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321" r:id="rId1"/>
  </p:sldMasterIdLst>
  <p:notesMasterIdLst>
    <p:notesMasterId r:id="rId57"/>
  </p:notesMasterIdLst>
  <p:handoutMasterIdLst>
    <p:handoutMasterId r:id="rId58"/>
  </p:handoutMasterIdLst>
  <p:sldIdLst>
    <p:sldId id="266" r:id="rId2"/>
    <p:sldId id="293" r:id="rId3"/>
    <p:sldId id="368" r:id="rId4"/>
    <p:sldId id="628" r:id="rId5"/>
    <p:sldId id="762" r:id="rId6"/>
    <p:sldId id="754" r:id="rId7"/>
    <p:sldId id="756" r:id="rId8"/>
    <p:sldId id="717" r:id="rId9"/>
    <p:sldId id="757" r:id="rId10"/>
    <p:sldId id="759" r:id="rId11"/>
    <p:sldId id="758" r:id="rId12"/>
    <p:sldId id="760" r:id="rId13"/>
    <p:sldId id="761" r:id="rId14"/>
    <p:sldId id="712" r:id="rId15"/>
    <p:sldId id="595" r:id="rId16"/>
    <p:sldId id="746" r:id="rId17"/>
    <p:sldId id="748" r:id="rId18"/>
    <p:sldId id="747" r:id="rId19"/>
    <p:sldId id="749" r:id="rId20"/>
    <p:sldId id="750" r:id="rId21"/>
    <p:sldId id="751" r:id="rId22"/>
    <p:sldId id="752" r:id="rId23"/>
    <p:sldId id="753" r:id="rId24"/>
    <p:sldId id="731" r:id="rId25"/>
    <p:sldId id="732" r:id="rId26"/>
    <p:sldId id="733" r:id="rId27"/>
    <p:sldId id="734" r:id="rId28"/>
    <p:sldId id="707" r:id="rId29"/>
    <p:sldId id="714" r:id="rId30"/>
    <p:sldId id="715" r:id="rId31"/>
    <p:sldId id="710" r:id="rId32"/>
    <p:sldId id="709" r:id="rId33"/>
    <p:sldId id="764" r:id="rId34"/>
    <p:sldId id="765" r:id="rId35"/>
    <p:sldId id="766" r:id="rId36"/>
    <p:sldId id="767" r:id="rId37"/>
    <p:sldId id="768" r:id="rId38"/>
    <p:sldId id="745" r:id="rId39"/>
    <p:sldId id="741" r:id="rId40"/>
    <p:sldId id="743" r:id="rId41"/>
    <p:sldId id="744" r:id="rId42"/>
    <p:sldId id="742" r:id="rId43"/>
    <p:sldId id="739" r:id="rId44"/>
    <p:sldId id="740" r:id="rId45"/>
    <p:sldId id="738" r:id="rId46"/>
    <p:sldId id="769" r:id="rId47"/>
    <p:sldId id="770" r:id="rId48"/>
    <p:sldId id="706" r:id="rId49"/>
    <p:sldId id="711" r:id="rId50"/>
    <p:sldId id="574" r:id="rId51"/>
    <p:sldId id="395" r:id="rId52"/>
    <p:sldId id="439" r:id="rId53"/>
    <p:sldId id="763" r:id="rId54"/>
    <p:sldId id="755" r:id="rId55"/>
    <p:sldId id="299"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FA48"/>
    <a:srgbClr val="FF00FF"/>
    <a:srgbClr val="CCFFFF"/>
    <a:srgbClr val="0000FF"/>
    <a:srgbClr val="BEF73F"/>
    <a:srgbClr val="99CCFF"/>
    <a:srgbClr val="60E2B7"/>
    <a:srgbClr val="4EA0D2"/>
    <a:srgbClr val="06BA24"/>
    <a:srgbClr val="649E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3" autoAdjust="0"/>
    <p:restoredTop sz="96437" autoAdjust="0"/>
  </p:normalViewPr>
  <p:slideViewPr>
    <p:cSldViewPr>
      <p:cViewPr varScale="1">
        <p:scale>
          <a:sx n="112" d="100"/>
          <a:sy n="112" d="100"/>
        </p:scale>
        <p:origin x="196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E3013F-5914-49D2-AD91-6B5DCE34B612}" type="datetime1">
              <a:rPr lang="fr-FR" smtClean="0"/>
              <a:t>19/10/2018</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DC1326-FF64-400D-A67F-030F4964AD7F}" type="datetime1">
              <a:rPr lang="fr-FR" smtClean="0"/>
              <a:t>19/10/2018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5F088267-6576-4D75-B63F-01B45F03B4EC}" type="datetime1">
              <a:rPr lang="fr-FR" smtClean="0"/>
              <a:t>19/10/2018</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a:t>
            </a:fld>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CED792F3-92EC-4806-8A98-8DF39A4CAFD5}" type="datetime1">
              <a:rPr lang="fr-FR" smtClean="0"/>
              <a:t>19/10/2018</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2</a:t>
            </a:fld>
            <a:endParaRPr lang="fr-FR" dirty="0"/>
          </a:p>
        </p:txBody>
      </p:sp>
    </p:spTree>
    <p:extLst>
      <p:ext uri="{BB962C8B-B14F-4D97-AF65-F5344CB8AC3E}">
        <p14:creationId xmlns:p14="http://schemas.microsoft.com/office/powerpoint/2010/main" val="351579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8AAA7565-60B4-42B5-A2AB-B1AE686D6DA7}" type="datetime1">
              <a:rPr lang="fr-FR" smtClean="0"/>
              <a:t>19/10/2018</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3</a:t>
            </a:fld>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D5DC1326-FF64-400D-A67F-030F4964AD7F}" type="datetime1">
              <a:rPr lang="fr-FR" smtClean="0"/>
              <a:t>19/10/2018</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11</a:t>
            </a:fld>
            <a:endParaRPr lang="fr-FR" dirty="0"/>
          </a:p>
        </p:txBody>
      </p:sp>
    </p:spTree>
    <p:extLst>
      <p:ext uri="{BB962C8B-B14F-4D97-AF65-F5344CB8AC3E}">
        <p14:creationId xmlns:p14="http://schemas.microsoft.com/office/powerpoint/2010/main" val="106670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pied de page 4"/>
          <p:cNvSpPr>
            <a:spLocks noGrp="1"/>
          </p:cNvSpPr>
          <p:nvPr>
            <p:ph type="ftr" sz="quarter" idx="11"/>
          </p:nvPr>
        </p:nvSpPr>
        <p:spPr/>
        <p:txBody>
          <a:bodyPr/>
          <a:lstStyle/>
          <a:p>
            <a:r>
              <a:rPr lang="fr-FR" dirty="0" smtClean="0"/>
              <a:t>29/05/2017</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pied de page 4"/>
          <p:cNvSpPr>
            <a:spLocks noGrp="1"/>
          </p:cNvSpPr>
          <p:nvPr>
            <p:ph type="ftr" sz="quarter" idx="11"/>
          </p:nvPr>
        </p:nvSpPr>
        <p:spPr/>
        <p:txBody>
          <a:bodyPr/>
          <a:lstStyle/>
          <a:p>
            <a:r>
              <a:rPr lang="fr-FR" dirty="0" smtClean="0"/>
              <a:t>29/05/2017</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pied de page 4"/>
          <p:cNvSpPr>
            <a:spLocks noGrp="1"/>
          </p:cNvSpPr>
          <p:nvPr>
            <p:ph type="ftr" sz="quarter" idx="11"/>
          </p:nvPr>
        </p:nvSpPr>
        <p:spPr/>
        <p:txBody>
          <a:bodyPr/>
          <a:lstStyle/>
          <a:p>
            <a:r>
              <a:rPr lang="fr-FR" dirty="0" smtClean="0"/>
              <a:t>29/05/2017</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pied de page 4"/>
          <p:cNvSpPr>
            <a:spLocks noGrp="1"/>
          </p:cNvSpPr>
          <p:nvPr>
            <p:ph type="ftr" sz="quarter" idx="11"/>
          </p:nvPr>
        </p:nvSpPr>
        <p:spPr/>
        <p:txBody>
          <a:bodyPr/>
          <a:lstStyle/>
          <a:p>
            <a:r>
              <a:rPr lang="fr-FR" dirty="0" smtClean="0"/>
              <a:t>29/05/2017</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r>
              <a:rPr lang="fr-FR" dirty="0" smtClean="0"/>
              <a:t>20/10/2018</a:t>
            </a:r>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r>
              <a:rPr lang="fr-FR" dirty="0" smtClean="0"/>
              <a:t>29/05/2017</a:t>
            </a:r>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pied de page 4"/>
          <p:cNvSpPr>
            <a:spLocks noGrp="1"/>
          </p:cNvSpPr>
          <p:nvPr>
            <p:ph type="ftr" sz="quarter" idx="11"/>
          </p:nvPr>
        </p:nvSpPr>
        <p:spPr/>
        <p:txBody>
          <a:bodyPr/>
          <a:lstStyle/>
          <a:p>
            <a:r>
              <a:rPr lang="fr-FR" dirty="0" smtClean="0"/>
              <a:t>29/05/2017</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20/10/2018</a:t>
            </a:r>
            <a:endParaRPr lang="fr-FR" dirty="0"/>
          </a:p>
        </p:txBody>
      </p:sp>
      <p:sp>
        <p:nvSpPr>
          <p:cNvPr id="4" name="Espace réservé du pied de page 3"/>
          <p:cNvSpPr>
            <a:spLocks noGrp="1"/>
          </p:cNvSpPr>
          <p:nvPr>
            <p:ph type="ftr" sz="quarter" idx="11"/>
          </p:nvPr>
        </p:nvSpPr>
        <p:spPr/>
        <p:txBody>
          <a:bodyPr/>
          <a:lstStyle/>
          <a:p>
            <a:r>
              <a:rPr lang="fr-FR" dirty="0" smtClean="0"/>
              <a:t>29/05/2017</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20/10/2018</a:t>
            </a:r>
            <a:endParaRPr lang="fr-FR" dirty="0"/>
          </a:p>
        </p:txBody>
      </p:sp>
      <p:sp>
        <p:nvSpPr>
          <p:cNvPr id="6" name="Espace réservé du pied de page 5"/>
          <p:cNvSpPr>
            <a:spLocks noGrp="1"/>
          </p:cNvSpPr>
          <p:nvPr>
            <p:ph type="ftr" sz="quarter" idx="11"/>
          </p:nvPr>
        </p:nvSpPr>
        <p:spPr/>
        <p:txBody>
          <a:bodyPr/>
          <a:lstStyle/>
          <a:p>
            <a:r>
              <a:rPr lang="fr-FR" dirty="0" smtClean="0"/>
              <a:t>29/05/2017</a:t>
            </a:r>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20/10/2018</a:t>
            </a:r>
            <a:endParaRPr lang="fr-FR" dirty="0"/>
          </a:p>
        </p:txBody>
      </p:sp>
      <p:sp>
        <p:nvSpPr>
          <p:cNvPr id="4" name="Espace réservé du pied de page 3"/>
          <p:cNvSpPr>
            <a:spLocks noGrp="1"/>
          </p:cNvSpPr>
          <p:nvPr>
            <p:ph type="ftr" sz="quarter" idx="11"/>
          </p:nvPr>
        </p:nvSpPr>
        <p:spPr/>
        <p:txBody>
          <a:bodyPr/>
          <a:lstStyle/>
          <a:p>
            <a:r>
              <a:rPr lang="fr-FR" dirty="0" smtClean="0"/>
              <a:t>29/05/2017</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20/10/2018</a:t>
            </a:r>
            <a:endParaRPr lang="fr-FR" dirty="0"/>
          </a:p>
        </p:txBody>
      </p:sp>
      <p:sp>
        <p:nvSpPr>
          <p:cNvPr id="3" name="Espace réservé du pied de page 2"/>
          <p:cNvSpPr>
            <a:spLocks noGrp="1"/>
          </p:cNvSpPr>
          <p:nvPr>
            <p:ph type="ftr" sz="quarter" idx="11"/>
          </p:nvPr>
        </p:nvSpPr>
        <p:spPr/>
        <p:txBody>
          <a:bodyPr/>
          <a:lstStyle/>
          <a:p>
            <a:r>
              <a:rPr lang="fr-FR" dirty="0" smtClean="0"/>
              <a:t>29/05/2017</a:t>
            </a:r>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20/10/2018</a:t>
            </a:r>
            <a:endParaRPr lang="fr-FR" dirty="0"/>
          </a:p>
        </p:txBody>
      </p:sp>
      <p:sp>
        <p:nvSpPr>
          <p:cNvPr id="6" name="Espace réservé du pied de page 5"/>
          <p:cNvSpPr>
            <a:spLocks noGrp="1"/>
          </p:cNvSpPr>
          <p:nvPr>
            <p:ph type="ftr" sz="quarter" idx="11"/>
          </p:nvPr>
        </p:nvSpPr>
        <p:spPr/>
        <p:txBody>
          <a:bodyPr/>
          <a:lstStyle/>
          <a:p>
            <a:r>
              <a:rPr lang="fr-FR" dirty="0" smtClean="0"/>
              <a:t>29/05/2017</a:t>
            </a:r>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20/10/2018</a:t>
            </a:r>
            <a:endParaRPr lang="fr-FR" dirty="0"/>
          </a:p>
        </p:txBody>
      </p:sp>
      <p:sp>
        <p:nvSpPr>
          <p:cNvPr id="6" name="Espace réservé du pied de page 5"/>
          <p:cNvSpPr>
            <a:spLocks noGrp="1"/>
          </p:cNvSpPr>
          <p:nvPr>
            <p:ph type="ftr" sz="quarter" idx="11"/>
          </p:nvPr>
        </p:nvSpPr>
        <p:spPr/>
        <p:txBody>
          <a:bodyPr/>
          <a:lstStyle/>
          <a:p>
            <a:r>
              <a:rPr lang="fr-FR" dirty="0" smtClean="0"/>
              <a:t>29/05/2017</a:t>
            </a:r>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20/10/2018</a:t>
            </a:r>
            <a:endParaRPr lang="fr-FR" dirty="0"/>
          </a:p>
        </p:txBody>
      </p:sp>
      <p:sp>
        <p:nvSpPr>
          <p:cNvPr id="8" name="Espace réservé du pied de page 7"/>
          <p:cNvSpPr>
            <a:spLocks noGrp="1"/>
          </p:cNvSpPr>
          <p:nvPr>
            <p:ph type="ftr" sz="quarter" idx="11"/>
          </p:nvPr>
        </p:nvSpPr>
        <p:spPr/>
        <p:txBody>
          <a:bodyPr/>
          <a:lstStyle/>
          <a:p>
            <a:r>
              <a:rPr lang="fr-FR" dirty="0" smtClean="0"/>
              <a:t>29/05/2017</a:t>
            </a:r>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61FA48"/>
            </a:gs>
            <a:gs pos="32000">
              <a:schemeClr val="accent1">
                <a:lumMod val="60000"/>
                <a:lumOff val="40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20/10/2018</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smtClean="0"/>
              <a:t>29/05/2017</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pic>
        <p:nvPicPr>
          <p:cNvPr id="7" name="il_fi" descr="http://www.easydroit.fr/images/article/image/image031.png"/>
          <p:cNvPicPr/>
          <p:nvPr/>
        </p:nvPicPr>
        <p:blipFill>
          <a:blip r:embed="rId98" cstate="print"/>
          <a:srcRect/>
          <a:stretch>
            <a:fillRect/>
          </a:stretch>
        </p:blipFill>
        <p:spPr bwMode="auto">
          <a:xfrm>
            <a:off x="8388424" y="74168"/>
            <a:ext cx="648072" cy="576064"/>
          </a:xfrm>
          <a:prstGeom prst="rect">
            <a:avLst/>
          </a:prstGeom>
          <a:noFill/>
          <a:ln w="9525">
            <a:noFill/>
            <a:miter lim="800000"/>
            <a:headEnd/>
            <a:tailEnd/>
          </a:ln>
        </p:spPr>
      </p:pic>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2" r:id="rId24"/>
    <p:sldLayoutId id="2147484353" r:id="rId25"/>
    <p:sldLayoutId id="2147484354" r:id="rId26"/>
    <p:sldLayoutId id="2147484355" r:id="rId27"/>
    <p:sldLayoutId id="2147483661" r:id="rId28"/>
    <p:sldLayoutId id="2147483649" r:id="rId29"/>
    <p:sldLayoutId id="2147484320" r:id="rId30"/>
    <p:sldLayoutId id="2147484368" r:id="rId31"/>
    <p:sldLayoutId id="2147484369" r:id="rId32"/>
    <p:sldLayoutId id="2147484372" r:id="rId33"/>
    <p:sldLayoutId id="2147484373" r:id="rId34"/>
    <p:sldLayoutId id="2147484374" r:id="rId35"/>
    <p:sldLayoutId id="2147484375" r:id="rId36"/>
    <p:sldLayoutId id="2147484376" r:id="rId37"/>
    <p:sldLayoutId id="2147484377" r:id="rId38"/>
    <p:sldLayoutId id="2147484378" r:id="rId39"/>
    <p:sldLayoutId id="2147484379" r:id="rId40"/>
    <p:sldLayoutId id="2147484380" r:id="rId41"/>
    <p:sldLayoutId id="2147484381" r:id="rId42"/>
    <p:sldLayoutId id="2147484384" r:id="rId43"/>
    <p:sldLayoutId id="2147484385" r:id="rId44"/>
    <p:sldLayoutId id="2147484386" r:id="rId45"/>
    <p:sldLayoutId id="2147484387" r:id="rId46"/>
    <p:sldLayoutId id="2147484388" r:id="rId47"/>
    <p:sldLayoutId id="2147484389" r:id="rId48"/>
    <p:sldLayoutId id="2147484390" r:id="rId49"/>
    <p:sldLayoutId id="2147484434" r:id="rId50"/>
    <p:sldLayoutId id="2147484435" r:id="rId51"/>
    <p:sldLayoutId id="2147484436" r:id="rId52"/>
    <p:sldLayoutId id="2147484437" r:id="rId53"/>
    <p:sldLayoutId id="2147484438" r:id="rId54"/>
    <p:sldLayoutId id="2147484439" r:id="rId55"/>
    <p:sldLayoutId id="2147484440" r:id="rId56"/>
    <p:sldLayoutId id="2147484441" r:id="rId57"/>
    <p:sldLayoutId id="2147484442" r:id="rId58"/>
    <p:sldLayoutId id="2147484443" r:id="rId59"/>
    <p:sldLayoutId id="2147484444" r:id="rId60"/>
    <p:sldLayoutId id="2147484445" r:id="rId61"/>
    <p:sldLayoutId id="2147484446" r:id="rId62"/>
    <p:sldLayoutId id="2147484447" r:id="rId63"/>
    <p:sldLayoutId id="2147484448" r:id="rId64"/>
    <p:sldLayoutId id="2147484449" r:id="rId65"/>
    <p:sldLayoutId id="2147484450" r:id="rId66"/>
    <p:sldLayoutId id="2147484451" r:id="rId67"/>
    <p:sldLayoutId id="2147484452" r:id="rId68"/>
    <p:sldLayoutId id="2147484633" r:id="rId69"/>
    <p:sldLayoutId id="2147484634" r:id="rId70"/>
    <p:sldLayoutId id="2147484635" r:id="rId71"/>
    <p:sldLayoutId id="2147484636" r:id="rId72"/>
    <p:sldLayoutId id="2147484637" r:id="rId73"/>
    <p:sldLayoutId id="2147484638" r:id="rId74"/>
    <p:sldLayoutId id="2147484639" r:id="rId75"/>
    <p:sldLayoutId id="2147484640" r:id="rId76"/>
    <p:sldLayoutId id="2147484641" r:id="rId77"/>
    <p:sldLayoutId id="2147484642" r:id="rId78"/>
    <p:sldLayoutId id="2147484643" r:id="rId79"/>
    <p:sldLayoutId id="2147484644" r:id="rId80"/>
    <p:sldLayoutId id="2147484645" r:id="rId81"/>
    <p:sldLayoutId id="2147484646" r:id="rId82"/>
    <p:sldLayoutId id="2147484647" r:id="rId83"/>
    <p:sldLayoutId id="2147484648" r:id="rId84"/>
    <p:sldLayoutId id="2147484750" r:id="rId85"/>
    <p:sldLayoutId id="2147484751" r:id="rId86"/>
    <p:sldLayoutId id="2147484752" r:id="rId87"/>
    <p:sldLayoutId id="2147484753" r:id="rId88"/>
    <p:sldLayoutId id="2147484754" r:id="rId89"/>
    <p:sldLayoutId id="2147484755" r:id="rId90"/>
    <p:sldLayoutId id="2147484756" r:id="rId91"/>
    <p:sldLayoutId id="2147484757" r:id="rId92"/>
    <p:sldLayoutId id="2147484758" r:id="rId93"/>
    <p:sldLayoutId id="2147484759" r:id="rId94"/>
    <p:sldLayoutId id="2147484760" r:id="rId95"/>
    <p:sldLayoutId id="2147484761" r:id="rId96"/>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6.xml"/><Relationship Id="rId6" Type="http://schemas.openxmlformats.org/officeDocument/2006/relationships/image" Target="../media/image22.jpeg"/><Relationship Id="rId11" Type="http://schemas.openxmlformats.org/officeDocument/2006/relationships/image" Target="../media/image1.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12.pn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2.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djfr.fr/"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1.png"/><Relationship Id="rId2" Type="http://schemas.openxmlformats.org/officeDocument/2006/relationships/hyperlink" Target="https://www.djfr.fr/"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png"/><Relationship Id="rId7" Type="http://schemas.openxmlformats.org/officeDocument/2006/relationships/image" Target="../media/image65.jpeg"/><Relationship Id="rId2" Type="http://schemas.openxmlformats.org/officeDocument/2006/relationships/hyperlink" Target="https://www.djfr.fr/"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haxomodele.fr/?page=Signaux%20lumineux%201/43%20(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1.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jpe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hyperlink" Target="http://www.msa-modelisme.eu/page155/page155.html" TargetMode="External"/><Relationship Id="rId13" Type="http://schemas.openxmlformats.org/officeDocument/2006/relationships/hyperlink" Target="http://www.msa-modelisme.eu/page92/page100/page100.html" TargetMode="External"/><Relationship Id="rId18" Type="http://schemas.openxmlformats.org/officeDocument/2006/relationships/image" Target="../media/image89.jpeg"/><Relationship Id="rId3" Type="http://schemas.openxmlformats.org/officeDocument/2006/relationships/hyperlink" Target="http://www.msa-modelisme.eu/page79/page92/" TargetMode="External"/><Relationship Id="rId7" Type="http://schemas.openxmlformats.org/officeDocument/2006/relationships/hyperlink" Target="http://www.msa-modelisme.eu/page16/page16.html" TargetMode="External"/><Relationship Id="rId12" Type="http://schemas.openxmlformats.org/officeDocument/2006/relationships/hyperlink" Target="http://www.msa-modelisme.eu/page92/page92.html" TargetMode="External"/><Relationship Id="rId17" Type="http://schemas.openxmlformats.org/officeDocument/2006/relationships/image" Target="../media/image1.png"/><Relationship Id="rId2" Type="http://schemas.openxmlformats.org/officeDocument/2006/relationships/image" Target="../media/image88.png"/><Relationship Id="rId16" Type="http://schemas.openxmlformats.org/officeDocument/2006/relationships/hyperlink" Target="http://www.msa-modelisme.eu/page1/page24/page24.html" TargetMode="External"/><Relationship Id="rId1" Type="http://schemas.openxmlformats.org/officeDocument/2006/relationships/slideLayout" Target="../slideLayouts/slideLayout25.xml"/><Relationship Id="rId6" Type="http://schemas.openxmlformats.org/officeDocument/2006/relationships/hyperlink" Target="http://www.msa-modelisme.eu/page3/page3.html" TargetMode="External"/><Relationship Id="rId11" Type="http://schemas.openxmlformats.org/officeDocument/2006/relationships/hyperlink" Target="http://www.msa-modelisme.eu/page40/page40.html" TargetMode="External"/><Relationship Id="rId5" Type="http://schemas.openxmlformats.org/officeDocument/2006/relationships/hyperlink" Target="http://www.msa-modelisme.eu/Monte%2095/" TargetMode="External"/><Relationship Id="rId15" Type="http://schemas.openxmlformats.org/officeDocument/2006/relationships/hyperlink" Target="http://www.msa-modelisme.eu/page1/page107/page107.html" TargetMode="External"/><Relationship Id="rId10" Type="http://schemas.openxmlformats.org/officeDocument/2006/relationships/hyperlink" Target="http://www.msa-modelisme.eu/page100/page100.html" TargetMode="External"/><Relationship Id="rId4" Type="http://schemas.openxmlformats.org/officeDocument/2006/relationships/hyperlink" Target="http://www.msa-modelisme.eu/page135/P135-weathering.html" TargetMode="External"/><Relationship Id="rId9" Type="http://schemas.openxmlformats.org/officeDocument/2006/relationships/hyperlink" Target="http://www.msa-modelisme.eu/page79/" TargetMode="External"/><Relationship Id="rId14" Type="http://schemas.openxmlformats.org/officeDocument/2006/relationships/hyperlink" Target="http://www.msa-modelisme.eu/page1/page1.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pp.box.com/s/or83obca5nicu8jg3mtyiqttvq0ny0jj" TargetMode="Externa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72" y="0"/>
            <a:ext cx="10150206" cy="6858000"/>
          </a:xfrm>
          <a:prstGeom prst="rect">
            <a:avLst/>
          </a:prstGeom>
        </p:spPr>
      </p:pic>
      <p:sp>
        <p:nvSpPr>
          <p:cNvPr id="6" name="Rectangle 5"/>
          <p:cNvSpPr/>
          <p:nvPr/>
        </p:nvSpPr>
        <p:spPr>
          <a:xfrm>
            <a:off x="251520" y="1269047"/>
            <a:ext cx="8280920" cy="4893647"/>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des Amis du Zéro »</a:t>
            </a:r>
          </a:p>
          <a:p>
            <a:pPr marL="514350" indent="-514350" algn="ctr">
              <a:buNone/>
            </a:pPr>
            <a:endParaRPr lang="fr-FR" sz="54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32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20 octobre</a:t>
            </a:r>
            <a:r>
              <a:rPr lang="fr-FR" sz="32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2018</a:t>
            </a:r>
          </a:p>
          <a:p>
            <a:pPr marL="514350" indent="-514350" algn="ctr">
              <a:buNone/>
            </a:pPr>
            <a:r>
              <a:rPr lang="fr-FR" sz="32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de 10 à 16 heures </a:t>
            </a:r>
          </a:p>
          <a:p>
            <a:pPr marL="514350" indent="-514350" algn="ctr">
              <a:buNone/>
            </a:pPr>
            <a:endParaRPr lang="fr-FR" sz="32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5400" b="1" cap="none" spc="0"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au VATEL à Nîmes.</a:t>
            </a:r>
            <a:endParaRPr lang="fr-FR" sz="5400" b="1" cap="none" spc="0"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pic>
        <p:nvPicPr>
          <p:cNvPr id="14" name="il_fi" descr="http://www.easydroit.fr/images/article/image/image031.png"/>
          <p:cNvPicPr/>
          <p:nvPr/>
        </p:nvPicPr>
        <p:blipFill>
          <a:blip r:embed="rId4" cstate="print"/>
          <a:srcRect/>
          <a:stretch>
            <a:fillRect/>
          </a:stretch>
        </p:blipFill>
        <p:spPr bwMode="auto">
          <a:xfrm>
            <a:off x="8498257"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7" name="Image 6"/>
          <p:cNvPicPr>
            <a:picLocks noChangeAspect="1"/>
          </p:cNvPicPr>
          <p:nvPr/>
        </p:nvPicPr>
        <p:blipFill>
          <a:blip r:embed="rId2"/>
          <a:stretch>
            <a:fillRect/>
          </a:stretch>
        </p:blipFill>
        <p:spPr>
          <a:xfrm>
            <a:off x="395536" y="620688"/>
            <a:ext cx="914479" cy="91447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92696"/>
            <a:ext cx="8626996" cy="5755439"/>
          </a:xfrm>
          <a:prstGeom prst="rect">
            <a:avLst/>
          </a:prstGeom>
        </p:spPr>
      </p:pic>
      <p:pic>
        <p:nvPicPr>
          <p:cNvPr id="5" name="il_fi" descr="http://www.easydroit.fr/images/article/image/image031.png"/>
          <p:cNvPicPr/>
          <p:nvPr/>
        </p:nvPicPr>
        <p:blipFill>
          <a:blip r:embed="rId4"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376533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 y="3262855"/>
            <a:ext cx="9144000" cy="3595145"/>
          </a:xfrm>
          <a:prstGeom prst="rect">
            <a:avLst/>
          </a:prstGeom>
        </p:spPr>
      </p:pic>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6" name="Image 5"/>
          <p:cNvPicPr>
            <a:picLocks noChangeAspect="1"/>
          </p:cNvPicPr>
          <p:nvPr/>
        </p:nvPicPr>
        <p:blipFill>
          <a:blip r:embed="rId4"/>
          <a:stretch>
            <a:fillRect/>
          </a:stretch>
        </p:blipFill>
        <p:spPr>
          <a:xfrm>
            <a:off x="456843" y="1167188"/>
            <a:ext cx="8230313" cy="4523624"/>
          </a:xfrm>
          <a:prstGeom prst="rect">
            <a:avLst/>
          </a:prstGeom>
        </p:spPr>
      </p:pic>
      <p:pic>
        <p:nvPicPr>
          <p:cNvPr id="8" name="Image 7"/>
          <p:cNvPicPr>
            <a:picLocks noChangeAspect="1"/>
          </p:cNvPicPr>
          <p:nvPr/>
        </p:nvPicPr>
        <p:blipFill>
          <a:blip r:embed="rId5"/>
          <a:stretch>
            <a:fillRect/>
          </a:stretch>
        </p:blipFill>
        <p:spPr>
          <a:xfrm>
            <a:off x="-1" y="0"/>
            <a:ext cx="6864085" cy="3861048"/>
          </a:xfrm>
          <a:prstGeom prst="rect">
            <a:avLst/>
          </a:prstGeom>
        </p:spPr>
      </p:pic>
      <p:pic>
        <p:nvPicPr>
          <p:cNvPr id="9" name="Image 8"/>
          <p:cNvPicPr>
            <a:picLocks noChangeAspect="1"/>
          </p:cNvPicPr>
          <p:nvPr/>
        </p:nvPicPr>
        <p:blipFill>
          <a:blip r:embed="rId6"/>
          <a:stretch>
            <a:fillRect/>
          </a:stretch>
        </p:blipFill>
        <p:spPr>
          <a:xfrm>
            <a:off x="6468193" y="1398504"/>
            <a:ext cx="2675806" cy="853838"/>
          </a:xfrm>
          <a:prstGeom prst="rect">
            <a:avLst/>
          </a:prstGeom>
        </p:spPr>
      </p:pic>
    </p:spTree>
    <p:extLst>
      <p:ext uri="{BB962C8B-B14F-4D97-AF65-F5344CB8AC3E}">
        <p14:creationId xmlns:p14="http://schemas.microsoft.com/office/powerpoint/2010/main" val="15960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312" y="5182758"/>
            <a:ext cx="2978206" cy="1675241"/>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927" y="1050208"/>
            <a:ext cx="4891218" cy="2751311"/>
          </a:xfrm>
          <a:prstGeom prst="rect">
            <a:avLst/>
          </a:prstGeom>
        </p:spPr>
      </p:pic>
      <p:sp>
        <p:nvSpPr>
          <p:cNvPr id="2" name="Titre 1"/>
          <p:cNvSpPr>
            <a:spLocks noGrp="1"/>
          </p:cNvSpPr>
          <p:nvPr>
            <p:ph type="title"/>
          </p:nvPr>
        </p:nvSpPr>
        <p:spPr/>
        <p:txBody>
          <a:bodyPr/>
          <a:lstStyle/>
          <a:p>
            <a:pPr lvl="0">
              <a:spcBef>
                <a:spcPct val="20000"/>
              </a:spcBef>
            </a:pPr>
            <a:r>
              <a:rPr lang="fr-FR" sz="2400" b="1" dirty="0">
                <a:solidFill>
                  <a:srgbClr val="EEECE1">
                    <a:lumMod val="10000"/>
                  </a:srgbClr>
                </a:solidFill>
                <a:latin typeface="Segoe Print" panose="02000600000000000000" pitchFamily="2" charset="0"/>
                <a:ea typeface="+mn-ea"/>
                <a:cs typeface="+mn-cs"/>
              </a:rPr>
              <a:t>2</a:t>
            </a:r>
            <a:r>
              <a:rPr lang="fr-FR" sz="2400" b="1" baseline="30000" dirty="0">
                <a:solidFill>
                  <a:srgbClr val="EEECE1">
                    <a:lumMod val="10000"/>
                  </a:srgbClr>
                </a:solidFill>
                <a:latin typeface="Segoe Print" panose="02000600000000000000" pitchFamily="2" charset="0"/>
                <a:ea typeface="+mn-ea"/>
                <a:cs typeface="+mn-cs"/>
              </a:rPr>
              <a:t>ème</a:t>
            </a:r>
            <a:r>
              <a:rPr lang="fr-FR" sz="2400" b="1" dirty="0">
                <a:solidFill>
                  <a:srgbClr val="EEECE1">
                    <a:lumMod val="10000"/>
                  </a:srgbClr>
                </a:solidFill>
                <a:latin typeface="Segoe Print" panose="02000600000000000000" pitchFamily="2" charset="0"/>
                <a:ea typeface="+mn-ea"/>
                <a:cs typeface="+mn-cs"/>
              </a:rPr>
              <a:t> jour </a:t>
            </a:r>
            <a:r>
              <a:rPr lang="fr-FR" sz="2400" b="1" dirty="0">
                <a:solidFill>
                  <a:srgbClr val="FF0000"/>
                </a:solidFill>
                <a:latin typeface="Segoe Print" panose="02000600000000000000" pitchFamily="2" charset="0"/>
                <a:ea typeface="+mn-ea"/>
                <a:cs typeface="+mn-cs"/>
              </a:rPr>
              <a:t>« Guildex Exhibition Telford » </a:t>
            </a:r>
            <a:br>
              <a:rPr lang="fr-FR" sz="2400" b="1" dirty="0">
                <a:solidFill>
                  <a:srgbClr val="FF0000"/>
                </a:solidFill>
                <a:latin typeface="Segoe Print" panose="02000600000000000000" pitchFamily="2" charset="0"/>
                <a:ea typeface="+mn-ea"/>
                <a:cs typeface="+mn-cs"/>
              </a:rPr>
            </a:br>
            <a:endParaRPr lang="fr-FR" dirty="0"/>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6" name="Image 5"/>
          <p:cNvPicPr>
            <a:picLocks noChangeAspect="1"/>
          </p:cNvPicPr>
          <p:nvPr/>
        </p:nvPicPr>
        <p:blipFill>
          <a:blip r:embed="rId4"/>
          <a:stretch>
            <a:fillRect/>
          </a:stretch>
        </p:blipFill>
        <p:spPr>
          <a:xfrm>
            <a:off x="0" y="195"/>
            <a:ext cx="1073662" cy="1050013"/>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50208"/>
            <a:ext cx="4355976" cy="2450237"/>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774889" y="4236458"/>
            <a:ext cx="3364628" cy="1892603"/>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928397"/>
            <a:ext cx="2510903" cy="1412383"/>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16014"/>
            <a:ext cx="2510903" cy="1412383"/>
          </a:xfrm>
          <a:prstGeom prst="rect">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665945" y="4238005"/>
            <a:ext cx="3371701" cy="1896582"/>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4914" y="3544268"/>
            <a:ext cx="2916412" cy="1640482"/>
          </a:xfrm>
          <a:prstGeom prst="rect">
            <a:avLst/>
          </a:prstGeom>
        </p:spPr>
      </p:pic>
      <p:pic>
        <p:nvPicPr>
          <p:cNvPr id="16" name="il_fi" descr="http://www.easydroit.fr/images/article/image/image031.png"/>
          <p:cNvPicPr/>
          <p:nvPr/>
        </p:nvPicPr>
        <p:blipFill>
          <a:blip r:embed="rId11"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836659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75" y="-7913"/>
            <a:ext cx="3023659" cy="1700808"/>
          </a:xfr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138" y="0"/>
            <a:ext cx="2596208" cy="1460367"/>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338" y="-33553"/>
            <a:ext cx="3672675" cy="2065880"/>
          </a:xfrm>
          <a:prstGeom prst="rect">
            <a:avLst/>
          </a:prstGeom>
        </p:spPr>
      </p:pic>
      <p:sp>
        <p:nvSpPr>
          <p:cNvPr id="2" name="Titre 1"/>
          <p:cNvSpPr>
            <a:spLocks noGrp="1"/>
          </p:cNvSpPr>
          <p:nvPr>
            <p:ph type="title"/>
          </p:nvPr>
        </p:nvSpPr>
        <p:spPr>
          <a:xfrm>
            <a:off x="457200" y="542832"/>
            <a:ext cx="8229600" cy="1143000"/>
          </a:xfrm>
        </p:spPr>
        <p:txBody>
          <a:bodyPr>
            <a:normAutofit fontScale="90000"/>
          </a:bodyPr>
          <a:lstStyle/>
          <a:p>
            <a:r>
              <a:rPr lang="fr-FR" sz="3600" b="1" dirty="0">
                <a:solidFill>
                  <a:schemeClr val="bg1"/>
                </a:solidFill>
                <a:latin typeface="Segoe Print" panose="02000600000000000000" pitchFamily="2" charset="0"/>
              </a:rPr>
              <a:t>3</a:t>
            </a:r>
            <a:r>
              <a:rPr lang="fr-FR" sz="3600" b="1" baseline="30000" dirty="0">
                <a:solidFill>
                  <a:schemeClr val="bg1"/>
                </a:solidFill>
                <a:latin typeface="Segoe Print" panose="02000600000000000000" pitchFamily="2" charset="0"/>
              </a:rPr>
              <a:t>ème</a:t>
            </a:r>
            <a:r>
              <a:rPr lang="fr-FR" sz="3600" b="1" dirty="0">
                <a:solidFill>
                  <a:schemeClr val="bg1"/>
                </a:solidFill>
                <a:latin typeface="Segoe Print" panose="02000600000000000000" pitchFamily="2" charset="0"/>
              </a:rPr>
              <a:t> jour « Cosford RAF Museum »</a:t>
            </a:r>
            <a:r>
              <a:rPr lang="fr-FR" b="1" dirty="0">
                <a:solidFill>
                  <a:schemeClr val="bg1"/>
                </a:solidFill>
                <a:latin typeface="Segoe Print" panose="02000600000000000000" pitchFamily="2" charset="0"/>
              </a:rPr>
              <a:t/>
            </a:r>
            <a:br>
              <a:rPr lang="fr-FR" b="1" dirty="0">
                <a:solidFill>
                  <a:schemeClr val="bg1"/>
                </a:solidFill>
                <a:latin typeface="Segoe Print" panose="02000600000000000000" pitchFamily="2" charset="0"/>
              </a:rPr>
            </a:br>
            <a:endParaRPr lang="fr-FR" dirty="0">
              <a:solidFill>
                <a:schemeClr val="bg1"/>
              </a:solidFill>
            </a:endParaRP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93741"/>
            <a:ext cx="2746729" cy="1545035"/>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823147"/>
            <a:ext cx="3617515" cy="2034853"/>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787" y="1460367"/>
            <a:ext cx="3569900" cy="2008069"/>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9551" y="3461830"/>
            <a:ext cx="3628528" cy="2041047"/>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684334"/>
            <a:ext cx="5580112" cy="3138813"/>
          </a:xfrm>
          <a:prstGeom prst="rect">
            <a:avLst/>
          </a:prstGeom>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3424" y="4866520"/>
            <a:ext cx="3524655" cy="1982619"/>
          </a:xfrm>
          <a:prstGeom prst="rect">
            <a:avLst/>
          </a:prstGeom>
        </p:spPr>
      </p:pic>
      <p:pic>
        <p:nvPicPr>
          <p:cNvPr id="18" name="Imag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72061" y="5581520"/>
            <a:ext cx="2269297" cy="1276480"/>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1597" y="4506029"/>
            <a:ext cx="2267744" cy="1275606"/>
          </a:xfrm>
          <a:prstGeom prst="rect">
            <a:avLst/>
          </a:prstGeom>
        </p:spPr>
      </p:pic>
    </p:spTree>
    <p:extLst>
      <p:ext uri="{BB962C8B-B14F-4D97-AF65-F5344CB8AC3E}">
        <p14:creationId xmlns:p14="http://schemas.microsoft.com/office/powerpoint/2010/main" val="2900040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137160" indent="0" algn="ctr">
              <a:buNone/>
            </a:pPr>
            <a:r>
              <a:rPr lang="fr-FR" sz="6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Actualités</a:t>
            </a:r>
            <a:endParaRPr lang="fr-FR" dirty="0">
              <a:solidFill>
                <a:schemeClr val="bg2">
                  <a:lumMod val="10000"/>
                </a:schemeClr>
              </a:solidFill>
            </a:endParaRPr>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997010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95536" y="3886200"/>
            <a:ext cx="8352928" cy="1752600"/>
          </a:xfrm>
        </p:spPr>
        <p:txBody>
          <a:bodyPr/>
          <a:lstStyle/>
          <a:p>
            <a:pPr algn="ctr"/>
            <a:r>
              <a:rPr lang="fr-FR" dirty="0" smtClean="0">
                <a:latin typeface="Candara" pitchFamily="34" charset="0"/>
              </a:rPr>
              <a:t>Henri Rodde</a:t>
            </a:r>
            <a:endParaRPr lang="fr-FR" dirty="0">
              <a:latin typeface="Candara" pitchFamily="34" charset="0"/>
            </a:endParaRPr>
          </a:p>
        </p:txBody>
      </p:sp>
      <p:pic>
        <p:nvPicPr>
          <p:cNvPr id="7170" name="Picture 2" descr="D:\train_travail\_AMJL\logo_AMJL.jpg"/>
          <p:cNvPicPr>
            <a:picLocks noChangeAspect="1" noChangeArrowheads="1"/>
          </p:cNvPicPr>
          <p:nvPr/>
        </p:nvPicPr>
        <p:blipFill>
          <a:blip r:embed="rId2" cstate="print"/>
          <a:srcRect/>
          <a:stretch>
            <a:fillRect/>
          </a:stretch>
        </p:blipFill>
        <p:spPr bwMode="auto">
          <a:xfrm>
            <a:off x="3203848" y="2204864"/>
            <a:ext cx="2931591" cy="1332855"/>
          </a:xfrm>
          <a:prstGeom prst="rect">
            <a:avLst/>
          </a:prstGeom>
          <a:noFill/>
        </p:spPr>
      </p:pic>
      <p:pic>
        <p:nvPicPr>
          <p:cNvPr id="4"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980728"/>
            <a:ext cx="8229600" cy="4756150"/>
          </a:xfrm>
        </p:spPr>
        <p:txBody>
          <a:bodyPr>
            <a:noAutofit/>
          </a:bodyPr>
          <a:lstStyle/>
          <a:p>
            <a:pPr marL="0" indent="0" algn="ctr">
              <a:buNone/>
            </a:pPr>
            <a:r>
              <a:rPr lang="fr-FR" sz="1400" b="1" dirty="0">
                <a:solidFill>
                  <a:schemeClr val="bg2">
                    <a:lumMod val="10000"/>
                  </a:schemeClr>
                </a:solidFill>
              </a:rPr>
              <a:t>Lettre intermédiaire N° 31 </a:t>
            </a:r>
          </a:p>
          <a:p>
            <a:pPr marL="0" indent="0" algn="ctr">
              <a:buNone/>
            </a:pPr>
            <a:r>
              <a:rPr lang="fr-FR" sz="1400" b="1" dirty="0">
                <a:solidFill>
                  <a:schemeClr val="bg2">
                    <a:lumMod val="10000"/>
                  </a:schemeClr>
                </a:solidFill>
              </a:rPr>
              <a:t>Informations sur les fabrications en cours dans l’ordre d’exécution des projets </a:t>
            </a:r>
          </a:p>
          <a:p>
            <a:pPr marL="0" indent="0" algn="ctr">
              <a:buNone/>
            </a:pPr>
            <a:r>
              <a:rPr lang="fr-FR" sz="1400" b="1" dirty="0">
                <a:solidFill>
                  <a:schemeClr val="bg2">
                    <a:lumMod val="10000"/>
                  </a:schemeClr>
                </a:solidFill>
              </a:rPr>
              <a:t>Cher Client Cher ami, </a:t>
            </a:r>
            <a:endParaRPr lang="fr-FR" sz="1400" b="1" dirty="0" smtClean="0">
              <a:solidFill>
                <a:schemeClr val="bg2">
                  <a:lumMod val="10000"/>
                </a:schemeClr>
              </a:solidFill>
            </a:endParaRPr>
          </a:p>
          <a:p>
            <a:pPr marL="0" indent="0" algn="ctr">
              <a:buNone/>
            </a:pPr>
            <a:endParaRPr lang="fr-FR" sz="1400" b="1" dirty="0">
              <a:solidFill>
                <a:srgbClr val="7030A0"/>
              </a:solidFill>
            </a:endParaRPr>
          </a:p>
          <a:p>
            <a:pPr marL="0" indent="0">
              <a:buNone/>
            </a:pPr>
            <a:r>
              <a:rPr lang="fr-FR" sz="1400" b="1" dirty="0">
                <a:solidFill>
                  <a:srgbClr val="7030A0"/>
                </a:solidFill>
              </a:rPr>
              <a:t>Bien que manquant d’éléments d’information précis et sans attendre d’en disposer je veux vous dire que le programme de construction des derniers projets s’il prend comme souvent du retard se déroule normalement. </a:t>
            </a:r>
          </a:p>
          <a:p>
            <a:pPr marL="0" indent="0">
              <a:buNone/>
            </a:pPr>
            <a:r>
              <a:rPr lang="fr-FR" sz="1400" b="1" dirty="0">
                <a:solidFill>
                  <a:srgbClr val="7030A0"/>
                </a:solidFill>
              </a:rPr>
              <a:t>Parmi les causes de retard, la complexité de la reprise par l’atelier actuel qui a du « s’approprier » un projet largement avancé par un autre atelier et comportant près de 700 pièces différentes très inégalement réalisées ceci exigeant un très long travail de nomenclature. (et pour la construction un puzzle de 115000 pièces à assembler pour 95 machines !) </a:t>
            </a:r>
          </a:p>
          <a:p>
            <a:pPr marL="0" indent="0">
              <a:buNone/>
            </a:pPr>
            <a:r>
              <a:rPr lang="fr-FR" sz="1400" b="1" dirty="0">
                <a:solidFill>
                  <a:srgbClr val="7030A0"/>
                </a:solidFill>
              </a:rPr>
              <a:t>Chaque constructeur ayant ses habitudes ses pratiques et ses solutions, ceci a entrainé la nécessité pour le constructeur actuel à procéder à de nombreuses corrections et adaptations pour achever ces quatre modèles dans le même esprit que ceux qu’il produit habituellement. </a:t>
            </a:r>
          </a:p>
          <a:p>
            <a:pPr marL="0" indent="0">
              <a:buNone/>
            </a:pPr>
            <a:r>
              <a:rPr lang="fr-FR" sz="1400" b="1" dirty="0">
                <a:solidFill>
                  <a:srgbClr val="7030A0"/>
                </a:solidFill>
              </a:rPr>
              <a:t>Par exemple, c’est ainsi que très récemment sur un contrôle photo au dernier moment avant peinture, des corrections entrainant une reprise sur la totalité des toitures ont dû être faites provoquant un retard imprévu. </a:t>
            </a:r>
          </a:p>
          <a:p>
            <a:pPr marL="0" indent="0">
              <a:buNone/>
            </a:pPr>
            <a:r>
              <a:rPr lang="fr-FR" sz="1400" b="1" dirty="0">
                <a:solidFill>
                  <a:srgbClr val="7030A0"/>
                </a:solidFill>
              </a:rPr>
              <a:t>Il faut ajouter à cela la perte des BB 4400 KW dont je parlerai plus loin et qui seront reprises comme l’ont été les 2D2, qui a mobilisé beaucoup de temps et beaucoup d’énergie pour la recherche de solutions, au détriment du travail sur les projets en cours. </a:t>
            </a:r>
          </a:p>
          <a:p>
            <a:pPr marL="0" indent="0">
              <a:buNone/>
            </a:pPr>
            <a:r>
              <a:rPr lang="fr-FR" sz="1400" b="1" dirty="0">
                <a:solidFill>
                  <a:srgbClr val="7030A0"/>
                </a:solidFill>
              </a:rPr>
              <a:t>Je veux donc vous donner dès maintenant quelques informations même si elles sont très incomplètes. Au retour d’un prochain déplacement à Séoul je pourrai être plus précis. </a:t>
            </a:r>
          </a:p>
          <a:p>
            <a:pPr marL="0" indent="0">
              <a:buNone/>
            </a:pPr>
            <a:r>
              <a:rPr lang="fr-FR" sz="1400" b="1" dirty="0">
                <a:solidFill>
                  <a:srgbClr val="7030A0"/>
                </a:solidFill>
              </a:rPr>
              <a:t>Il faut savoir encore que contrairement à l’habitude les projets en cours sont conduits simultanément. </a:t>
            </a:r>
          </a:p>
          <a:p>
            <a:endParaRPr lang="fr-FR" sz="1100" b="1" dirty="0">
              <a:solidFill>
                <a:srgbClr val="7030A0"/>
              </a:solidFill>
            </a:endParaRPr>
          </a:p>
        </p:txBody>
      </p:sp>
      <p:pic>
        <p:nvPicPr>
          <p:cNvPr id="6" name="Picture 2" descr="D:\train_travail\_AMJL\logo_AMJL.jpg"/>
          <p:cNvPicPr>
            <a:picLocks noChangeAspect="1" noChangeArrowheads="1"/>
          </p:cNvPicPr>
          <p:nvPr/>
        </p:nvPicPr>
        <p:blipFill>
          <a:blip r:embed="rId2" cstate="print"/>
          <a:srcRect/>
          <a:stretch>
            <a:fillRect/>
          </a:stretch>
        </p:blipFill>
        <p:spPr bwMode="auto">
          <a:xfrm>
            <a:off x="179512" y="58373"/>
            <a:ext cx="1728192" cy="785727"/>
          </a:xfrm>
          <a:prstGeom prst="rect">
            <a:avLst/>
          </a:prstGeom>
          <a:noFill/>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571611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6563300" y="2348880"/>
            <a:ext cx="2460688" cy="1736092"/>
          </a:xfrm>
          <a:prstGeom prst="rect">
            <a:avLst/>
          </a:prstGeom>
        </p:spPr>
      </p:pic>
      <p:sp>
        <p:nvSpPr>
          <p:cNvPr id="3" name="Espace réservé du contenu 2"/>
          <p:cNvSpPr>
            <a:spLocks noGrp="1"/>
          </p:cNvSpPr>
          <p:nvPr>
            <p:ph idx="1"/>
          </p:nvPr>
        </p:nvSpPr>
        <p:spPr>
          <a:xfrm>
            <a:off x="323528" y="908720"/>
            <a:ext cx="8229600" cy="4756150"/>
          </a:xfrm>
        </p:spPr>
        <p:txBody>
          <a:bodyPr>
            <a:normAutofit fontScale="25000" lnSpcReduction="20000"/>
          </a:bodyPr>
          <a:lstStyle/>
          <a:p>
            <a:pPr marL="0" indent="0">
              <a:buNone/>
            </a:pPr>
            <a:r>
              <a:rPr lang="fr-FR" sz="5600" b="1" dirty="0">
                <a:solidFill>
                  <a:srgbClr val="7030A0"/>
                </a:solidFill>
              </a:rPr>
              <a:t>Ceci ne permet pas d’avoir une vision claire du déroulement de chacun d’eux et de donner des informations précises sur le déroulement et l’achèvement des différents projets. </a:t>
            </a:r>
          </a:p>
          <a:p>
            <a:pPr marL="0" indent="0">
              <a:buNone/>
            </a:pPr>
            <a:r>
              <a:rPr lang="fr-FR" sz="5600" b="1" dirty="0">
                <a:solidFill>
                  <a:srgbClr val="7030A0"/>
                </a:solidFill>
              </a:rPr>
              <a:t>Par ailleurs, hormis pour les wagons CEREALIERS, l’achèvement de l’ensemble des projets reste prévu avant le 31 décembre </a:t>
            </a:r>
            <a:endParaRPr lang="fr-FR" sz="5600" b="1" dirty="0" smtClean="0">
              <a:solidFill>
                <a:srgbClr val="7030A0"/>
              </a:solidFill>
            </a:endParaRPr>
          </a:p>
          <a:p>
            <a:pPr marL="0" indent="0">
              <a:buNone/>
            </a:pPr>
            <a:endParaRPr lang="fr-FR" sz="5600" b="1" dirty="0">
              <a:solidFill>
                <a:srgbClr val="7030A0"/>
              </a:solidFill>
            </a:endParaRPr>
          </a:p>
          <a:p>
            <a:pPr marL="0" indent="0">
              <a:buNone/>
            </a:pPr>
            <a:r>
              <a:rPr lang="fr-FR" sz="5600" b="1" dirty="0">
                <a:solidFill>
                  <a:schemeClr val="bg2">
                    <a:lumMod val="10000"/>
                  </a:schemeClr>
                </a:solidFill>
              </a:rPr>
              <a:t>LOCOMOTIVES 2D2 </a:t>
            </a:r>
          </a:p>
          <a:p>
            <a:pPr marL="0" indent="0">
              <a:buNone/>
            </a:pPr>
            <a:r>
              <a:rPr lang="fr-FR" sz="5600" b="1" dirty="0">
                <a:solidFill>
                  <a:srgbClr val="7030A0"/>
                </a:solidFill>
              </a:rPr>
              <a:t>Leur expédition m’avait été annoncée pour fin aout/début septembre ce qui </a:t>
            </a:r>
            <a:r>
              <a:rPr lang="fr-FR" sz="5600" b="1" dirty="0" smtClean="0">
                <a:solidFill>
                  <a:srgbClr val="7030A0"/>
                </a:solidFill>
              </a:rPr>
              <a:t>semblait</a:t>
            </a:r>
          </a:p>
          <a:p>
            <a:pPr marL="0" indent="0">
              <a:buNone/>
            </a:pPr>
            <a:r>
              <a:rPr lang="fr-FR" sz="5600" b="1" dirty="0" smtClean="0">
                <a:solidFill>
                  <a:srgbClr val="7030A0"/>
                </a:solidFill>
              </a:rPr>
              <a:t> </a:t>
            </a:r>
            <a:r>
              <a:rPr lang="fr-FR" sz="5600" b="1" dirty="0">
                <a:solidFill>
                  <a:srgbClr val="7030A0"/>
                </a:solidFill>
              </a:rPr>
              <a:t>pouvoir être tenu. Une correction sur le « nez » de 2D2 FE a nécessité une reprise qui </a:t>
            </a:r>
            <a:endParaRPr lang="fr-FR" sz="5600" b="1" dirty="0" smtClean="0">
              <a:solidFill>
                <a:srgbClr val="7030A0"/>
              </a:solidFill>
            </a:endParaRPr>
          </a:p>
          <a:p>
            <a:pPr marL="0" indent="0">
              <a:buNone/>
            </a:pPr>
            <a:r>
              <a:rPr lang="fr-FR" sz="5600" b="1" dirty="0" smtClean="0">
                <a:solidFill>
                  <a:srgbClr val="7030A0"/>
                </a:solidFill>
              </a:rPr>
              <a:t>m’a </a:t>
            </a:r>
            <a:r>
              <a:rPr lang="fr-FR" sz="5600" b="1" dirty="0">
                <a:solidFill>
                  <a:srgbClr val="7030A0"/>
                </a:solidFill>
              </a:rPr>
              <a:t>conduit à demander une expédition en deux temps. </a:t>
            </a:r>
            <a:r>
              <a:rPr lang="fr-FR" sz="5600" b="1" dirty="0" smtClean="0">
                <a:solidFill>
                  <a:srgbClr val="7030A0"/>
                </a:solidFill>
              </a:rPr>
              <a:t>Les </a:t>
            </a:r>
            <a:r>
              <a:rPr lang="fr-FR" sz="5600" b="1" dirty="0">
                <a:solidFill>
                  <a:srgbClr val="7030A0"/>
                </a:solidFill>
              </a:rPr>
              <a:t>versions « Nez de cochon </a:t>
            </a:r>
            <a:r>
              <a:rPr lang="fr-FR" sz="5600" b="1" dirty="0" smtClean="0">
                <a:solidFill>
                  <a:srgbClr val="7030A0"/>
                </a:solidFill>
              </a:rPr>
              <a:t>»</a:t>
            </a:r>
          </a:p>
          <a:p>
            <a:pPr marL="0" indent="0">
              <a:buNone/>
            </a:pPr>
            <a:r>
              <a:rPr lang="fr-FR" sz="5600" b="1" dirty="0" smtClean="0">
                <a:solidFill>
                  <a:srgbClr val="7030A0"/>
                </a:solidFill>
              </a:rPr>
              <a:t> </a:t>
            </a:r>
            <a:r>
              <a:rPr lang="fr-FR" sz="5600" b="1" dirty="0">
                <a:solidFill>
                  <a:srgbClr val="7030A0"/>
                </a:solidFill>
              </a:rPr>
              <a:t>et « Waterman » se feront dans un premier temps (prévision constructeur courant </a:t>
            </a:r>
            <a:endParaRPr lang="fr-FR" sz="5600" b="1" dirty="0" smtClean="0">
              <a:solidFill>
                <a:srgbClr val="7030A0"/>
              </a:solidFill>
            </a:endParaRPr>
          </a:p>
          <a:p>
            <a:pPr marL="0" indent="0">
              <a:buNone/>
            </a:pPr>
            <a:r>
              <a:rPr lang="fr-FR" sz="5600" b="1" dirty="0" smtClean="0">
                <a:solidFill>
                  <a:srgbClr val="7030A0"/>
                </a:solidFill>
              </a:rPr>
              <a:t>octobre</a:t>
            </a:r>
            <a:r>
              <a:rPr lang="fr-FR" sz="5600" b="1" dirty="0">
                <a:solidFill>
                  <a:srgbClr val="7030A0"/>
                </a:solidFill>
              </a:rPr>
              <a:t>). </a:t>
            </a:r>
            <a:r>
              <a:rPr lang="fr-FR" sz="5600" b="1" dirty="0" smtClean="0">
                <a:solidFill>
                  <a:srgbClr val="7030A0"/>
                </a:solidFill>
              </a:rPr>
              <a:t> Les </a:t>
            </a:r>
            <a:r>
              <a:rPr lang="fr-FR" sz="5600" b="1" dirty="0">
                <a:solidFill>
                  <a:srgbClr val="7030A0"/>
                </a:solidFill>
              </a:rPr>
              <a:t>versions « Femme enceinte » et « ETAT » se feront ensuite </a:t>
            </a:r>
            <a:endParaRPr lang="fr-FR" sz="5600" b="1" dirty="0" smtClean="0">
              <a:solidFill>
                <a:srgbClr val="7030A0"/>
              </a:solidFill>
            </a:endParaRPr>
          </a:p>
          <a:p>
            <a:pPr marL="0" indent="0">
              <a:buNone/>
            </a:pPr>
            <a:r>
              <a:rPr lang="fr-FR" sz="5600" b="1" dirty="0" smtClean="0">
                <a:solidFill>
                  <a:srgbClr val="7030A0"/>
                </a:solidFill>
              </a:rPr>
              <a:t>(</a:t>
            </a:r>
            <a:r>
              <a:rPr lang="fr-FR" sz="5600" b="1" dirty="0">
                <a:solidFill>
                  <a:srgbClr val="7030A0"/>
                </a:solidFill>
              </a:rPr>
              <a:t>prévision constructeur courant novembre) </a:t>
            </a:r>
            <a:endParaRPr lang="fr-FR" sz="5600" b="1" dirty="0" smtClean="0">
              <a:solidFill>
                <a:srgbClr val="7030A0"/>
              </a:solidFill>
            </a:endParaRPr>
          </a:p>
          <a:p>
            <a:pPr marL="0" indent="0">
              <a:buNone/>
            </a:pPr>
            <a:endParaRPr lang="fr-FR" sz="5600" b="1" dirty="0">
              <a:solidFill>
                <a:srgbClr val="7030A0"/>
              </a:solidFill>
            </a:endParaRPr>
          </a:p>
          <a:p>
            <a:pPr marL="0" indent="0">
              <a:buNone/>
            </a:pPr>
            <a:endParaRPr lang="fr-FR" sz="5600" b="1" dirty="0" smtClean="0">
              <a:solidFill>
                <a:srgbClr val="7030A0"/>
              </a:solidFill>
            </a:endParaRPr>
          </a:p>
          <a:p>
            <a:pPr marL="0" indent="0">
              <a:buNone/>
            </a:pPr>
            <a:endParaRPr lang="fr-FR" sz="5600" b="1" dirty="0">
              <a:solidFill>
                <a:srgbClr val="7030A0"/>
              </a:solidFill>
            </a:endParaRPr>
          </a:p>
          <a:p>
            <a:pPr marL="0" indent="0">
              <a:buNone/>
            </a:pPr>
            <a:endParaRPr lang="fr-FR" sz="5600" b="1" dirty="0" smtClean="0">
              <a:solidFill>
                <a:srgbClr val="7030A0"/>
              </a:solidFill>
            </a:endParaRPr>
          </a:p>
          <a:p>
            <a:pPr marL="0" indent="0">
              <a:buNone/>
            </a:pPr>
            <a:r>
              <a:rPr lang="fr-FR" sz="5600" b="1" dirty="0" smtClean="0">
                <a:solidFill>
                  <a:schemeClr val="bg2">
                    <a:lumMod val="10000"/>
                  </a:schemeClr>
                </a:solidFill>
              </a:rPr>
              <a:t>VOITURES </a:t>
            </a:r>
            <a:r>
              <a:rPr lang="fr-FR" sz="5600" b="1" dirty="0">
                <a:solidFill>
                  <a:schemeClr val="bg2">
                    <a:lumMod val="10000"/>
                  </a:schemeClr>
                </a:solidFill>
              </a:rPr>
              <a:t>UIC </a:t>
            </a:r>
          </a:p>
          <a:p>
            <a:pPr marL="0" indent="0">
              <a:buNone/>
            </a:pPr>
            <a:r>
              <a:rPr lang="fr-FR" sz="5600" b="1" dirty="0">
                <a:solidFill>
                  <a:srgbClr val="7030A0"/>
                </a:solidFill>
              </a:rPr>
              <a:t>Sont actuellement en cours de fabrication. Ce programme de 366 voitures à fabriquer pour 32 versions s’avère très lourd compte tenu de la diversité des versions à construire et à décorer. </a:t>
            </a:r>
          </a:p>
          <a:p>
            <a:pPr marL="0" indent="0">
              <a:buNone/>
            </a:pPr>
            <a:r>
              <a:rPr lang="fr-FR" sz="5600" b="1" dirty="0">
                <a:solidFill>
                  <a:srgbClr val="7030A0"/>
                </a:solidFill>
              </a:rPr>
              <a:t>Ma demande d’achèvement de ce programme avant fin décembre n’a pas été remise en cause </a:t>
            </a:r>
            <a:endParaRPr lang="fr-FR" sz="5600" b="1" dirty="0" smtClean="0">
              <a:solidFill>
                <a:srgbClr val="7030A0"/>
              </a:solidFill>
            </a:endParaRPr>
          </a:p>
          <a:p>
            <a:pPr marL="0" indent="0">
              <a:buNone/>
            </a:pPr>
            <a:endParaRPr lang="fr-FR" sz="5600" b="1" dirty="0">
              <a:solidFill>
                <a:srgbClr val="7030A0"/>
              </a:solidFill>
            </a:endParaRPr>
          </a:p>
          <a:p>
            <a:pPr marL="0" indent="0">
              <a:buNone/>
            </a:pPr>
            <a:r>
              <a:rPr lang="fr-FR" sz="5600" b="1" dirty="0">
                <a:solidFill>
                  <a:schemeClr val="bg2">
                    <a:lumMod val="10000"/>
                  </a:schemeClr>
                </a:solidFill>
              </a:rPr>
              <a:t>LES EXPEDITIONS </a:t>
            </a:r>
          </a:p>
          <a:p>
            <a:pPr marL="0" indent="0">
              <a:buNone/>
            </a:pPr>
            <a:r>
              <a:rPr lang="fr-FR" sz="5600" b="1" dirty="0">
                <a:solidFill>
                  <a:srgbClr val="7030A0"/>
                </a:solidFill>
              </a:rPr>
              <a:t>Les expéditions se font toujours après avoir pris contact avec vous et s’être mis d’accord.. </a:t>
            </a:r>
          </a:p>
          <a:p>
            <a:pPr marL="0" indent="0">
              <a:buNone/>
            </a:pPr>
            <a:r>
              <a:rPr lang="fr-FR" sz="5600" b="1" dirty="0">
                <a:solidFill>
                  <a:srgbClr val="7030A0"/>
                </a:solidFill>
              </a:rPr>
              <a:t>Les expositions seront mises à profit pour des livraisons chaque fois que ce sera possible. </a:t>
            </a:r>
          </a:p>
          <a:p>
            <a:pPr marL="0" indent="0">
              <a:buNone/>
            </a:pPr>
            <a:endParaRPr lang="fr-FR" b="1" dirty="0">
              <a:solidFill>
                <a:srgbClr val="7030A0"/>
              </a:solidFill>
            </a:endParaRPr>
          </a:p>
        </p:txBody>
      </p:sp>
      <p:pic>
        <p:nvPicPr>
          <p:cNvPr id="6" name="Picture 2" descr="D:\train_travail\_AMJL\logo_AMJL.jpg"/>
          <p:cNvPicPr>
            <a:picLocks noChangeAspect="1" noChangeArrowheads="1"/>
          </p:cNvPicPr>
          <p:nvPr/>
        </p:nvPicPr>
        <p:blipFill>
          <a:blip r:embed="rId3" cstate="print"/>
          <a:srcRect/>
          <a:stretch>
            <a:fillRect/>
          </a:stretch>
        </p:blipFill>
        <p:spPr bwMode="auto">
          <a:xfrm>
            <a:off x="179512" y="58373"/>
            <a:ext cx="1728192" cy="785727"/>
          </a:xfrm>
          <a:prstGeom prst="rect">
            <a:avLst/>
          </a:prstGeom>
          <a:noFill/>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054279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318594"/>
            <a:ext cx="2089785" cy="1238250"/>
          </a:xfrm>
          <a:prstGeom prst="rect">
            <a:avLst/>
          </a:prstGeom>
          <a:noFill/>
          <a:ln>
            <a:noFill/>
          </a:ln>
        </p:spPr>
      </p:pic>
      <p:sp>
        <p:nvSpPr>
          <p:cNvPr id="3" name="Espace réservé du contenu 2"/>
          <p:cNvSpPr>
            <a:spLocks noGrp="1"/>
          </p:cNvSpPr>
          <p:nvPr>
            <p:ph idx="1"/>
          </p:nvPr>
        </p:nvSpPr>
        <p:spPr>
          <a:xfrm>
            <a:off x="179512" y="980728"/>
            <a:ext cx="8784976" cy="5145435"/>
          </a:xfrm>
        </p:spPr>
        <p:txBody>
          <a:bodyPr>
            <a:noAutofit/>
          </a:bodyPr>
          <a:lstStyle/>
          <a:p>
            <a:pPr marL="0" indent="0">
              <a:buNone/>
            </a:pPr>
            <a:r>
              <a:rPr lang="fr-FR" sz="1500" dirty="0">
                <a:solidFill>
                  <a:schemeClr val="bg2">
                    <a:lumMod val="10000"/>
                  </a:schemeClr>
                </a:solidFill>
              </a:rPr>
              <a:t>231GHK et D </a:t>
            </a:r>
          </a:p>
          <a:p>
            <a:pPr marL="0" indent="0">
              <a:buNone/>
            </a:pPr>
            <a:r>
              <a:rPr lang="fr-FR" sz="1500" dirty="0">
                <a:solidFill>
                  <a:srgbClr val="7030A0"/>
                </a:solidFill>
              </a:rPr>
              <a:t>Des informations complétant celles de la lettre précédente vous seront communiquées ultérieurement. </a:t>
            </a:r>
          </a:p>
          <a:p>
            <a:pPr marL="0" indent="0">
              <a:buNone/>
            </a:pPr>
            <a:r>
              <a:rPr lang="fr-FR" sz="1500" dirty="0">
                <a:solidFill>
                  <a:srgbClr val="7030A0"/>
                </a:solidFill>
              </a:rPr>
              <a:t>Les trois types de tenders étant réalisés je pense vous présenter le prototype complet en photo dans la prochaine lettre et pouvoir, après visite à Séoul vous donner plus de </a:t>
            </a:r>
            <a:r>
              <a:rPr lang="fr-FR" sz="1500" dirty="0" smtClean="0">
                <a:solidFill>
                  <a:srgbClr val="7030A0"/>
                </a:solidFill>
              </a:rPr>
              <a:t>précisions</a:t>
            </a:r>
          </a:p>
          <a:p>
            <a:pPr marL="0" indent="0">
              <a:buNone/>
            </a:pPr>
            <a:r>
              <a:rPr lang="fr-FR" sz="1500" dirty="0" smtClean="0">
                <a:solidFill>
                  <a:srgbClr val="7030A0"/>
                </a:solidFill>
              </a:rPr>
              <a:t> </a:t>
            </a:r>
          </a:p>
          <a:p>
            <a:pPr marL="0" indent="0">
              <a:buNone/>
            </a:pPr>
            <a:r>
              <a:rPr lang="fr-FR" sz="1500" dirty="0" smtClean="0">
                <a:solidFill>
                  <a:schemeClr val="bg2">
                    <a:lumMod val="10000"/>
                  </a:schemeClr>
                </a:solidFill>
              </a:rPr>
              <a:t>WAGONS </a:t>
            </a:r>
            <a:r>
              <a:rPr lang="fr-FR" sz="1500" dirty="0">
                <a:solidFill>
                  <a:schemeClr val="bg2">
                    <a:lumMod val="10000"/>
                  </a:schemeClr>
                </a:solidFill>
              </a:rPr>
              <a:t>CEREALIERS. </a:t>
            </a:r>
          </a:p>
          <a:p>
            <a:pPr marL="0" indent="0">
              <a:buNone/>
            </a:pPr>
            <a:r>
              <a:rPr lang="fr-FR" sz="1500" dirty="0">
                <a:solidFill>
                  <a:srgbClr val="7030A0"/>
                </a:solidFill>
              </a:rPr>
              <a:t>La construction des quatre versions est en cours. L’achèvement de ce programme </a:t>
            </a:r>
            <a:endParaRPr lang="fr-FR" sz="1500" dirty="0" smtClean="0">
              <a:solidFill>
                <a:srgbClr val="7030A0"/>
              </a:solidFill>
            </a:endParaRPr>
          </a:p>
          <a:p>
            <a:pPr marL="0" indent="0">
              <a:buNone/>
            </a:pPr>
            <a:r>
              <a:rPr lang="fr-FR" sz="1500" dirty="0" smtClean="0">
                <a:solidFill>
                  <a:srgbClr val="7030A0"/>
                </a:solidFill>
              </a:rPr>
              <a:t>était </a:t>
            </a:r>
            <a:r>
              <a:rPr lang="fr-FR" sz="1500" dirty="0">
                <a:solidFill>
                  <a:srgbClr val="7030A0"/>
                </a:solidFill>
              </a:rPr>
              <a:t>envisagé pour début 2019.Actuellement tout est mis en oeuvre pour </a:t>
            </a:r>
            <a:r>
              <a:rPr lang="fr-FR" sz="1500" dirty="0" smtClean="0">
                <a:solidFill>
                  <a:srgbClr val="7030A0"/>
                </a:solidFill>
              </a:rPr>
              <a:t>tenter</a:t>
            </a:r>
          </a:p>
          <a:p>
            <a:pPr marL="0" indent="0">
              <a:buNone/>
            </a:pPr>
            <a:r>
              <a:rPr lang="fr-FR" sz="1500" dirty="0" smtClean="0">
                <a:solidFill>
                  <a:srgbClr val="7030A0"/>
                </a:solidFill>
              </a:rPr>
              <a:t> </a:t>
            </a:r>
            <a:r>
              <a:rPr lang="fr-FR" sz="1500" dirty="0">
                <a:solidFill>
                  <a:srgbClr val="7030A0"/>
                </a:solidFill>
              </a:rPr>
              <a:t>de le terminer fin </a:t>
            </a:r>
            <a:r>
              <a:rPr lang="fr-FR" sz="1500" dirty="0" smtClean="0">
                <a:solidFill>
                  <a:srgbClr val="7030A0"/>
                </a:solidFill>
              </a:rPr>
              <a:t>2018. La </a:t>
            </a:r>
            <a:r>
              <a:rPr lang="fr-FR" sz="1500" dirty="0">
                <a:solidFill>
                  <a:srgbClr val="7030A0"/>
                </a:solidFill>
              </a:rPr>
              <a:t>date possible d’achèvement sera communiquée ultérieurement. </a:t>
            </a:r>
            <a:endParaRPr lang="fr-FR" sz="1500" dirty="0" smtClean="0">
              <a:solidFill>
                <a:srgbClr val="7030A0"/>
              </a:solidFill>
            </a:endParaRPr>
          </a:p>
          <a:p>
            <a:pPr marL="0" indent="0">
              <a:buNone/>
            </a:pPr>
            <a:endParaRPr lang="fr-FR" sz="1500" dirty="0">
              <a:solidFill>
                <a:srgbClr val="7030A0"/>
              </a:solidFill>
            </a:endParaRPr>
          </a:p>
          <a:p>
            <a:pPr marL="0" indent="0">
              <a:buNone/>
            </a:pPr>
            <a:r>
              <a:rPr lang="fr-FR" sz="1500" dirty="0">
                <a:solidFill>
                  <a:schemeClr val="bg2">
                    <a:lumMod val="10000"/>
                  </a:schemeClr>
                </a:solidFill>
              </a:rPr>
              <a:t>BB 4400 KW. </a:t>
            </a:r>
          </a:p>
          <a:p>
            <a:pPr marL="0" indent="0">
              <a:buNone/>
            </a:pPr>
            <a:r>
              <a:rPr lang="fr-FR" sz="1500" dirty="0">
                <a:solidFill>
                  <a:srgbClr val="7030A0"/>
                </a:solidFill>
              </a:rPr>
              <a:t>« Après mure réflexion et comptant sur le désir des amateurs de posséder une belle reproduction de cette machine, malgré la situation très inconfortable dans laquelle je me trouve mais en respectant l’engagement ferme donné au démarrage du projet, j’ai pris la décision de ne pas l’abandonner et de le mener à son terme dans les conditions définies au moment de la souscription. » </a:t>
            </a:r>
          </a:p>
          <a:p>
            <a:pPr marL="0" indent="0">
              <a:buNone/>
            </a:pPr>
            <a:r>
              <a:rPr lang="fr-FR" sz="1500" dirty="0">
                <a:solidFill>
                  <a:srgbClr val="7030A0"/>
                </a:solidFill>
              </a:rPr>
              <a:t>Ces propos sont repris d’un courrier adressé à tous les souscripteurs de ce modèle. </a:t>
            </a:r>
          </a:p>
          <a:p>
            <a:pPr marL="0" indent="0">
              <a:buNone/>
            </a:pPr>
            <a:r>
              <a:rPr lang="fr-FR" sz="1500" dirty="0">
                <a:solidFill>
                  <a:srgbClr val="7030A0"/>
                </a:solidFill>
              </a:rPr>
              <a:t>Je les remercie tous de l’appui qu’ils m’apportent par le maintien de leur engagement, aucune défection ne s’étant produite ce qui aurait pu compromettre la reprise de ce projet. </a:t>
            </a:r>
          </a:p>
          <a:p>
            <a:pPr marL="0" indent="0">
              <a:buNone/>
            </a:pPr>
            <a:r>
              <a:rPr lang="fr-FR" sz="1500" dirty="0">
                <a:solidFill>
                  <a:srgbClr val="7030A0"/>
                </a:solidFill>
              </a:rPr>
              <a:t>N’ayant rien pu récupérer de la production en cours, la situation est celle du démarrage d’un nouveau projet. </a:t>
            </a:r>
          </a:p>
          <a:p>
            <a:pPr marL="0" indent="0">
              <a:buNone/>
            </a:pPr>
            <a:r>
              <a:rPr lang="fr-FR" sz="1500" dirty="0">
                <a:solidFill>
                  <a:srgbClr val="7030A0"/>
                </a:solidFill>
              </a:rPr>
              <a:t>La souscription reste donc encore possible .Pour cela demander la fiche d’information et souscription </a:t>
            </a:r>
          </a:p>
          <a:p>
            <a:pPr marL="0" indent="0">
              <a:buNone/>
            </a:pPr>
            <a:endParaRPr lang="fr-FR" sz="1500" dirty="0">
              <a:solidFill>
                <a:srgbClr val="7030A0"/>
              </a:solidFill>
            </a:endParaRPr>
          </a:p>
        </p:txBody>
      </p:sp>
      <p:pic>
        <p:nvPicPr>
          <p:cNvPr id="6" name="Picture 2" descr="D:\train_travail\_AMJL\logo_AMJL.jpg"/>
          <p:cNvPicPr>
            <a:picLocks noChangeAspect="1" noChangeArrowheads="1"/>
          </p:cNvPicPr>
          <p:nvPr/>
        </p:nvPicPr>
        <p:blipFill>
          <a:blip r:embed="rId3" cstate="print"/>
          <a:srcRect/>
          <a:stretch>
            <a:fillRect/>
          </a:stretch>
        </p:blipFill>
        <p:spPr bwMode="auto">
          <a:xfrm>
            <a:off x="179512" y="58373"/>
            <a:ext cx="1728192" cy="785727"/>
          </a:xfrm>
          <a:prstGeom prst="rect">
            <a:avLst/>
          </a:prstGeom>
          <a:noFill/>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4150927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628800"/>
            <a:ext cx="8568952" cy="4525963"/>
          </a:xfrm>
        </p:spPr>
        <p:txBody>
          <a:bodyPr>
            <a:normAutofit fontScale="70000" lnSpcReduction="20000"/>
          </a:bodyPr>
          <a:lstStyle/>
          <a:p>
            <a:pPr marL="0" indent="0">
              <a:buNone/>
            </a:pPr>
            <a:r>
              <a:rPr lang="fr-FR" b="1" dirty="0">
                <a:solidFill>
                  <a:schemeClr val="bg2">
                    <a:lumMod val="10000"/>
                  </a:schemeClr>
                </a:solidFill>
              </a:rPr>
              <a:t>COMMANDES </a:t>
            </a:r>
          </a:p>
          <a:p>
            <a:pPr marL="0" indent="0">
              <a:buNone/>
            </a:pPr>
            <a:r>
              <a:rPr lang="fr-FR" b="1" dirty="0">
                <a:solidFill>
                  <a:srgbClr val="7030A0"/>
                </a:solidFill>
              </a:rPr>
              <a:t>Les commandes de bogies Y24, essieux de wagons, et divers….sont à faire au plus vite </a:t>
            </a:r>
            <a:endParaRPr lang="fr-FR" b="1" dirty="0" smtClean="0">
              <a:solidFill>
                <a:srgbClr val="7030A0"/>
              </a:solidFill>
            </a:endParaRPr>
          </a:p>
          <a:p>
            <a:pPr marL="0" indent="0">
              <a:buNone/>
            </a:pPr>
            <a:endParaRPr lang="fr-FR" b="1" dirty="0">
              <a:solidFill>
                <a:srgbClr val="7030A0"/>
              </a:solidFill>
            </a:endParaRPr>
          </a:p>
          <a:p>
            <a:pPr marL="0" indent="0">
              <a:buNone/>
            </a:pPr>
            <a:r>
              <a:rPr lang="fr-FR" b="1" dirty="0">
                <a:solidFill>
                  <a:schemeClr val="bg2">
                    <a:lumMod val="10000"/>
                  </a:schemeClr>
                </a:solidFill>
              </a:rPr>
              <a:t>VENTES </a:t>
            </a:r>
          </a:p>
          <a:p>
            <a:pPr marL="0" indent="0">
              <a:buNone/>
            </a:pPr>
            <a:r>
              <a:rPr lang="fr-FR" b="1" dirty="0">
                <a:solidFill>
                  <a:srgbClr val="7030A0"/>
                </a:solidFill>
              </a:rPr>
              <a:t>Une CC 7107. </a:t>
            </a:r>
          </a:p>
          <a:p>
            <a:pPr marL="0" indent="0">
              <a:buNone/>
            </a:pPr>
            <a:r>
              <a:rPr lang="fr-FR" b="1" dirty="0">
                <a:solidFill>
                  <a:srgbClr val="7030A0"/>
                </a:solidFill>
              </a:rPr>
              <a:t>Une 2D2 5538 « Femme enceinte ». </a:t>
            </a:r>
          </a:p>
          <a:p>
            <a:pPr marL="0" indent="0">
              <a:buNone/>
            </a:pPr>
            <a:r>
              <a:rPr lang="fr-FR" b="1" dirty="0">
                <a:solidFill>
                  <a:srgbClr val="7030A0"/>
                </a:solidFill>
              </a:rPr>
              <a:t>Une 2D2 5516 « Nez de cochon ». </a:t>
            </a:r>
          </a:p>
          <a:p>
            <a:pPr marL="0" indent="0">
              <a:buNone/>
            </a:pPr>
            <a:r>
              <a:rPr lang="fr-FR" b="1" dirty="0">
                <a:solidFill>
                  <a:srgbClr val="7030A0"/>
                </a:solidFill>
              </a:rPr>
              <a:t>Voir AMJL pour mise en relation. </a:t>
            </a:r>
            <a:endParaRPr lang="fr-FR" b="1" dirty="0" smtClean="0">
              <a:solidFill>
                <a:srgbClr val="7030A0"/>
              </a:solidFill>
            </a:endParaRPr>
          </a:p>
          <a:p>
            <a:pPr marL="0" indent="0">
              <a:buNone/>
            </a:pPr>
            <a:endParaRPr lang="fr-FR" b="1" dirty="0">
              <a:solidFill>
                <a:srgbClr val="7030A0"/>
              </a:solidFill>
            </a:endParaRPr>
          </a:p>
          <a:p>
            <a:pPr marL="0" indent="0">
              <a:buNone/>
            </a:pPr>
            <a:r>
              <a:rPr lang="fr-FR" b="1" dirty="0">
                <a:solidFill>
                  <a:schemeClr val="bg2">
                    <a:lumMod val="10000"/>
                  </a:schemeClr>
                </a:solidFill>
              </a:rPr>
              <a:t>LES EXPOSITIONS </a:t>
            </a:r>
          </a:p>
          <a:p>
            <a:pPr marL="0" indent="0">
              <a:buNone/>
            </a:pPr>
            <a:r>
              <a:rPr lang="fr-FR" b="1" dirty="0">
                <a:solidFill>
                  <a:srgbClr val="7030A0"/>
                </a:solidFill>
              </a:rPr>
              <a:t>AMJL SARL et AMJL SAS participeront aux expositions suivantes : </a:t>
            </a:r>
          </a:p>
          <a:p>
            <a:pPr marL="0" indent="0">
              <a:buNone/>
            </a:pPr>
            <a:r>
              <a:rPr lang="fr-FR" b="1" dirty="0">
                <a:solidFill>
                  <a:srgbClr val="7030A0"/>
                </a:solidFill>
              </a:rPr>
              <a:t>MONTELIRAIL - ORLEANS - CHARTRES </a:t>
            </a:r>
          </a:p>
          <a:p>
            <a:pPr marL="0" indent="0">
              <a:buNone/>
            </a:pPr>
            <a:endParaRPr lang="fr-FR" dirty="0">
              <a:solidFill>
                <a:srgbClr val="7030A0"/>
              </a:solidFill>
            </a:endParaRPr>
          </a:p>
          <a:p>
            <a:endParaRPr lang="fr-FR" dirty="0"/>
          </a:p>
        </p:txBody>
      </p:sp>
      <p:pic>
        <p:nvPicPr>
          <p:cNvPr id="6" name="Picture 2" descr="D:\train_travail\_AMJL\logo_AMJL.jpg"/>
          <p:cNvPicPr>
            <a:picLocks noChangeAspect="1" noChangeArrowheads="1"/>
          </p:cNvPicPr>
          <p:nvPr/>
        </p:nvPicPr>
        <p:blipFill>
          <a:blip r:embed="rId2" cstate="print"/>
          <a:srcRect/>
          <a:stretch>
            <a:fillRect/>
          </a:stretch>
        </p:blipFill>
        <p:spPr bwMode="auto">
          <a:xfrm>
            <a:off x="179512" y="58373"/>
            <a:ext cx="1728192" cy="785727"/>
          </a:xfrm>
          <a:prstGeom prst="rect">
            <a:avLst/>
          </a:prstGeom>
          <a:noFill/>
        </p:spPr>
      </p:pic>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4253834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a:solidFill>
                <a:srgbClr val="FF0000"/>
              </a:solidFill>
              <a:latin typeface="Candara" panose="020E0502030303020204" pitchFamily="34" charset="0"/>
              <a:cs typeface="Arial" pitchFamily="34" charset="0"/>
            </a:endParaRPr>
          </a:p>
          <a:p>
            <a:pPr marL="914400" indent="-914400" algn="ctr">
              <a:spcBef>
                <a:spcPts val="0"/>
              </a:spcBef>
              <a:buNone/>
            </a:pPr>
            <a:endParaRPr lang="fr-FR" sz="6400" b="1" dirty="0" smtClean="0">
              <a:solidFill>
                <a:srgbClr val="C00000"/>
              </a:solidFill>
              <a:latin typeface="Candara" panose="020E0502030303020204" pitchFamily="34" charset="0"/>
              <a:cs typeface="Arial" pitchFamily="34" charset="0"/>
            </a:endParaRPr>
          </a:p>
          <a:p>
            <a:pPr marL="914400" indent="-914400" algn="ctr">
              <a:spcBef>
                <a:spcPts val="0"/>
              </a:spcBef>
              <a:buNone/>
            </a:pPr>
            <a:endParaRPr lang="fr-FR" sz="7200" b="1" dirty="0" smtClean="0">
              <a:solidFill>
                <a:srgbClr val="BEF73F"/>
              </a:solidFill>
              <a:latin typeface="Candara" panose="020E0502030303020204" pitchFamily="34" charset="0"/>
              <a:cs typeface="Arial" pitchFamily="34" charset="0"/>
            </a:endParaRPr>
          </a:p>
          <a:p>
            <a:pPr marL="914400" indent="-914400" algn="ctr">
              <a:spcBef>
                <a:spcPts val="0"/>
              </a:spcBef>
              <a:buNone/>
            </a:pPr>
            <a:r>
              <a:rPr lang="fr-FR" sz="8000" b="1" dirty="0" smtClean="0">
                <a:solidFill>
                  <a:schemeClr val="bg2">
                    <a:lumMod val="10000"/>
                  </a:schemeClr>
                </a:solidFill>
                <a:latin typeface="Segoe Print" panose="02000600000000000000" pitchFamily="2" charset="0"/>
                <a:cs typeface="Arial" pitchFamily="34" charset="0"/>
              </a:rPr>
              <a:t>Prochaines réunions,</a:t>
            </a:r>
          </a:p>
          <a:p>
            <a:pPr marL="914400" indent="-914400" algn="ctr">
              <a:spcBef>
                <a:spcPts val="0"/>
              </a:spcBef>
              <a:buNone/>
            </a:pPr>
            <a:endParaRPr lang="fr-FR" sz="8000" b="1" dirty="0" smtClean="0">
              <a:solidFill>
                <a:schemeClr val="bg2">
                  <a:lumMod val="10000"/>
                </a:schemeClr>
              </a:solidFill>
              <a:latin typeface="Segoe Print" panose="02000600000000000000" pitchFamily="2" charset="0"/>
              <a:cs typeface="Arial" pitchFamily="34" charset="0"/>
            </a:endParaRPr>
          </a:p>
          <a:p>
            <a:pPr marL="914400" indent="-914400" algn="ctr">
              <a:spcBef>
                <a:spcPts val="0"/>
              </a:spcBef>
              <a:buNone/>
            </a:pPr>
            <a:r>
              <a:rPr lang="fr-FR" sz="8000" b="1" dirty="0">
                <a:solidFill>
                  <a:schemeClr val="bg2">
                    <a:lumMod val="10000"/>
                  </a:schemeClr>
                </a:solidFill>
                <a:latin typeface="Segoe Print" panose="02000600000000000000" pitchFamily="2" charset="0"/>
                <a:cs typeface="Arial" pitchFamily="34" charset="0"/>
              </a:rPr>
              <a:t>Info cercle du zéro,</a:t>
            </a:r>
          </a:p>
          <a:p>
            <a:pPr marL="914400" indent="-914400" algn="ctr">
              <a:spcBef>
                <a:spcPts val="0"/>
              </a:spcBef>
              <a:buNone/>
            </a:pPr>
            <a:endParaRPr lang="fr-FR" sz="8000" b="1" dirty="0" smtClean="0">
              <a:solidFill>
                <a:schemeClr val="bg2">
                  <a:lumMod val="10000"/>
                </a:schemeClr>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chemeClr val="bg2">
                    <a:lumMod val="10000"/>
                  </a:schemeClr>
                </a:solidFill>
                <a:latin typeface="Segoe Print" panose="02000600000000000000" pitchFamily="2" charset="0"/>
                <a:cs typeface="Arial" pitchFamily="34" charset="0"/>
              </a:rPr>
              <a:t>Actualité des artisans</a:t>
            </a:r>
          </a:p>
          <a:p>
            <a:pPr marL="914400" indent="-914400" algn="ctr">
              <a:spcBef>
                <a:spcPts val="0"/>
              </a:spcBef>
              <a:buNone/>
            </a:pPr>
            <a:endParaRPr lang="fr-FR" sz="8000" b="1" dirty="0" smtClean="0">
              <a:solidFill>
                <a:schemeClr val="bg2">
                  <a:lumMod val="10000"/>
                </a:schemeClr>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chemeClr val="bg2">
                    <a:lumMod val="10000"/>
                  </a:schemeClr>
                </a:solidFill>
                <a:latin typeface="Segoe Print" panose="02000600000000000000" pitchFamily="2" charset="0"/>
                <a:cs typeface="Arial" pitchFamily="34" charset="0"/>
              </a:rPr>
              <a:t>Les projets en cours,</a:t>
            </a:r>
          </a:p>
          <a:p>
            <a:pPr algn="ctr">
              <a:spcBef>
                <a:spcPts val="0"/>
              </a:spcBef>
              <a:buNone/>
            </a:pPr>
            <a:endParaRPr lang="fr-FR" sz="8000" b="1" dirty="0" smtClean="0">
              <a:solidFill>
                <a:schemeClr val="bg2">
                  <a:lumMod val="10000"/>
                </a:schemeClr>
              </a:solidFill>
              <a:latin typeface="Segoe Print" panose="02000600000000000000" pitchFamily="2" charset="0"/>
              <a:cs typeface="Arial" pitchFamily="34" charset="0"/>
            </a:endParaRPr>
          </a:p>
          <a:p>
            <a:pPr algn="ctr">
              <a:spcBef>
                <a:spcPts val="0"/>
              </a:spcBef>
              <a:buNone/>
            </a:pPr>
            <a:r>
              <a:rPr lang="fr-FR" sz="8000" b="1" dirty="0" smtClean="0">
                <a:solidFill>
                  <a:schemeClr val="bg2">
                    <a:lumMod val="10000"/>
                  </a:schemeClr>
                </a:solidFill>
                <a:latin typeface="Segoe Print" panose="02000600000000000000" pitchFamily="2" charset="0"/>
                <a:cs typeface="Arial" pitchFamily="34" charset="0"/>
              </a:rPr>
              <a:t>Questions diverses,</a:t>
            </a:r>
          </a:p>
          <a:p>
            <a:pPr algn="ctr">
              <a:spcBef>
                <a:spcPts val="0"/>
              </a:spcBef>
              <a:buNone/>
            </a:pPr>
            <a:endParaRPr lang="fr-FR" sz="8000" b="1" dirty="0" smtClean="0">
              <a:solidFill>
                <a:schemeClr val="bg2">
                  <a:lumMod val="10000"/>
                </a:schemeClr>
              </a:solidFill>
              <a:latin typeface="Segoe Print" panose="02000600000000000000" pitchFamily="2" charset="0"/>
              <a:cs typeface="Arial" pitchFamily="34" charset="0"/>
            </a:endParaRPr>
          </a:p>
          <a:p>
            <a:pPr algn="ctr">
              <a:spcBef>
                <a:spcPts val="0"/>
              </a:spcBef>
              <a:buNone/>
            </a:pPr>
            <a:r>
              <a:rPr lang="fr-FR" sz="8000" b="1" dirty="0" smtClean="0">
                <a:solidFill>
                  <a:schemeClr val="bg2">
                    <a:lumMod val="10000"/>
                  </a:schemeClr>
                </a:solidFill>
                <a:latin typeface="Segoe Print" panose="02000600000000000000" pitchFamily="2" charset="0"/>
                <a:cs typeface="Arial" pitchFamily="34" charset="0"/>
              </a:rPr>
              <a:t>Présentation de votre matériel.</a:t>
            </a:r>
          </a:p>
          <a:p>
            <a:pPr algn="ctr">
              <a:spcBef>
                <a:spcPts val="0"/>
              </a:spcBef>
              <a:buNone/>
            </a:pPr>
            <a:endParaRPr lang="fr-FR" sz="7200" b="1" dirty="0" smtClean="0">
              <a:solidFill>
                <a:schemeClr val="bg2">
                  <a:lumMod val="10000"/>
                </a:schemeClr>
              </a:solidFill>
              <a:latin typeface="Segoe Print" panose="02000600000000000000" pitchFamily="2" charset="0"/>
              <a:cs typeface="Arial" pitchFamily="34" charset="0"/>
            </a:endParaRPr>
          </a:p>
          <a:p>
            <a:pPr marL="0" indent="0">
              <a:buNone/>
            </a:pPr>
            <a:endParaRPr lang="fr-FR" sz="7200" dirty="0" smtClean="0">
              <a:solidFill>
                <a:srgbClr val="FF0000"/>
              </a:solidFill>
              <a:latin typeface="+mj-lt"/>
              <a:cs typeface="Arial" pitchFamily="34" charset="0"/>
            </a:endParaRPr>
          </a:p>
          <a:p>
            <a:pPr marL="0" indent="0">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755576" y="476672"/>
            <a:ext cx="7272808"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 l’ordre du jour</a:t>
            </a:r>
            <a:endPar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endParaRPr>
          </a:p>
        </p:txBody>
      </p:sp>
      <p:sp>
        <p:nvSpPr>
          <p:cNvPr id="5" name="Espace réservé de la date 4"/>
          <p:cNvSpPr>
            <a:spLocks noGrp="1"/>
          </p:cNvSpPr>
          <p:nvPr>
            <p:ph type="dt" sz="half" idx="10"/>
          </p:nvPr>
        </p:nvSpPr>
        <p:spPr/>
        <p:txBody>
          <a:bodyPr/>
          <a:lstStyle/>
          <a:p>
            <a:r>
              <a:rPr lang="fr-FR" dirty="0" smtClean="0"/>
              <a:t>20/10/2018</a:t>
            </a:r>
            <a:endParaRPr lang="fr-FR" dirty="0"/>
          </a:p>
        </p:txBody>
      </p:sp>
      <p:pic>
        <p:nvPicPr>
          <p:cNvPr id="6"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endParaRPr lang="fr-FR" i="1" dirty="0"/>
          </a:p>
        </p:txBody>
      </p:sp>
      <p:pic>
        <p:nvPicPr>
          <p:cNvPr id="9" name="Image 8"/>
          <p:cNvPicPr>
            <a:picLocks noChangeAspect="1"/>
          </p:cNvPicPr>
          <p:nvPr/>
        </p:nvPicPr>
        <p:blipFill>
          <a:blip r:embed="rId2"/>
          <a:stretch>
            <a:fillRect/>
          </a:stretch>
        </p:blipFill>
        <p:spPr>
          <a:xfrm>
            <a:off x="1524000" y="2780928"/>
            <a:ext cx="6043501" cy="28987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83650"/>
            <a:ext cx="1944216" cy="870015"/>
          </a:xfrm>
          <a:prstGeom prst="rect">
            <a:avLst/>
          </a:prstGeom>
        </p:spPr>
      </p:pic>
      <p:pic>
        <p:nvPicPr>
          <p:cNvPr id="6"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785819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24418"/>
            <a:ext cx="8229600" cy="3077527"/>
          </a:xfr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00762"/>
            <a:ext cx="1944216" cy="870015"/>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728326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2" y="4707010"/>
            <a:ext cx="2935488" cy="214351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881" y="7830"/>
            <a:ext cx="5447549" cy="366574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779" y="3673576"/>
            <a:ext cx="6290221" cy="318442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116632"/>
            <a:ext cx="1944216" cy="870015"/>
          </a:xfrm>
          <a:prstGeom prst="rect">
            <a:avLst/>
          </a:prstGeom>
        </p:spPr>
      </p:pic>
      <p:pic>
        <p:nvPicPr>
          <p:cNvPr id="11"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pic>
        <p:nvPicPr>
          <p:cNvPr id="6" name="Espace réservé du contenu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4048272" cy="4970818"/>
          </a:xfrm>
        </p:spPr>
      </p:pic>
    </p:spTree>
    <p:extLst>
      <p:ext uri="{BB962C8B-B14F-4D97-AF65-F5344CB8AC3E}">
        <p14:creationId xmlns:p14="http://schemas.microsoft.com/office/powerpoint/2010/main" val="3556108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62919"/>
            <a:ext cx="8229600" cy="4200525"/>
          </a:xfr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00762"/>
            <a:ext cx="1944216" cy="87001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3"/>
            <a:ext cx="4932040" cy="2347857"/>
          </a:xfrm>
          <a:prstGeom prst="rect">
            <a:avLst/>
          </a:prstGeom>
        </p:spPr>
      </p:pic>
      <p:pic>
        <p:nvPicPr>
          <p:cNvPr id="11"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2811440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BB67000 - 67400</a:t>
            </a:r>
            <a:endParaRPr lang="fr-F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0" y="1196752"/>
            <a:ext cx="9144000" cy="5143040"/>
          </a:xfrm>
          <a:prstGeom prst="rect">
            <a:avLst/>
          </a:prstGeom>
          <a:noFill/>
          <a:ln w="9525">
            <a:noFill/>
            <a:miter lim="800000"/>
            <a:headEnd/>
            <a:tailEnd/>
          </a:ln>
        </p:spPr>
      </p:pic>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705632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16016" y="274638"/>
            <a:ext cx="3970784" cy="1143000"/>
          </a:xfrm>
        </p:spPr>
        <p:txBody>
          <a:bodyPr/>
          <a:lstStyle/>
          <a:p>
            <a:r>
              <a:rPr lang="fr-FR" dirty="0" smtClean="0"/>
              <a:t>Les EAD</a:t>
            </a:r>
            <a:endParaRPr lang="fr-FR" dirty="0"/>
          </a:p>
        </p:txBody>
      </p:sp>
      <p:sp>
        <p:nvSpPr>
          <p:cNvPr id="3" name="Espace réservé du contenu 2"/>
          <p:cNvSpPr>
            <a:spLocks noGrp="1"/>
          </p:cNvSpPr>
          <p:nvPr>
            <p:ph idx="1"/>
          </p:nvPr>
        </p:nvSpPr>
        <p:spPr>
          <a:xfrm>
            <a:off x="4788024" y="2276872"/>
            <a:ext cx="4176464" cy="4032488"/>
          </a:xfrm>
        </p:spPr>
        <p:txBody>
          <a:bodyPr>
            <a:normAutofit/>
          </a:bodyPr>
          <a:lstStyle/>
          <a:p>
            <a:pPr marL="137160" indent="0">
              <a:buNone/>
            </a:pPr>
            <a:r>
              <a:rPr lang="fr-FR" sz="2400" b="1" dirty="0" smtClean="0">
                <a:solidFill>
                  <a:srgbClr val="BEF73F"/>
                </a:solidFill>
                <a:latin typeface="Segoe Print" panose="02000600000000000000" pitchFamily="2" charset="0"/>
              </a:rPr>
              <a:t>Ouverture de la souscription </a:t>
            </a:r>
            <a:r>
              <a:rPr lang="fr-FR" sz="2400" b="1" dirty="0" smtClean="0">
                <a:solidFill>
                  <a:srgbClr val="BEF73F"/>
                </a:solidFill>
                <a:latin typeface="Segoe Print" panose="02000600000000000000" pitchFamily="2" charset="0"/>
                <a:sym typeface="Wingdings" pitchFamily="2" charset="2"/>
              </a:rPr>
              <a:t>Juin 2018</a:t>
            </a:r>
          </a:p>
          <a:p>
            <a:pPr marL="137160" indent="0">
              <a:buNone/>
            </a:pP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X4300-4500-4900</a:t>
            </a:r>
          </a:p>
          <a:p>
            <a:pPr marL="137160" indent="0">
              <a:buNone/>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Tous les détails dans la prochaine lettre d’info</a:t>
            </a:r>
            <a:endParaRPr lang="fr-FR" sz="2400" b="1" dirty="0" smtClean="0">
              <a:solidFill>
                <a:srgbClr val="BEF73F"/>
              </a:solidFill>
              <a:latin typeface="Segoe Print" panose="02000600000000000000" pitchFamily="2" charset="0"/>
              <a:sym typeface="Wingdings" pitchFamily="2" charset="2"/>
            </a:endParaRPr>
          </a:p>
          <a:p>
            <a:pPr marL="137160" indent="0">
              <a:buFont typeface="Wingdings"/>
              <a:buChar char="à"/>
            </a:pPr>
            <a:endParaRPr lang="fr-FR" sz="2400" b="1" dirty="0" smtClean="0">
              <a:solidFill>
                <a:srgbClr val="BEF73F"/>
              </a:solidFill>
              <a:latin typeface="Segoe Print" panose="02000600000000000000" pitchFamily="2" charset="0"/>
              <a:sym typeface="Wingdings" pitchFamily="2" charset="2"/>
            </a:endParaRPr>
          </a:p>
          <a:p>
            <a:pPr marL="137160" indent="0">
              <a:buFont typeface="Wingdings"/>
              <a:buChar char="à"/>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None/>
            </a:pPr>
            <a:endParaRPr lang="fr-FR" sz="2400" b="1" dirty="0">
              <a:solidFill>
                <a:srgbClr val="BEF73F"/>
              </a:solidFill>
              <a:latin typeface="Segoe Print" panose="02000600000000000000" pitchFamily="2" charset="0"/>
            </a:endParaRPr>
          </a:p>
        </p:txBody>
      </p:sp>
      <p:pic>
        <p:nvPicPr>
          <p:cNvPr id="2050" name="Picture 2"/>
          <p:cNvPicPr>
            <a:picLocks noChangeAspect="1" noChangeArrowheads="1"/>
          </p:cNvPicPr>
          <p:nvPr/>
        </p:nvPicPr>
        <p:blipFill>
          <a:blip r:embed="rId2" cstate="print"/>
          <a:srcRect/>
          <a:stretch>
            <a:fillRect/>
          </a:stretch>
        </p:blipFill>
        <p:spPr bwMode="auto">
          <a:xfrm>
            <a:off x="0" y="0"/>
            <a:ext cx="4837814" cy="6858000"/>
          </a:xfrm>
          <a:prstGeom prst="rect">
            <a:avLst/>
          </a:prstGeom>
          <a:noFill/>
          <a:ln w="9525">
            <a:noFill/>
            <a:miter lim="800000"/>
            <a:headEnd/>
            <a:tailEnd/>
          </a:ln>
        </p:spPr>
      </p:pic>
      <p:pic>
        <p:nvPicPr>
          <p:cNvPr id="6"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705632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784976" cy="1143000"/>
          </a:xfrm>
        </p:spPr>
        <p:txBody>
          <a:bodyPr>
            <a:normAutofit/>
          </a:bodyPr>
          <a:lstStyle/>
          <a:p>
            <a:r>
              <a:rPr lang="fr-FR" dirty="0" smtClean="0"/>
              <a:t>Programme 2018 -  complement</a:t>
            </a:r>
            <a:endParaRPr lang="fr-FR" dirty="0"/>
          </a:p>
        </p:txBody>
      </p:sp>
      <p:sp>
        <p:nvSpPr>
          <p:cNvPr id="3" name="Espace réservé du contenu 2"/>
          <p:cNvSpPr>
            <a:spLocks noGrp="1"/>
          </p:cNvSpPr>
          <p:nvPr>
            <p:ph idx="1"/>
          </p:nvPr>
        </p:nvSpPr>
        <p:spPr>
          <a:xfrm>
            <a:off x="457200" y="1196752"/>
            <a:ext cx="8507288" cy="5112608"/>
          </a:xfrm>
        </p:spPr>
        <p:txBody>
          <a:bodyPr>
            <a:normAutofit/>
          </a:bodyPr>
          <a:lstStyle/>
          <a:p>
            <a:pPr marL="137160" indent="0">
              <a:buFont typeface="Wingdings" pitchFamily="2" charset="2"/>
              <a:buChar char="Ø"/>
            </a:pPr>
            <a:r>
              <a:rPr lang="fr-FR" sz="2400" b="1" dirty="0" smtClean="0">
                <a:solidFill>
                  <a:srgbClr val="BEF73F"/>
                </a:solidFill>
                <a:latin typeface="Segoe Print" panose="02000600000000000000" pitchFamily="2" charset="0"/>
              </a:rPr>
              <a:t>Fourgon Nord</a:t>
            </a:r>
          </a:p>
          <a:p>
            <a:pPr marL="137160" indent="0">
              <a:buNone/>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r>
              <a:rPr lang="fr-FR" sz="2400" b="1" dirty="0" smtClean="0">
                <a:solidFill>
                  <a:srgbClr val="BEF73F"/>
                </a:solidFill>
                <a:latin typeface="Segoe Print" panose="02000600000000000000" pitchFamily="2" charset="0"/>
              </a:rPr>
              <a:t>Fourgon Chaudière 800Kg</a:t>
            </a:r>
          </a:p>
          <a:p>
            <a:pPr marL="137160" indent="0">
              <a:buNone/>
            </a:pP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	</a:t>
            </a:r>
          </a:p>
        </p:txBody>
      </p:sp>
      <p:pic>
        <p:nvPicPr>
          <p:cNvPr id="6" name="Image 5" descr="D:\train_travail\_AMJL\39_fourgon_nord\picture\Dd2 806-.jpg"/>
          <p:cNvPicPr>
            <a:picLocks noChangeAspect="1"/>
          </p:cNvPicPr>
          <p:nvPr/>
        </p:nvPicPr>
        <p:blipFill>
          <a:blip r:embed="rId2" cstate="print"/>
          <a:srcRect t="11570" b="16253"/>
          <a:stretch>
            <a:fillRect/>
          </a:stretch>
        </p:blipFill>
        <p:spPr bwMode="auto">
          <a:xfrm>
            <a:off x="3563888" y="1352283"/>
            <a:ext cx="5200650" cy="2004709"/>
          </a:xfrm>
          <a:prstGeom prst="rect">
            <a:avLst/>
          </a:prstGeom>
          <a:noFill/>
          <a:ln w="9525">
            <a:noFill/>
            <a:miter lim="800000"/>
            <a:headEnd/>
            <a:tailEnd/>
          </a:ln>
        </p:spPr>
      </p:pic>
      <p:pic>
        <p:nvPicPr>
          <p:cNvPr id="3074" name="Picture 2" descr="F:\__photo_train_web\1_Voie_normale\fourgon\chaudiere\LA BOCCA 01-66-6.jpg"/>
          <p:cNvPicPr>
            <a:picLocks noChangeAspect="1" noChangeArrowheads="1"/>
          </p:cNvPicPr>
          <p:nvPr/>
        </p:nvPicPr>
        <p:blipFill>
          <a:blip r:embed="rId3" cstate="print"/>
          <a:srcRect l="22863" t="33741" b="41173"/>
          <a:stretch>
            <a:fillRect/>
          </a:stretch>
        </p:blipFill>
        <p:spPr bwMode="auto">
          <a:xfrm>
            <a:off x="323528" y="3861048"/>
            <a:ext cx="8421904" cy="1872208"/>
          </a:xfrm>
          <a:prstGeom prst="rect">
            <a:avLst/>
          </a:prstGeom>
          <a:noFill/>
        </p:spPr>
      </p:pic>
      <p:sp>
        <p:nvSpPr>
          <p:cNvPr id="8" name="Espace réservé du contenu 2"/>
          <p:cNvSpPr txBox="1">
            <a:spLocks/>
          </p:cNvSpPr>
          <p:nvPr/>
        </p:nvSpPr>
        <p:spPr>
          <a:xfrm>
            <a:off x="467544" y="5877272"/>
            <a:ext cx="8649344" cy="980728"/>
          </a:xfrm>
          <a:prstGeom prst="rect">
            <a:avLst/>
          </a:prstGeom>
        </p:spPr>
        <p:txBody>
          <a:bodyPr vert="horz">
            <a:normAutofit/>
          </a:bodyPr>
          <a:lstStyle/>
          <a:p>
            <a:pPr marL="137160" marR="0" lvl="0" indent="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fr-FR" sz="2400" b="1" i="0" u="none" strike="noStrike" kern="1200" cap="none" spc="0" normalizeH="0" baseline="0" noProof="0" dirty="0" smtClean="0">
                <a:ln>
                  <a:noFill/>
                </a:ln>
                <a:solidFill>
                  <a:srgbClr val="BEF73F"/>
                </a:solidFill>
                <a:effectLst/>
                <a:uLnTx/>
                <a:uFillTx/>
                <a:latin typeface="Segoe Print" panose="02000600000000000000" pitchFamily="2" charset="0"/>
                <a:ea typeface="+mn-ea"/>
                <a:cs typeface="+mn-cs"/>
              </a:rPr>
              <a:t>Lancement</a:t>
            </a:r>
            <a:r>
              <a:rPr kumimoji="0" lang="fr-FR" sz="2400" b="1" i="0" u="none" strike="noStrike" kern="1200" cap="none" spc="0" normalizeH="0" noProof="0" dirty="0" smtClean="0">
                <a:ln>
                  <a:noFill/>
                </a:ln>
                <a:solidFill>
                  <a:srgbClr val="BEF73F"/>
                </a:solidFill>
                <a:effectLst/>
                <a:uLnTx/>
                <a:uFillTx/>
                <a:latin typeface="Segoe Print" panose="02000600000000000000" pitchFamily="2" charset="0"/>
                <a:ea typeface="+mn-ea"/>
                <a:cs typeface="+mn-cs"/>
              </a:rPr>
              <a:t> Sep</a:t>
            </a:r>
            <a:r>
              <a:rPr lang="fr-FR" sz="2400" b="1" dirty="0" smtClean="0">
                <a:solidFill>
                  <a:srgbClr val="BEF73F"/>
                </a:solidFill>
                <a:latin typeface="Segoe Print" panose="02000600000000000000" pitchFamily="2" charset="0"/>
              </a:rPr>
              <a:t>t 2018 - </a:t>
            </a:r>
            <a:r>
              <a:rPr kumimoji="0" lang="fr-FR" sz="2400" b="1" i="0" u="none" strike="noStrike" kern="1200" cap="none" spc="0" normalizeH="0" baseline="0" noProof="0" dirty="0" smtClean="0">
                <a:ln>
                  <a:noFill/>
                </a:ln>
                <a:solidFill>
                  <a:srgbClr val="BEF73F"/>
                </a:solidFill>
                <a:effectLst/>
                <a:uLnTx/>
                <a:uFillTx/>
                <a:latin typeface="Segoe Print" panose="02000600000000000000" pitchFamily="2" charset="0"/>
                <a:ea typeface="+mn-ea"/>
                <a:cs typeface="+mn-cs"/>
              </a:rPr>
              <a:t>Réalisation pour 2020</a:t>
            </a:r>
          </a:p>
          <a:p>
            <a:pPr marL="13716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fr-FR" sz="2400" b="1" i="0" u="none" strike="noStrike" kern="1200" cap="none" spc="0" normalizeH="0" baseline="0" noProof="0" dirty="0" smtClean="0">
                <a:ln>
                  <a:noFill/>
                </a:ln>
                <a:solidFill>
                  <a:srgbClr val="BEF73F"/>
                </a:solidFill>
                <a:effectLst/>
                <a:uLnTx/>
                <a:uFillTx/>
                <a:latin typeface="Segoe Print" panose="02000600000000000000" pitchFamily="2" charset="0"/>
                <a:ea typeface="+mn-ea"/>
                <a:cs typeface="+mn-cs"/>
              </a:rPr>
              <a:t>	</a:t>
            </a:r>
          </a:p>
        </p:txBody>
      </p:sp>
      <p:pic>
        <p:nvPicPr>
          <p:cNvPr id="9"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705632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784976" cy="1143000"/>
          </a:xfrm>
        </p:spPr>
        <p:txBody>
          <a:bodyPr>
            <a:normAutofit/>
          </a:bodyPr>
          <a:lstStyle/>
          <a:p>
            <a:r>
              <a:rPr lang="fr-FR" dirty="0" smtClean="0"/>
              <a:t>Programme 2018 -  Locomotive</a:t>
            </a:r>
            <a:endParaRPr lang="fr-FR" dirty="0"/>
          </a:p>
        </p:txBody>
      </p:sp>
      <p:sp>
        <p:nvSpPr>
          <p:cNvPr id="3" name="Espace réservé du contenu 2"/>
          <p:cNvSpPr>
            <a:spLocks noGrp="1"/>
          </p:cNvSpPr>
          <p:nvPr>
            <p:ph idx="1"/>
          </p:nvPr>
        </p:nvSpPr>
        <p:spPr>
          <a:xfrm>
            <a:off x="457200" y="1196752"/>
            <a:ext cx="8507288" cy="5661248"/>
          </a:xfrm>
        </p:spPr>
        <p:txBody>
          <a:bodyPr>
            <a:normAutofit lnSpcReduction="10000"/>
          </a:bodyPr>
          <a:lstStyle/>
          <a:p>
            <a:pPr marL="137160" indent="0">
              <a:buFont typeface="Wingdings" pitchFamily="2" charset="2"/>
              <a:buChar char="Ø"/>
            </a:pPr>
            <a:r>
              <a:rPr lang="fr-FR" sz="2400" b="1" dirty="0" smtClean="0">
                <a:solidFill>
                  <a:srgbClr val="BEF73F"/>
                </a:solidFill>
                <a:latin typeface="Segoe Print" panose="02000600000000000000" pitchFamily="2" charset="0"/>
              </a:rPr>
              <a:t>BB 300</a:t>
            </a:r>
            <a:r>
              <a:rPr lang="fr-FR" sz="2400" b="1" dirty="0">
                <a:solidFill>
                  <a:srgbClr val="BEF73F"/>
                </a:solidFill>
                <a:latin typeface="Segoe Print" panose="02000600000000000000" pitchFamily="2" charset="0"/>
              </a:rPr>
              <a:t> </a:t>
            </a:r>
            <a:r>
              <a:rPr lang="fr-FR" sz="2400" b="1" dirty="0" smtClean="0">
                <a:solidFill>
                  <a:srgbClr val="BEF73F"/>
                </a:solidFill>
                <a:latin typeface="Segoe Print" panose="02000600000000000000" pitchFamily="2" charset="0"/>
              </a:rPr>
              <a:t>1</a:t>
            </a:r>
            <a:r>
              <a:rPr lang="fr-FR" sz="2400" b="1" baseline="30000" dirty="0" smtClean="0">
                <a:solidFill>
                  <a:srgbClr val="BEF73F"/>
                </a:solidFill>
                <a:latin typeface="Segoe Print" panose="02000600000000000000" pitchFamily="2" charset="0"/>
              </a:rPr>
              <a:t>ère</a:t>
            </a:r>
            <a:r>
              <a:rPr lang="fr-FR" sz="2400" b="1" dirty="0" smtClean="0">
                <a:solidFill>
                  <a:srgbClr val="BEF73F"/>
                </a:solidFill>
                <a:latin typeface="Segoe Print" panose="02000600000000000000" pitchFamily="2" charset="0"/>
              </a:rPr>
              <a:t> et 2</a:t>
            </a:r>
            <a:r>
              <a:rPr lang="fr-FR" sz="2400" b="1" baseline="30000" dirty="0" smtClean="0">
                <a:solidFill>
                  <a:srgbClr val="BEF73F"/>
                </a:solidFill>
                <a:latin typeface="Segoe Print" panose="02000600000000000000" pitchFamily="2" charset="0"/>
              </a:rPr>
              <a:t>ème</a:t>
            </a:r>
            <a:r>
              <a:rPr lang="fr-FR" sz="2400" b="1" dirty="0" smtClean="0">
                <a:solidFill>
                  <a:srgbClr val="BEF73F"/>
                </a:solidFill>
                <a:latin typeface="Segoe Print" panose="02000600000000000000" pitchFamily="2" charset="0"/>
              </a:rPr>
              <a:t> séries  - Reeks101 / 29</a:t>
            </a: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None/>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Font typeface="Wingdings" pitchFamily="2" charset="2"/>
              <a:buChar char="Ø"/>
            </a:pP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
            </a:r>
            <a:br>
              <a:rPr lang="fr-FR" sz="2400" b="1" dirty="0" smtClean="0">
                <a:solidFill>
                  <a:srgbClr val="BEF73F"/>
                </a:solidFill>
                <a:latin typeface="Segoe Print" panose="02000600000000000000" pitchFamily="2" charset="0"/>
              </a:rPr>
            </a:br>
            <a:r>
              <a:rPr lang="fr-FR" sz="2400" b="1" dirty="0" smtClean="0">
                <a:solidFill>
                  <a:srgbClr val="BEF73F"/>
                </a:solidFill>
                <a:latin typeface="Segoe Print" panose="02000600000000000000" pitchFamily="2" charset="0"/>
              </a:rPr>
              <a:t>		</a:t>
            </a:r>
            <a:r>
              <a:rPr lang="fr-FR" sz="2400" b="1" dirty="0" smtClean="0">
                <a:solidFill>
                  <a:srgbClr val="BEF73F"/>
                </a:solidFill>
                <a:latin typeface="Segoe Print" panose="02000600000000000000" pitchFamily="2" charset="0"/>
                <a:sym typeface="Wingdings" pitchFamily="2" charset="2"/>
              </a:rPr>
              <a:t>démarrage en Novembre 2018</a:t>
            </a:r>
            <a:endParaRPr lang="fr-FR" sz="2400" b="1" dirty="0" smtClean="0">
              <a:solidFill>
                <a:srgbClr val="BEF73F"/>
              </a:solidFill>
              <a:latin typeface="Segoe Print" panose="02000600000000000000" pitchFamily="2" charset="0"/>
            </a:endParaRPr>
          </a:p>
        </p:txBody>
      </p:sp>
      <p:pic>
        <p:nvPicPr>
          <p:cNvPr id="4098" name="Picture 2"/>
          <p:cNvPicPr>
            <a:picLocks noChangeAspect="1" noChangeArrowheads="1"/>
          </p:cNvPicPr>
          <p:nvPr/>
        </p:nvPicPr>
        <p:blipFill>
          <a:blip r:embed="rId2" cstate="print"/>
          <a:srcRect/>
          <a:stretch>
            <a:fillRect/>
          </a:stretch>
        </p:blipFill>
        <p:spPr bwMode="auto">
          <a:xfrm>
            <a:off x="899592" y="1700808"/>
            <a:ext cx="2301481" cy="4500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419872" y="1700808"/>
            <a:ext cx="2397490" cy="45000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084168" y="1700808"/>
            <a:ext cx="2261908" cy="4500000"/>
          </a:xfrm>
          <a:prstGeom prst="rect">
            <a:avLst/>
          </a:prstGeom>
          <a:noFill/>
          <a:ln w="9525">
            <a:noFill/>
            <a:miter lim="800000"/>
            <a:headEnd/>
            <a:tailEnd/>
          </a:ln>
        </p:spPr>
      </p:pic>
      <p:pic>
        <p:nvPicPr>
          <p:cNvPr id="8"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705632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descr="logo_djfr">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492896"/>
            <a:ext cx="2953891" cy="1781042"/>
          </a:xfrm>
          <a:prstGeom prst="rect">
            <a:avLst/>
          </a:prstGeom>
          <a:noFill/>
          <a:ln>
            <a:noFill/>
          </a:ln>
        </p:spPr>
      </p:pic>
      <p:pic>
        <p:nvPicPr>
          <p:cNvPr id="5"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622583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137160" indent="0">
              <a:buNone/>
            </a:pPr>
            <a:endParaRPr lang="fr-FR" b="1" dirty="0" smtClean="0">
              <a:solidFill>
                <a:srgbClr val="BEF73F"/>
              </a:solidFill>
              <a:latin typeface="Segoe Print" panose="02000600000000000000" pitchFamily="2" charset="0"/>
            </a:endParaRPr>
          </a:p>
          <a:p>
            <a:pPr marL="137160" indent="0">
              <a:buNone/>
            </a:pPr>
            <a:endParaRPr lang="fr-FR" b="1" dirty="0" smtClean="0">
              <a:solidFill>
                <a:srgbClr val="BEF73F"/>
              </a:solidFill>
              <a:latin typeface="Segoe Print" panose="02000600000000000000" pitchFamily="2" charset="0"/>
            </a:endParaRPr>
          </a:p>
          <a:p>
            <a:pPr marL="137160" indent="0">
              <a:buNone/>
            </a:pPr>
            <a:r>
              <a:rPr lang="fr-FR" b="1" dirty="0" smtClean="0">
                <a:solidFill>
                  <a:schemeClr val="bg2">
                    <a:lumMod val="10000"/>
                  </a:schemeClr>
                </a:solidFill>
                <a:latin typeface="Segoe Print" panose="02000600000000000000" pitchFamily="2" charset="0"/>
              </a:rPr>
              <a:t>Y 2400 </a:t>
            </a:r>
            <a:r>
              <a:rPr lang="fr-FR" b="1" dirty="0">
                <a:solidFill>
                  <a:schemeClr val="bg2">
                    <a:lumMod val="10000"/>
                  </a:schemeClr>
                </a:solidFill>
                <a:latin typeface="Segoe Print" panose="02000600000000000000" pitchFamily="2" charset="0"/>
              </a:rPr>
              <a:t>prix 300€ le kit </a:t>
            </a:r>
            <a:endParaRPr lang="fr-FR" b="1" dirty="0" smtClean="0">
              <a:solidFill>
                <a:schemeClr val="bg2">
                  <a:lumMod val="10000"/>
                </a:schemeClr>
              </a:solidFill>
              <a:latin typeface="Segoe Print" panose="02000600000000000000" pitchFamily="2" charset="0"/>
            </a:endParaRPr>
          </a:p>
          <a:p>
            <a:pPr marL="137160" indent="0">
              <a:buNone/>
            </a:pPr>
            <a:endParaRPr lang="fr-FR" b="1" dirty="0">
              <a:solidFill>
                <a:srgbClr val="BEF73F"/>
              </a:solidFill>
              <a:latin typeface="Segoe Print" panose="02000600000000000000" pitchFamily="2" charset="0"/>
            </a:endParaRPr>
          </a:p>
          <a:p>
            <a:endParaRPr lang="fr-FR" dirty="0"/>
          </a:p>
        </p:txBody>
      </p:sp>
      <p:pic>
        <p:nvPicPr>
          <p:cNvPr id="6" name="Espace réservé du contenu 9" descr="logo_djfr">
            <a:hlinkClick r:id="rId2"/>
          </p:cNvPr>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0" y="115888"/>
            <a:ext cx="1368425" cy="1089025"/>
          </a:xfrm>
          <a:prstGeom prst="rect">
            <a:avLst/>
          </a:prstGeom>
          <a:noFill/>
          <a:ln>
            <a:noFill/>
          </a:ln>
        </p:spPr>
      </p:pic>
      <p:pic>
        <p:nvPicPr>
          <p:cNvPr id="9" name="Image 8" descr="C:\Users\Think center\Documents\AMIS DU ZERO &amp; CONSTRUCTEURS\amis du zero 2017 2018\REUNION 2 JUIN\IMGP65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789040"/>
            <a:ext cx="3347864" cy="2456443"/>
          </a:xfrm>
          <a:prstGeom prst="rect">
            <a:avLst/>
          </a:prstGeom>
          <a:noFill/>
          <a:ln>
            <a:noFill/>
          </a:ln>
        </p:spPr>
      </p:pic>
      <p:pic>
        <p:nvPicPr>
          <p:cNvPr id="10" name="Image 9" descr="C:\Users\Think center\Documents\AMIS DU ZERO &amp; CONSTRUCTEURS\amis du zero 2017 2018\REUNION 2 JUIN\IMGP65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646" y="3789040"/>
            <a:ext cx="2600506" cy="2456443"/>
          </a:xfrm>
          <a:prstGeom prst="rect">
            <a:avLst/>
          </a:prstGeom>
          <a:noFill/>
          <a:ln>
            <a:noFill/>
          </a:ln>
        </p:spPr>
      </p:pic>
      <p:pic>
        <p:nvPicPr>
          <p:cNvPr id="11" name="Image 10" descr="C:\Users\Think center\Documents\AMIS DU ZERO &amp; CONSTRUCTEURS\amis du zero 2017 2018\REUNION 2 JUIN\IMGP654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3501008"/>
            <a:ext cx="2736305" cy="2096402"/>
          </a:xfrm>
          <a:prstGeom prst="rect">
            <a:avLst/>
          </a:prstGeom>
          <a:noFill/>
          <a:ln>
            <a:noFill/>
          </a:ln>
        </p:spPr>
      </p:pic>
      <p:pic>
        <p:nvPicPr>
          <p:cNvPr id="12" name="il_fi" descr="http://www.easydroit.fr/images/article/image/image031.png"/>
          <p:cNvPicPr/>
          <p:nvPr/>
        </p:nvPicPr>
        <p:blipFill>
          <a:blip r:embed="rId7"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pic>
        <p:nvPicPr>
          <p:cNvPr id="2" name="Image 1"/>
          <p:cNvPicPr>
            <a:picLocks noChangeAspect="1"/>
          </p:cNvPicPr>
          <p:nvPr/>
        </p:nvPicPr>
        <p:blipFill>
          <a:blip r:embed="rId8"/>
          <a:stretch>
            <a:fillRect/>
          </a:stretch>
        </p:blipFill>
        <p:spPr>
          <a:xfrm>
            <a:off x="2843808" y="14944"/>
            <a:ext cx="3245023" cy="2187493"/>
          </a:xfrm>
          <a:prstGeom prst="rect">
            <a:avLst/>
          </a:prstGeom>
        </p:spPr>
      </p:pic>
    </p:spTree>
    <p:extLst>
      <p:ext uri="{BB962C8B-B14F-4D97-AF65-F5344CB8AC3E}">
        <p14:creationId xmlns:p14="http://schemas.microsoft.com/office/powerpoint/2010/main" val="912641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96752"/>
            <a:ext cx="8928992"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lgn="ctr">
              <a:buNone/>
            </a:pPr>
            <a:endParaRPr lang="fr-FR" sz="2000" b="1" dirty="0" smtClean="0">
              <a:latin typeface="Candara" panose="020E0502030303020204" pitchFamily="34" charset="0"/>
              <a:cs typeface="Arial" pitchFamily="34" charset="0"/>
            </a:endParaRPr>
          </a:p>
          <a:p>
            <a:pPr marL="0" indent="0" algn="ctr">
              <a:buNone/>
            </a:pPr>
            <a:endParaRPr lang="fr-FR" sz="2000" b="1" dirty="0">
              <a:latin typeface="Candara" panose="020E0502030303020204" pitchFamily="34" charset="0"/>
              <a:cs typeface="Arial" pitchFamily="34" charset="0"/>
            </a:endParaRPr>
          </a:p>
          <a:p>
            <a:pPr marL="0" indent="0" algn="ctr">
              <a:buNone/>
            </a:pPr>
            <a:r>
              <a:rPr lang="fr-FR" b="1" dirty="0" smtClean="0">
                <a:solidFill>
                  <a:schemeClr val="bg2">
                    <a:lumMod val="10000"/>
                  </a:schemeClr>
                </a:solidFill>
                <a:latin typeface="Segoe Print" panose="02000600000000000000" pitchFamily="2" charset="0"/>
                <a:cs typeface="Arial" pitchFamily="34" charset="0"/>
              </a:rPr>
              <a:t>Réunion </a:t>
            </a:r>
            <a:r>
              <a:rPr lang="fr-FR" b="1" dirty="0">
                <a:solidFill>
                  <a:schemeClr val="bg2">
                    <a:lumMod val="10000"/>
                  </a:schemeClr>
                </a:solidFill>
                <a:latin typeface="Segoe Print" panose="02000600000000000000" pitchFamily="2" charset="0"/>
                <a:cs typeface="Arial" pitchFamily="34" charset="0"/>
              </a:rPr>
              <a:t>ADZ  </a:t>
            </a:r>
            <a:r>
              <a:rPr lang="fr-FR" b="1" dirty="0" smtClean="0">
                <a:solidFill>
                  <a:schemeClr val="bg2">
                    <a:lumMod val="10000"/>
                  </a:schemeClr>
                </a:solidFill>
                <a:latin typeface="Segoe Print" panose="02000600000000000000" pitchFamily="2" charset="0"/>
                <a:cs typeface="Arial" pitchFamily="34" charset="0"/>
              </a:rPr>
              <a:t>1</a:t>
            </a:r>
            <a:r>
              <a:rPr lang="fr-FR" b="1" baseline="30000" dirty="0" smtClean="0">
                <a:solidFill>
                  <a:schemeClr val="bg2">
                    <a:lumMod val="10000"/>
                  </a:schemeClr>
                </a:solidFill>
                <a:latin typeface="Segoe Print" panose="02000600000000000000" pitchFamily="2" charset="0"/>
                <a:cs typeface="Arial" pitchFamily="34" charset="0"/>
              </a:rPr>
              <a:t>er</a:t>
            </a:r>
            <a:r>
              <a:rPr lang="fr-FR" b="1" dirty="0" smtClean="0">
                <a:solidFill>
                  <a:schemeClr val="bg2">
                    <a:lumMod val="10000"/>
                  </a:schemeClr>
                </a:solidFill>
                <a:latin typeface="Segoe Print" panose="02000600000000000000" pitchFamily="2" charset="0"/>
                <a:cs typeface="Arial" pitchFamily="34" charset="0"/>
              </a:rPr>
              <a:t> décembre 2018</a:t>
            </a:r>
            <a:endParaRPr lang="fr-FR" b="1" u="sng" dirty="0">
              <a:solidFill>
                <a:schemeClr val="bg2">
                  <a:lumMod val="10000"/>
                </a:schemeClr>
              </a:solidFill>
              <a:latin typeface="Segoe Print" panose="02000600000000000000" pitchFamily="2" charset="0"/>
              <a:cs typeface="Arial" pitchFamily="34" charset="0"/>
            </a:endParaRPr>
          </a:p>
          <a:p>
            <a:pPr marL="0" indent="0" algn="ctr">
              <a:buNone/>
            </a:pPr>
            <a:r>
              <a:rPr lang="fr-FR" b="1" dirty="0">
                <a:solidFill>
                  <a:schemeClr val="bg2">
                    <a:lumMod val="10000"/>
                  </a:schemeClr>
                </a:solidFill>
                <a:latin typeface="Segoe Print" panose="02000600000000000000" pitchFamily="2" charset="0"/>
                <a:cs typeface="Arial" pitchFamily="34" charset="0"/>
              </a:rPr>
              <a:t>Réunion ADZ  </a:t>
            </a:r>
            <a:r>
              <a:rPr lang="fr-FR" b="1" dirty="0" smtClean="0">
                <a:solidFill>
                  <a:schemeClr val="bg2">
                    <a:lumMod val="10000"/>
                  </a:schemeClr>
                </a:solidFill>
                <a:latin typeface="Segoe Print" panose="02000600000000000000" pitchFamily="2" charset="0"/>
                <a:cs typeface="Arial" pitchFamily="34" charset="0"/>
              </a:rPr>
              <a:t>16 février 2019</a:t>
            </a:r>
            <a:endParaRPr lang="fr-FR" sz="2800" b="1" dirty="0" smtClean="0">
              <a:solidFill>
                <a:schemeClr val="bg2">
                  <a:lumMod val="10000"/>
                </a:schemeClr>
              </a:solidFill>
              <a:latin typeface="Segoe Print" panose="02000600000000000000" pitchFamily="2" charset="0"/>
              <a:cs typeface="Arial" pitchFamily="34" charset="0"/>
            </a:endParaRPr>
          </a:p>
          <a:p>
            <a:pPr marL="0" indent="0" algn="ctr">
              <a:buNone/>
            </a:pPr>
            <a:r>
              <a:rPr lang="fr-FR" sz="2800" b="1" dirty="0" smtClean="0">
                <a:solidFill>
                  <a:schemeClr val="accent6">
                    <a:lumMod val="75000"/>
                  </a:schemeClr>
                </a:solidFill>
                <a:latin typeface="Segoe Print" panose="02000600000000000000" pitchFamily="2" charset="0"/>
                <a:cs typeface="Arial" pitchFamily="34" charset="0"/>
              </a:rPr>
              <a:t>Réunion des constructeurs </a:t>
            </a:r>
            <a:r>
              <a:rPr lang="fr-FR" b="1" dirty="0" smtClean="0">
                <a:solidFill>
                  <a:schemeClr val="accent6">
                    <a:lumMod val="75000"/>
                  </a:schemeClr>
                </a:solidFill>
                <a:latin typeface="Segoe Print" panose="02000600000000000000" pitchFamily="2" charset="0"/>
                <a:cs typeface="Arial" pitchFamily="34" charset="0"/>
              </a:rPr>
              <a:t>12</a:t>
            </a:r>
            <a:r>
              <a:rPr lang="fr-FR" sz="2800" b="1" dirty="0" smtClean="0">
                <a:solidFill>
                  <a:schemeClr val="accent6">
                    <a:lumMod val="75000"/>
                  </a:schemeClr>
                </a:solidFill>
                <a:latin typeface="Segoe Print" panose="02000600000000000000" pitchFamily="2" charset="0"/>
                <a:cs typeface="Arial" pitchFamily="34" charset="0"/>
              </a:rPr>
              <a:t> &amp; </a:t>
            </a:r>
            <a:r>
              <a:rPr lang="fr-FR" b="1" dirty="0" smtClean="0">
                <a:solidFill>
                  <a:schemeClr val="accent6">
                    <a:lumMod val="75000"/>
                  </a:schemeClr>
                </a:solidFill>
                <a:latin typeface="Segoe Print" panose="02000600000000000000" pitchFamily="2" charset="0"/>
                <a:cs typeface="Arial" pitchFamily="34" charset="0"/>
              </a:rPr>
              <a:t>13</a:t>
            </a:r>
            <a:r>
              <a:rPr lang="fr-FR" sz="2800" b="1" dirty="0" smtClean="0">
                <a:solidFill>
                  <a:schemeClr val="accent6">
                    <a:lumMod val="75000"/>
                  </a:schemeClr>
                </a:solidFill>
                <a:latin typeface="Segoe Print" panose="02000600000000000000" pitchFamily="2" charset="0"/>
                <a:cs typeface="Arial" pitchFamily="34" charset="0"/>
              </a:rPr>
              <a:t> avril 2019</a:t>
            </a:r>
          </a:p>
          <a:p>
            <a:pPr marL="0" indent="0" algn="ctr">
              <a:buNone/>
            </a:pPr>
            <a:r>
              <a:rPr lang="fr-FR" sz="2800" b="1" dirty="0" smtClean="0">
                <a:solidFill>
                  <a:schemeClr val="bg2">
                    <a:lumMod val="10000"/>
                  </a:schemeClr>
                </a:solidFill>
                <a:latin typeface="Segoe Print" panose="02000600000000000000" pitchFamily="2" charset="0"/>
                <a:cs typeface="Arial" pitchFamily="34" charset="0"/>
              </a:rPr>
              <a:t>Réunion ADZ  </a:t>
            </a:r>
            <a:r>
              <a:rPr lang="fr-FR" b="1" dirty="0" smtClean="0">
                <a:solidFill>
                  <a:schemeClr val="bg2">
                    <a:lumMod val="10000"/>
                  </a:schemeClr>
                </a:solidFill>
                <a:latin typeface="Segoe Print" panose="02000600000000000000" pitchFamily="2" charset="0"/>
                <a:cs typeface="Arial" pitchFamily="34" charset="0"/>
              </a:rPr>
              <a:t>08</a:t>
            </a:r>
            <a:r>
              <a:rPr lang="fr-FR" sz="2800" b="1" dirty="0" smtClean="0">
                <a:solidFill>
                  <a:schemeClr val="bg2">
                    <a:lumMod val="10000"/>
                  </a:schemeClr>
                </a:solidFill>
                <a:latin typeface="Segoe Print" panose="02000600000000000000" pitchFamily="2" charset="0"/>
                <a:cs typeface="Arial" pitchFamily="34" charset="0"/>
              </a:rPr>
              <a:t> juin 2019</a:t>
            </a:r>
            <a:endParaRPr lang="fr-FR" sz="2800" b="1" u="sng" dirty="0">
              <a:solidFill>
                <a:schemeClr val="bg2">
                  <a:lumMod val="10000"/>
                </a:schemeClr>
              </a:solidFill>
              <a:latin typeface="Segoe Print" panose="02000600000000000000" pitchFamily="2" charset="0"/>
              <a:cs typeface="Arial" pitchFamily="34" charset="0"/>
            </a:endParaRPr>
          </a:p>
        </p:txBody>
      </p:sp>
      <p:pic>
        <p:nvPicPr>
          <p:cNvPr id="9"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
        <p:nvSpPr>
          <p:cNvPr id="2" name="Rectangle 1"/>
          <p:cNvSpPr/>
          <p:nvPr/>
        </p:nvSpPr>
        <p:spPr>
          <a:xfrm>
            <a:off x="1014753" y="188640"/>
            <a:ext cx="6639959" cy="1446550"/>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Dates de nos réunions </a:t>
            </a:r>
          </a:p>
          <a:p>
            <a:pPr marL="0" indent="0" algn="ctr">
              <a:buNone/>
            </a:pPr>
            <a:r>
              <a:rPr lang="fr-FR" sz="4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2018/2019 </a:t>
            </a:r>
            <a:endParaRPr lang="fr-FR" sz="4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endParaRPr>
          </a:p>
        </p:txBody>
      </p:sp>
      <p:sp>
        <p:nvSpPr>
          <p:cNvPr id="5" name="Espace réservé de la date 4"/>
          <p:cNvSpPr>
            <a:spLocks noGrp="1"/>
          </p:cNvSpPr>
          <p:nvPr>
            <p:ph type="dt" sz="half" idx="10"/>
          </p:nvPr>
        </p:nvSpPr>
        <p:spPr/>
        <p:txBody>
          <a:bodyPr/>
          <a:lstStyle/>
          <a:p>
            <a:r>
              <a:rPr lang="fr-FR" dirty="0" smtClean="0"/>
              <a:t>20/10/2018</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79712" y="260649"/>
            <a:ext cx="6707088" cy="6048712"/>
          </a:xfrm>
        </p:spPr>
        <p:txBody>
          <a:bodyPr/>
          <a:lstStyle/>
          <a:p>
            <a:pPr marL="137160" indent="0">
              <a:buNone/>
            </a:pPr>
            <a:r>
              <a:rPr lang="fr-FR" sz="2400" b="1" dirty="0" smtClean="0">
                <a:solidFill>
                  <a:srgbClr val="BEF73F"/>
                </a:solidFill>
                <a:latin typeface="Segoe Print" panose="02000600000000000000" pitchFamily="2" charset="0"/>
              </a:rPr>
              <a:t>Aménagements </a:t>
            </a:r>
            <a:r>
              <a:rPr lang="fr-FR" sz="2400" b="1" dirty="0">
                <a:solidFill>
                  <a:srgbClr val="BEF73F"/>
                </a:solidFill>
                <a:latin typeface="Segoe Print" panose="02000600000000000000" pitchFamily="2" charset="0"/>
              </a:rPr>
              <a:t>intérieurs pour OCEM MTH </a:t>
            </a: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46</a:t>
            </a:r>
            <a:r>
              <a:rPr lang="fr-FR" sz="2400" b="1" dirty="0">
                <a:solidFill>
                  <a:srgbClr val="BEF73F"/>
                </a:solidFill>
                <a:latin typeface="Segoe Print" panose="02000600000000000000" pitchFamily="2" charset="0"/>
              </a:rPr>
              <a:t>€ pour A3B5 </a:t>
            </a:r>
            <a:r>
              <a:rPr lang="fr-FR" sz="2400" b="1" dirty="0" smtClean="0">
                <a:solidFill>
                  <a:srgbClr val="BEF73F"/>
                </a:solidFill>
                <a:latin typeface="Segoe Print" panose="02000600000000000000" pitchFamily="2" charset="0"/>
              </a:rPr>
              <a:t>ou </a:t>
            </a:r>
            <a:r>
              <a:rPr lang="fr-FR" sz="2400" b="1" dirty="0">
                <a:solidFill>
                  <a:srgbClr val="BEF73F"/>
                </a:solidFill>
                <a:latin typeface="Segoe Print" panose="02000600000000000000" pitchFamily="2" charset="0"/>
              </a:rPr>
              <a:t>C9/B9 </a:t>
            </a:r>
            <a:endParaRPr lang="fr-FR" sz="2400" b="1" dirty="0" smtClean="0">
              <a:solidFill>
                <a:srgbClr val="BEF73F"/>
              </a:solidFill>
              <a:latin typeface="Segoe Print" panose="02000600000000000000" pitchFamily="2" charset="0"/>
            </a:endParaRPr>
          </a:p>
          <a:p>
            <a:pPr marL="137160" indent="0">
              <a:buNone/>
            </a:pPr>
            <a:r>
              <a:rPr lang="fr-FR" sz="2400" b="1" dirty="0" smtClean="0">
                <a:solidFill>
                  <a:srgbClr val="BEF73F"/>
                </a:solidFill>
                <a:latin typeface="Segoe Print" panose="02000600000000000000" pitchFamily="2" charset="0"/>
              </a:rPr>
              <a:t>36</a:t>
            </a:r>
            <a:r>
              <a:rPr lang="fr-FR" sz="2400" b="1" dirty="0">
                <a:solidFill>
                  <a:srgbClr val="BEF73F"/>
                </a:solidFill>
                <a:latin typeface="Segoe Print" panose="02000600000000000000" pitchFamily="2" charset="0"/>
              </a:rPr>
              <a:t>€ pour C/B4D</a:t>
            </a:r>
          </a:p>
          <a:p>
            <a:endParaRPr lang="fr-FR" dirty="0"/>
          </a:p>
        </p:txBody>
      </p:sp>
      <p:pic>
        <p:nvPicPr>
          <p:cNvPr id="7" name="Espace réservé du contenu 9" descr="logo_djfr">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55" y="116632"/>
            <a:ext cx="1368152" cy="1088346"/>
          </a:xfrm>
          <a:prstGeom prst="rect">
            <a:avLst/>
          </a:prstGeom>
          <a:noFill/>
          <a:ln>
            <a:noFill/>
          </a:ln>
        </p:spPr>
      </p:pic>
      <p:pic>
        <p:nvPicPr>
          <p:cNvPr id="12" name="Image 11" descr="C:\Users\Think center\AppData\Local\Microsoft\Windows\INetCache\Content.Word\IMGP655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29" y="2204781"/>
            <a:ext cx="6645910" cy="1816100"/>
          </a:xfrm>
          <a:prstGeom prst="rect">
            <a:avLst/>
          </a:prstGeom>
          <a:noFill/>
          <a:ln>
            <a:noFill/>
          </a:ln>
        </p:spPr>
      </p:pic>
      <p:pic>
        <p:nvPicPr>
          <p:cNvPr id="14" name="Image 13" descr="C:\Users\Think center\AppData\Local\Microsoft\Windows\INetCache\Content.Word\IMGP65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29" y="4020881"/>
            <a:ext cx="6645910" cy="2457450"/>
          </a:xfrm>
          <a:prstGeom prst="rect">
            <a:avLst/>
          </a:prstGeom>
          <a:noFill/>
          <a:ln>
            <a:noFill/>
          </a:ln>
        </p:spPr>
      </p:pic>
      <p:pic>
        <p:nvPicPr>
          <p:cNvPr id="15" name="Image 14" descr="C:\Users\Think center\Documents\AMIS DU ZERO &amp; CONSTRUCTEURS\amis du zero 2017 2018\REUNION 2 JUIN\IMGP655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6539" y="2204781"/>
            <a:ext cx="2297949" cy="1728275"/>
          </a:xfrm>
          <a:prstGeom prst="rect">
            <a:avLst/>
          </a:prstGeom>
          <a:noFill/>
          <a:ln>
            <a:noFill/>
          </a:ln>
        </p:spPr>
      </p:pic>
      <p:pic>
        <p:nvPicPr>
          <p:cNvPr id="16" name="Image 15" descr="C:\Users\Think center\Documents\AMIS DU ZERO &amp; CONSTRUCTEURS\amis du zero 2017 2018\REUNION 2 JUIN\IMGP655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6540" y="4020881"/>
            <a:ext cx="2402940" cy="1638300"/>
          </a:xfrm>
          <a:prstGeom prst="rect">
            <a:avLst/>
          </a:prstGeom>
          <a:noFill/>
          <a:ln>
            <a:noFill/>
          </a:ln>
        </p:spPr>
      </p:pic>
      <p:pic>
        <p:nvPicPr>
          <p:cNvPr id="9" name="il_fi" descr="http://www.easydroit.fr/images/article/image/image031.png"/>
          <p:cNvPicPr/>
          <p:nvPr/>
        </p:nvPicPr>
        <p:blipFill>
          <a:blip r:embed="rId8"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4052284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2148840"/>
            <a:ext cx="8229600" cy="4709160"/>
          </a:xfrm>
        </p:spPr>
        <p:txBody>
          <a:bodyPr>
            <a:normAutofit/>
          </a:bodyPr>
          <a:lstStyle/>
          <a:p>
            <a:pPr marL="137160" indent="0" algn="ctr">
              <a:buNone/>
            </a:pPr>
            <a:r>
              <a:rPr lang="fr-FR" sz="6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Thierry MAGROU</a:t>
            </a:r>
            <a:endParaRPr lang="fr-FR" sz="6000" b="1" dirty="0">
              <a:solidFill>
                <a:schemeClr val="bg2">
                  <a:lumMod val="10000"/>
                </a:schemeClr>
              </a:solidFill>
              <a:latin typeface="Segoe Print" panose="02000600000000000000" pitchFamily="2" charset="0"/>
            </a:endParaRPr>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992558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4709160"/>
          </a:xfrm>
        </p:spPr>
        <p:txBody>
          <a:bodyPr/>
          <a:lstStyle/>
          <a:p>
            <a:pPr marL="137160" indent="0" algn="ctr">
              <a:buNone/>
            </a:pPr>
            <a:r>
              <a:rPr lang="fr-FR" b="1" dirty="0" smtClean="0">
                <a:solidFill>
                  <a:srgbClr val="61FA48"/>
                </a:solidFill>
                <a:latin typeface="Segoe Print" panose="02000600000000000000" pitchFamily="2" charset="0"/>
              </a:rPr>
              <a:t>Thierry MAGROU</a:t>
            </a:r>
          </a:p>
          <a:p>
            <a:pPr marL="137160" indent="0" algn="ctr">
              <a:buNone/>
            </a:pPr>
            <a:r>
              <a:rPr lang="fr-FR" b="1" dirty="0" smtClean="0">
                <a:solidFill>
                  <a:srgbClr val="61FA48"/>
                </a:solidFill>
                <a:latin typeface="Segoe Print" panose="02000600000000000000" pitchFamily="2" charset="0"/>
              </a:rPr>
              <a:t>Z 4200</a:t>
            </a:r>
          </a:p>
          <a:p>
            <a:pPr marL="137160" indent="0" algn="ctr">
              <a:buNone/>
            </a:pPr>
            <a:endParaRPr lang="fr-FR" b="1" dirty="0">
              <a:latin typeface="Segoe Print" panose="02000600000000000000" pitchFamily="2" charset="0"/>
            </a:endParaRPr>
          </a:p>
        </p:txBody>
      </p:sp>
      <p:pic>
        <p:nvPicPr>
          <p:cNvPr id="7" name="Image 6" descr="C:\Users\Think center\Documents\TRAIN\MATERIEL REEL\AUTOMOTRICES\automotrices anciennes\Z 4200\2ad5fe9a1fe1c13445d970f60a290a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340768"/>
            <a:ext cx="6645910" cy="3435350"/>
          </a:xfrm>
          <a:prstGeom prst="rect">
            <a:avLst/>
          </a:prstGeom>
          <a:noFill/>
          <a:ln>
            <a:noFill/>
          </a:ln>
        </p:spPr>
      </p:pic>
      <p:pic>
        <p:nvPicPr>
          <p:cNvPr id="8" name="Image 7" descr="C:\Users\Think center\Documents\TRAIN\MATERIEL REEL\AUTOMOTRICES\automotrices anciennes\Z 4200\ZEyfp_23201-23215_01b_R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773" y="4941168"/>
            <a:ext cx="6624745" cy="1584176"/>
          </a:xfrm>
          <a:prstGeom prst="rect">
            <a:avLst/>
          </a:prstGeom>
          <a:noFill/>
          <a:ln>
            <a:noFill/>
          </a:ln>
        </p:spPr>
      </p:pic>
      <p:pic>
        <p:nvPicPr>
          <p:cNvPr id="9" name="Image 8" descr="C:\Users\Think center\Documents\TRAIN\MATERIEL REEL\AUTOMOTRICES\automotrices anciennes\Z 4200\img1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4" y="0"/>
            <a:ext cx="2026321" cy="1556791"/>
          </a:xfrm>
          <a:prstGeom prst="rect">
            <a:avLst/>
          </a:prstGeom>
          <a:noFill/>
          <a:ln>
            <a:noFill/>
          </a:ln>
        </p:spPr>
      </p:pic>
      <p:pic>
        <p:nvPicPr>
          <p:cNvPr id="10"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81737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t_1386237308_3266915_img" descr="http://www.haxomodele.fr/accueil/myPhotos2/429_691148B73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124744"/>
            <a:ext cx="3409528" cy="2344245"/>
          </a:xfrm>
          <a:prstGeom prst="rect">
            <a:avLst/>
          </a:prstGeom>
          <a:noFill/>
          <a:ln>
            <a:noFill/>
          </a:ln>
        </p:spPr>
      </p:pic>
      <p:sp>
        <p:nvSpPr>
          <p:cNvPr id="3" name="Espace réservé du contenu 2"/>
          <p:cNvSpPr>
            <a:spLocks noGrp="1"/>
          </p:cNvSpPr>
          <p:nvPr>
            <p:ph idx="1"/>
          </p:nvPr>
        </p:nvSpPr>
        <p:spPr/>
        <p:txBody>
          <a:bodyPr>
            <a:noAutofit/>
          </a:bodyPr>
          <a:lstStyle/>
          <a:p>
            <a:pPr indent="-360000">
              <a:lnSpc>
                <a:spcPct val="120000"/>
              </a:lnSpc>
            </a:pPr>
            <a:r>
              <a:rPr lang="fr-FR" sz="1300" b="1" dirty="0"/>
              <a:t>Collection des locotracteurs BDR au 1/43 (0)</a:t>
            </a:r>
            <a:br>
              <a:rPr lang="fr-FR" sz="1300" b="1" dirty="0"/>
            </a:br>
            <a:r>
              <a:rPr lang="fr-FR" sz="1300" dirty="0"/>
              <a:t>2 types de cabine, une longue ou une courte </a:t>
            </a:r>
            <a:br>
              <a:rPr lang="fr-FR" sz="1300" dirty="0"/>
            </a:br>
            <a:r>
              <a:rPr lang="fr-FR" sz="1300" dirty="0"/>
              <a:t>l'AL, de l'Est, du Nord, de l'Etat, du PO, du PLM </a:t>
            </a:r>
            <a:endParaRPr lang="fr-FR" sz="1300" dirty="0" smtClean="0"/>
          </a:p>
          <a:p>
            <a:pPr marL="0" indent="0">
              <a:lnSpc>
                <a:spcPct val="120000"/>
              </a:lnSpc>
              <a:buNone/>
            </a:pPr>
            <a:r>
              <a:rPr lang="fr-FR" sz="1300" dirty="0"/>
              <a:t> </a:t>
            </a:r>
            <a:r>
              <a:rPr lang="fr-FR" sz="1300" dirty="0" smtClean="0"/>
              <a:t>         et </a:t>
            </a:r>
            <a:r>
              <a:rPr lang="fr-FR" sz="1300" dirty="0"/>
              <a:t>de la Ceinture </a:t>
            </a:r>
            <a:br>
              <a:rPr lang="fr-FR" sz="1300" dirty="0"/>
            </a:br>
            <a:r>
              <a:rPr lang="fr-FR" sz="1300" dirty="0" smtClean="0"/>
              <a:t>          1938 </a:t>
            </a:r>
            <a:r>
              <a:rPr lang="fr-FR" sz="1300" dirty="0"/>
              <a:t>dans les effectifs de la SNCF sur presque </a:t>
            </a:r>
            <a:endParaRPr lang="fr-FR" sz="1300" dirty="0" smtClean="0"/>
          </a:p>
          <a:p>
            <a:pPr indent="-360000">
              <a:lnSpc>
                <a:spcPct val="120000"/>
              </a:lnSpc>
            </a:pPr>
            <a:r>
              <a:rPr lang="fr-FR" sz="1300" dirty="0" smtClean="0"/>
              <a:t>toutes </a:t>
            </a:r>
            <a:r>
              <a:rPr lang="fr-FR" sz="1300" dirty="0"/>
              <a:t>les régions les derniers ayant disparus dans les années 60.</a:t>
            </a:r>
            <a:br>
              <a:rPr lang="fr-FR" sz="1300" dirty="0"/>
            </a:br>
            <a:endParaRPr lang="fr-FR" sz="1300" dirty="0"/>
          </a:p>
          <a:p>
            <a:pPr indent="-360000">
              <a:lnSpc>
                <a:spcPct val="120000"/>
              </a:lnSpc>
            </a:pPr>
            <a:r>
              <a:rPr lang="fr-FR" sz="1300" b="1" dirty="0"/>
              <a:t>Les modèles réduits</a:t>
            </a:r>
            <a:r>
              <a:rPr lang="fr-FR" sz="1300" dirty="0"/>
              <a:t/>
            </a:r>
            <a:br>
              <a:rPr lang="fr-FR" sz="1300" dirty="0"/>
            </a:br>
            <a:r>
              <a:rPr lang="fr-FR" sz="1300" dirty="0"/>
              <a:t/>
            </a:r>
            <a:br>
              <a:rPr lang="fr-FR" sz="1300" dirty="0"/>
            </a:br>
            <a:r>
              <a:rPr lang="fr-FR" sz="1300" dirty="0"/>
              <a:t>- Modèle vendu uniquement monté, peint et décoré, patiné en option.</a:t>
            </a:r>
            <a:br>
              <a:rPr lang="fr-FR" sz="1300" dirty="0"/>
            </a:br>
            <a:r>
              <a:rPr lang="fr-FR" sz="1300" dirty="0"/>
              <a:t>- 2 modèles à cabine courte ou longue</a:t>
            </a:r>
            <a:br>
              <a:rPr lang="fr-FR" sz="1300" dirty="0"/>
            </a:br>
            <a:r>
              <a:rPr lang="fr-FR" sz="1300" dirty="0"/>
              <a:t>- Version au choix : anciens réseaux, SNCF Ep III ou engins privés à la couleur de votre choix (2 couleurs),</a:t>
            </a:r>
            <a:br>
              <a:rPr lang="fr-FR" sz="1300" dirty="0"/>
            </a:br>
            <a:r>
              <a:rPr lang="fr-FR" sz="1300" dirty="0"/>
              <a:t>- Modèle en laiton photogravé avec pièces de fonderie moulées à la cire perdue et profilés fraisés,</a:t>
            </a:r>
            <a:br>
              <a:rPr lang="fr-FR" sz="1300" dirty="0"/>
            </a:br>
            <a:r>
              <a:rPr lang="fr-FR" sz="1300" dirty="0"/>
              <a:t>- Essieux aux normes FS suspendus, tampons à ressort, attelages à vis fonctionnel,</a:t>
            </a:r>
            <a:br>
              <a:rPr lang="fr-FR" sz="1300" dirty="0"/>
            </a:br>
            <a:r>
              <a:rPr lang="fr-FR" sz="1300" dirty="0"/>
              <a:t>- Intérieur de cabine aménagé,</a:t>
            </a:r>
            <a:br>
              <a:rPr lang="fr-FR" sz="1300" dirty="0"/>
            </a:br>
            <a:r>
              <a:rPr lang="fr-FR" sz="1300" dirty="0"/>
              <a:t>- Motorisation par réducteur de précision entrainée par un moteur Mashima.</a:t>
            </a:r>
            <a:br>
              <a:rPr lang="fr-FR" sz="1300" dirty="0"/>
            </a:br>
            <a:r>
              <a:rPr lang="fr-FR" sz="1300" dirty="0"/>
              <a:t>En option : </a:t>
            </a:r>
            <a:r>
              <a:rPr lang="fr-FR" sz="1300" dirty="0" smtClean="0"/>
              <a:t>personnalisation, </a:t>
            </a:r>
            <a:r>
              <a:rPr lang="fr-FR" sz="1300" dirty="0"/>
              <a:t>patine plus ou moins prononcée, essieux P43.5, digitalisation,...</a:t>
            </a:r>
            <a:br>
              <a:rPr lang="fr-FR" sz="1300" dirty="0"/>
            </a:br>
            <a:r>
              <a:rPr lang="fr-FR" sz="1300" dirty="0"/>
              <a:t>Modèle Haut de Gamme conçu et monté en France.</a:t>
            </a:r>
          </a:p>
        </p:txBody>
      </p:sp>
      <p:sp>
        <p:nvSpPr>
          <p:cNvPr id="4" name="Espace réservé de la date 3"/>
          <p:cNvSpPr>
            <a:spLocks noGrp="1"/>
          </p:cNvSpPr>
          <p:nvPr>
            <p:ph type="dt" sz="half" idx="10"/>
          </p:nvPr>
        </p:nvSpPr>
        <p:spPr>
          <a:xfrm>
            <a:off x="251520" y="6381328"/>
            <a:ext cx="2133600" cy="365125"/>
          </a:xfrm>
        </p:spPr>
        <p:txBody>
          <a:bodyPr/>
          <a:lstStyle/>
          <a:p>
            <a:r>
              <a:rPr lang="fr-FR" dirty="0" smtClean="0"/>
              <a:t>20/10/2018</a:t>
            </a:r>
            <a:endParaRPr lang="fr-FR" dirty="0"/>
          </a:p>
        </p:txBody>
      </p:sp>
      <p:pic>
        <p:nvPicPr>
          <p:cNvPr id="6" name="it_1406986467_451818_img" descr="http://www.haxomodele.fr/accueil/myPhotos6/678_8C22DC39IG.jpg"/>
          <p:cNvPicPr/>
          <p:nvPr/>
        </p:nvPicPr>
        <p:blipFill>
          <a:blip r:embed="rId3">
            <a:extLst>
              <a:ext uri="{28A0092B-C50C-407E-A947-70E740481C1C}">
                <a14:useLocalDpi xmlns:a14="http://schemas.microsoft.com/office/drawing/2010/main" val="0"/>
              </a:ext>
            </a:extLst>
          </a:blip>
          <a:srcRect/>
          <a:stretch>
            <a:fillRect/>
          </a:stretch>
        </p:blipFill>
        <p:spPr bwMode="auto">
          <a:xfrm>
            <a:off x="755576" y="458596"/>
            <a:ext cx="7294342" cy="576065"/>
          </a:xfrm>
          <a:prstGeom prst="rect">
            <a:avLst/>
          </a:prstGeom>
          <a:noFill/>
          <a:ln>
            <a:noFill/>
          </a:ln>
        </p:spPr>
      </p:pic>
    </p:spTree>
    <p:extLst>
      <p:ext uri="{BB962C8B-B14F-4D97-AF65-F5344CB8AC3E}">
        <p14:creationId xmlns:p14="http://schemas.microsoft.com/office/powerpoint/2010/main" val="1355111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5" name="it_1386242928_84550_img" descr="http://www.haxomodele.fr/accueil/myPhotos2/430_599EA716I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2820" y="1600200"/>
            <a:ext cx="7238359" cy="4525963"/>
          </a:xfrm>
          <a:prstGeom prst="rect">
            <a:avLst/>
          </a:prstGeom>
          <a:noFill/>
          <a:ln>
            <a:noFill/>
          </a:ln>
        </p:spPr>
      </p:pic>
      <p:pic>
        <p:nvPicPr>
          <p:cNvPr id="7" name="it_1406986467_451818_img" descr="http://www.haxomodele.fr/accueil/myPhotos6/678_8C22DC39IG.jpg"/>
          <p:cNvPicPr/>
          <p:nvPr/>
        </p:nvPicPr>
        <p:blipFill>
          <a:blip r:embed="rId3">
            <a:extLst>
              <a:ext uri="{28A0092B-C50C-407E-A947-70E740481C1C}">
                <a14:useLocalDpi xmlns:a14="http://schemas.microsoft.com/office/drawing/2010/main" val="0"/>
              </a:ext>
            </a:extLst>
          </a:blip>
          <a:srcRect/>
          <a:stretch>
            <a:fillRect/>
          </a:stretch>
        </p:blipFill>
        <p:spPr bwMode="auto">
          <a:xfrm>
            <a:off x="952820" y="908719"/>
            <a:ext cx="7294342" cy="576065"/>
          </a:xfrm>
          <a:prstGeom prst="rect">
            <a:avLst/>
          </a:prstGeom>
          <a:noFill/>
          <a:ln>
            <a:noFill/>
          </a:ln>
        </p:spPr>
      </p:pic>
      <p:sp>
        <p:nvSpPr>
          <p:cNvPr id="9" name="Rectangle 8"/>
          <p:cNvSpPr/>
          <p:nvPr/>
        </p:nvSpPr>
        <p:spPr>
          <a:xfrm>
            <a:off x="6236474" y="1772816"/>
            <a:ext cx="2026517" cy="369332"/>
          </a:xfrm>
          <a:prstGeom prst="rect">
            <a:avLst/>
          </a:prstGeom>
        </p:spPr>
        <p:txBody>
          <a:bodyPr wrap="none">
            <a:spAutoFit/>
          </a:bodyPr>
          <a:lstStyle/>
          <a:p>
            <a:r>
              <a:rPr lang="fr-FR" b="1" dirty="0"/>
              <a:t>locotracteurs BDR </a:t>
            </a:r>
            <a:endParaRPr lang="fr-FR" dirty="0"/>
          </a:p>
        </p:txBody>
      </p:sp>
    </p:spTree>
    <p:extLst>
      <p:ext uri="{BB962C8B-B14F-4D97-AF65-F5344CB8AC3E}">
        <p14:creationId xmlns:p14="http://schemas.microsoft.com/office/powerpoint/2010/main" val="1929465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5" name="it_1422208719_680571_img" descr="http://www.haxomodele.fr/accueil/myPhotos6/918_6IJB1DB3D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92534"/>
            <a:ext cx="7816770" cy="4525963"/>
          </a:xfrm>
          <a:prstGeom prst="rect">
            <a:avLst/>
          </a:prstGeom>
          <a:noFill/>
          <a:ln>
            <a:noFill/>
          </a:ln>
        </p:spPr>
      </p:pic>
      <p:pic>
        <p:nvPicPr>
          <p:cNvPr id="6" name="it_1406986467_451818_img" descr="http://www.haxomodele.fr/accueil/myPhotos6/678_8C22DC39IG.jpg"/>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8640"/>
            <a:ext cx="7294342" cy="576065"/>
          </a:xfrm>
          <a:prstGeom prst="rect">
            <a:avLst/>
          </a:prstGeom>
          <a:noFill/>
          <a:ln>
            <a:noFill/>
          </a:ln>
        </p:spPr>
      </p:pic>
      <p:sp>
        <p:nvSpPr>
          <p:cNvPr id="7" name="Rectangle 6"/>
          <p:cNvSpPr/>
          <p:nvPr/>
        </p:nvSpPr>
        <p:spPr>
          <a:xfrm>
            <a:off x="695272" y="692696"/>
            <a:ext cx="7981183" cy="1015663"/>
          </a:xfrm>
          <a:prstGeom prst="rect">
            <a:avLst/>
          </a:prstGeom>
        </p:spPr>
        <p:txBody>
          <a:bodyPr wrap="square">
            <a:spAutoFit/>
          </a:bodyPr>
          <a:lstStyle/>
          <a:p>
            <a:endParaRPr lang="fr-FR" sz="1200" dirty="0" smtClean="0"/>
          </a:p>
          <a:p>
            <a:r>
              <a:rPr lang="fr-FR" sz="1200" b="1" dirty="0" smtClean="0"/>
              <a:t>La </a:t>
            </a:r>
            <a:r>
              <a:rPr lang="fr-FR" sz="1200" b="1" dirty="0"/>
              <a:t>suite de la collection BDR au 1/43 (</a:t>
            </a:r>
            <a:r>
              <a:rPr lang="fr-FR" sz="1200" b="1" dirty="0" smtClean="0"/>
              <a:t>0) comportera </a:t>
            </a:r>
            <a:r>
              <a:rPr lang="fr-FR" sz="1200" b="1" dirty="0"/>
              <a:t>les modèles ci-dessous.</a:t>
            </a:r>
          </a:p>
          <a:p>
            <a:r>
              <a:rPr lang="fr-FR" sz="1200" b="1" dirty="0"/>
              <a:t>Certaines pièces étant commune avec les modèles précédents, </a:t>
            </a:r>
            <a:endParaRPr lang="fr-FR" sz="1200" b="1" dirty="0" smtClean="0"/>
          </a:p>
          <a:p>
            <a:r>
              <a:rPr lang="fr-FR" sz="1200" b="1" dirty="0" smtClean="0"/>
              <a:t>Si </a:t>
            </a:r>
            <a:r>
              <a:rPr lang="fr-FR" sz="1200" b="1" dirty="0"/>
              <a:t>ces modèle vous </a:t>
            </a:r>
            <a:r>
              <a:rPr lang="fr-FR" sz="1200" b="1" dirty="0" smtClean="0"/>
              <a:t>intéressent </a:t>
            </a:r>
            <a:r>
              <a:rPr lang="fr-FR" sz="1200" b="1" dirty="0"/>
              <a:t>vous pouvez dés maintenant </a:t>
            </a:r>
            <a:r>
              <a:rPr lang="fr-FR" sz="1200" b="1" dirty="0" smtClean="0"/>
              <a:t>en </a:t>
            </a:r>
            <a:r>
              <a:rPr lang="fr-FR" sz="1200" b="1" dirty="0"/>
              <a:t>faire </a:t>
            </a:r>
            <a:r>
              <a:rPr lang="fr-FR" sz="1200" b="1" dirty="0" smtClean="0"/>
              <a:t>part à R. PICHON</a:t>
            </a:r>
            <a:endParaRPr lang="fr-FR" sz="1200" b="1" dirty="0"/>
          </a:p>
          <a:p>
            <a:r>
              <a:rPr lang="fr-FR" sz="1200" b="1" dirty="0"/>
              <a:t>Versions possible, réseaux, SNCF Ep III et IV ou bien versions privées</a:t>
            </a:r>
          </a:p>
        </p:txBody>
      </p:sp>
    </p:spTree>
    <p:extLst>
      <p:ext uri="{BB962C8B-B14F-4D97-AF65-F5344CB8AC3E}">
        <p14:creationId xmlns:p14="http://schemas.microsoft.com/office/powerpoint/2010/main" val="2355522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2843809" y="161158"/>
            <a:ext cx="3888432" cy="6663642"/>
          </a:xfrm>
          <a:prstGeom prst="rect">
            <a:avLst/>
          </a:prstGeom>
        </p:spPr>
      </p:pic>
      <p:sp>
        <p:nvSpPr>
          <p:cNvPr id="4" name="Espace réservé de la date 3"/>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618845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40000" lnSpcReduction="20000"/>
          </a:bodyPr>
          <a:lstStyle/>
          <a:p>
            <a:pPr marL="0" indent="0" algn="ctr">
              <a:buNone/>
            </a:pPr>
            <a:r>
              <a:rPr lang="fr-FR" sz="5000" b="1" dirty="0" smtClean="0"/>
              <a:t>Proposition sur </a:t>
            </a:r>
            <a:r>
              <a:rPr lang="fr-FR" sz="5000" b="1" dirty="0"/>
              <a:t>la gamme des Signaux</a:t>
            </a:r>
          </a:p>
          <a:p>
            <a:pPr marL="0" indent="0">
              <a:buNone/>
            </a:pPr>
            <a:r>
              <a:rPr lang="fr-FR" dirty="0"/>
              <a:t> </a:t>
            </a:r>
          </a:p>
          <a:p>
            <a:pPr marL="0" indent="0">
              <a:buNone/>
            </a:pPr>
            <a:r>
              <a:rPr lang="fr-FR" b="1" u="sng" dirty="0">
                <a:hlinkClick r:id="rId2"/>
              </a:rPr>
              <a:t>http://www.haxomodele.fr/?page=Signaux%20lumineux%201%2F43%20%280%29</a:t>
            </a:r>
            <a:endParaRPr lang="fr-FR" dirty="0"/>
          </a:p>
          <a:p>
            <a:pPr marL="0" indent="0">
              <a:buNone/>
            </a:pPr>
            <a:r>
              <a:rPr lang="fr-FR" dirty="0"/>
              <a:t> </a:t>
            </a:r>
          </a:p>
          <a:p>
            <a:pPr marL="0" indent="0">
              <a:buNone/>
            </a:pPr>
            <a:r>
              <a:rPr lang="fr-FR" dirty="0"/>
              <a:t>Offre de :</a:t>
            </a:r>
          </a:p>
          <a:p>
            <a:pPr marL="0" indent="0">
              <a:buNone/>
            </a:pPr>
            <a:r>
              <a:rPr lang="fr-FR" dirty="0"/>
              <a:t> </a:t>
            </a:r>
          </a:p>
          <a:p>
            <a:pPr marL="400050" lvl="1" indent="0">
              <a:buNone/>
            </a:pPr>
            <a:r>
              <a:rPr lang="fr-FR" dirty="0"/>
              <a:t>- 5% jusqu'à 500 </a:t>
            </a:r>
            <a:r>
              <a:rPr lang="fr-FR" dirty="0" smtClean="0"/>
              <a:t>€ achat</a:t>
            </a:r>
            <a:endParaRPr lang="fr-FR" dirty="0"/>
          </a:p>
          <a:p>
            <a:pPr marL="400050" lvl="1" indent="0">
              <a:buNone/>
            </a:pPr>
            <a:r>
              <a:rPr lang="fr-FR" dirty="0"/>
              <a:t> </a:t>
            </a:r>
          </a:p>
          <a:p>
            <a:pPr marL="400050" lvl="1" indent="0">
              <a:buNone/>
            </a:pPr>
            <a:r>
              <a:rPr lang="fr-FR" dirty="0"/>
              <a:t>- 10% jusqu'à 1000 </a:t>
            </a:r>
            <a:r>
              <a:rPr lang="fr-FR" dirty="0" smtClean="0"/>
              <a:t>€ achat</a:t>
            </a:r>
            <a:endParaRPr lang="fr-FR" dirty="0"/>
          </a:p>
          <a:p>
            <a:pPr marL="400050" lvl="1" indent="0">
              <a:buNone/>
            </a:pPr>
            <a:r>
              <a:rPr lang="fr-FR" dirty="0"/>
              <a:t> </a:t>
            </a:r>
          </a:p>
          <a:p>
            <a:pPr marL="400050" lvl="1" indent="0">
              <a:buNone/>
            </a:pPr>
            <a:r>
              <a:rPr lang="fr-FR" dirty="0"/>
              <a:t>- 15% jusqu'à 1500 </a:t>
            </a:r>
            <a:r>
              <a:rPr lang="fr-FR" dirty="0" smtClean="0"/>
              <a:t>€ </a:t>
            </a:r>
            <a:r>
              <a:rPr lang="fr-FR" dirty="0"/>
              <a:t>achat</a:t>
            </a:r>
          </a:p>
          <a:p>
            <a:pPr marL="400050" lvl="1" indent="0">
              <a:buNone/>
            </a:pPr>
            <a:endParaRPr lang="fr-FR" dirty="0"/>
          </a:p>
          <a:p>
            <a:pPr marL="0" indent="0">
              <a:buNone/>
            </a:pPr>
            <a:r>
              <a:rPr lang="fr-FR" dirty="0"/>
              <a:t> </a:t>
            </a:r>
          </a:p>
          <a:p>
            <a:pPr marL="0" indent="0">
              <a:buNone/>
            </a:pPr>
            <a:r>
              <a:rPr lang="fr-FR" dirty="0"/>
              <a:t>- Signaux Lumineux kit</a:t>
            </a:r>
          </a:p>
          <a:p>
            <a:pPr marL="0" indent="0">
              <a:buNone/>
            </a:pPr>
            <a:r>
              <a:rPr lang="fr-FR" dirty="0"/>
              <a:t>- Poteaux et Nacelles kit</a:t>
            </a:r>
          </a:p>
          <a:p>
            <a:pPr marL="0" indent="0">
              <a:buNone/>
            </a:pPr>
            <a:r>
              <a:rPr lang="fr-FR" dirty="0"/>
              <a:t>- Accessoires pour Signaux et Installations Électriques kit</a:t>
            </a:r>
          </a:p>
          <a:p>
            <a:pPr marL="0" indent="0">
              <a:buNone/>
            </a:pPr>
            <a:r>
              <a:rPr lang="fr-FR" dirty="0"/>
              <a:t>- Panneaux de Signalisation Fixes</a:t>
            </a:r>
          </a:p>
          <a:p>
            <a:pPr marL="0" indent="0">
              <a:buNone/>
            </a:pPr>
            <a:r>
              <a:rPr lang="fr-FR" dirty="0"/>
              <a:t> </a:t>
            </a:r>
          </a:p>
          <a:p>
            <a:pPr marL="0" indent="0">
              <a:buNone/>
            </a:pPr>
            <a:r>
              <a:rPr lang="fr-FR" dirty="0"/>
              <a:t> </a:t>
            </a:r>
            <a:r>
              <a:rPr lang="fr-FR" b="1" dirty="0"/>
              <a:t>Offre Valable jusqu'au 15/11/2018 </a:t>
            </a:r>
          </a:p>
          <a:p>
            <a:pPr marL="0" indent="0">
              <a:buNone/>
            </a:pPr>
            <a:r>
              <a:rPr lang="fr-FR" dirty="0"/>
              <a:t> </a:t>
            </a:r>
          </a:p>
          <a:p>
            <a:pPr marL="0" indent="0">
              <a:buNone/>
            </a:pPr>
            <a:r>
              <a:rPr lang="fr-FR" dirty="0"/>
              <a:t>- commandes groupées une adresse de livraison, un versement de 30% à la commande .</a:t>
            </a:r>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878" y="574888"/>
            <a:ext cx="5760244" cy="542499"/>
          </a:xfrm>
          <a:prstGeom prst="rect">
            <a:avLst/>
          </a:prstGeom>
        </p:spPr>
      </p:pic>
    </p:spTree>
    <p:extLst>
      <p:ext uri="{BB962C8B-B14F-4D97-AF65-F5344CB8AC3E}">
        <p14:creationId xmlns:p14="http://schemas.microsoft.com/office/powerpoint/2010/main" val="1895569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ctr">
              <a:buNone/>
            </a:pPr>
            <a:endParaRPr lang="fr-FR" sz="66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0" indent="0" algn="ctr">
              <a:buNone/>
            </a:pPr>
            <a:r>
              <a:rPr lang="fr-FR" dirty="0"/>
              <a:t/>
            </a:r>
            <a:br>
              <a:rPr lang="fr-FR" dirty="0"/>
            </a:br>
            <a:endParaRPr lang="fr-FR" dirty="0"/>
          </a:p>
        </p:txBody>
      </p:sp>
      <p:pic>
        <p:nvPicPr>
          <p:cNvPr id="9" name="Image 8"/>
          <p:cNvPicPr>
            <a:picLocks noChangeAspect="1"/>
          </p:cNvPicPr>
          <p:nvPr/>
        </p:nvPicPr>
        <p:blipFill>
          <a:blip r:embed="rId2"/>
          <a:stretch>
            <a:fillRect/>
          </a:stretch>
        </p:blipFill>
        <p:spPr>
          <a:xfrm>
            <a:off x="2123728" y="2132856"/>
            <a:ext cx="4500500" cy="1512168"/>
          </a:xfrm>
          <a:prstGeom prst="rect">
            <a:avLst/>
          </a:prstGeom>
        </p:spPr>
      </p:pic>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508835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CEREALIER </a:t>
            </a:r>
            <a:r>
              <a:rPr lang="fr-FR" sz="2800" cap="all" dirty="0" smtClean="0"/>
              <a:t>UAS/UAGPS</a:t>
            </a:r>
            <a:r>
              <a:rPr lang="fr-FR" sz="2800" dirty="0" smtClean="0"/>
              <a:t> </a:t>
            </a:r>
            <a:endParaRPr lang="fr-FR" sz="2800"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042" y="1504709"/>
            <a:ext cx="3826521" cy="2551014"/>
          </a:xfrm>
          <a:prstGeom prst="rect">
            <a:avLst/>
          </a:prstGeom>
        </p:spPr>
      </p:pic>
      <p:pic>
        <p:nvPicPr>
          <p:cNvPr id="11" name="Image 10" descr="https://www.kiss-modellbahnen.de/wp-content/uploads/br58-slide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461" y="3885389"/>
            <a:ext cx="4463789" cy="2420888"/>
          </a:xfrm>
          <a:prstGeom prst="rect">
            <a:avLst/>
          </a:prstGeom>
          <a:noFill/>
          <a:ln>
            <a:noFill/>
          </a:ln>
        </p:spPr>
      </p:pic>
      <p:pic>
        <p:nvPicPr>
          <p:cNvPr id="13" name="Image 12" descr="https://www.kiss-modellbahnen.de/wp-content/uploads/monfer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632" y="3775436"/>
            <a:ext cx="3961829" cy="2640793"/>
          </a:xfrm>
          <a:prstGeom prst="rect">
            <a:avLst/>
          </a:prstGeom>
          <a:noFill/>
          <a:ln>
            <a:noFill/>
          </a:ln>
        </p:spPr>
      </p:pic>
      <p:pic>
        <p:nvPicPr>
          <p:cNvPr id="14" name="Image 13" descr="https://www.kiss-modellbahnen.de/wp-content/uploads/nescaf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9563" y="1628800"/>
            <a:ext cx="3923687" cy="2594790"/>
          </a:xfrm>
          <a:prstGeom prst="rect">
            <a:avLst/>
          </a:prstGeom>
          <a:noFill/>
          <a:ln>
            <a:noFill/>
          </a:ln>
        </p:spPr>
      </p:pic>
      <p:pic>
        <p:nvPicPr>
          <p:cNvPr id="20" name="Image 19"/>
          <p:cNvPicPr>
            <a:picLocks noChangeAspect="1"/>
          </p:cNvPicPr>
          <p:nvPr/>
        </p:nvPicPr>
        <p:blipFill>
          <a:blip r:embed="rId6"/>
          <a:stretch>
            <a:fillRect/>
          </a:stretch>
        </p:blipFill>
        <p:spPr>
          <a:xfrm>
            <a:off x="0" y="-9388"/>
            <a:ext cx="2123728" cy="713573"/>
          </a:xfrm>
          <a:prstGeom prst="rect">
            <a:avLst/>
          </a:prstGeom>
        </p:spPr>
      </p:pic>
      <p:pic>
        <p:nvPicPr>
          <p:cNvPr id="10" name="il_fi" descr="http://www.easydroit.fr/images/article/image/image031.png"/>
          <p:cNvPicPr/>
          <p:nvPr/>
        </p:nvPicPr>
        <p:blipFill>
          <a:blip r:embed="rId7"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289770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04864"/>
            <a:ext cx="8229600" cy="1143000"/>
          </a:xfrm>
        </p:spPr>
        <p:txBody>
          <a:bodyPr>
            <a:normAutofit/>
          </a:bodyPr>
          <a:lstStyle/>
          <a:p>
            <a:pPr algn="ctr"/>
            <a:r>
              <a:rPr lang="fr-FR" sz="5400" b="1"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Cercle du Zéro</a:t>
            </a:r>
            <a:endParaRPr lang="fr-FR" b="1" dirty="0">
              <a:solidFill>
                <a:schemeClr val="bg2">
                  <a:lumMod val="10000"/>
                </a:schemeClr>
              </a:solidFill>
              <a:latin typeface="Segoe Print" panose="02000600000000000000" pitchFamily="2" charset="0"/>
            </a:endParaRPr>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pic>
        <p:nvPicPr>
          <p:cNvPr id="7" name="Espace réservé du contenu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0"/>
            <a:ext cx="761047" cy="914400"/>
          </a:xfrm>
        </p:spPr>
      </p:pic>
      <p:sp>
        <p:nvSpPr>
          <p:cNvPr id="3" name="Rectangle 2"/>
          <p:cNvSpPr/>
          <p:nvPr/>
        </p:nvSpPr>
        <p:spPr>
          <a:xfrm>
            <a:off x="1558008" y="4221088"/>
            <a:ext cx="6048672" cy="1015663"/>
          </a:xfrm>
          <a:prstGeom prst="rect">
            <a:avLst/>
          </a:prstGeom>
        </p:spPr>
        <p:txBody>
          <a:bodyPr wrap="square">
            <a:spAutoFit/>
          </a:bodyPr>
          <a:lstStyle/>
          <a:p>
            <a:pPr lvl="0" algn="ctr"/>
            <a:r>
              <a:rPr lang="fr-FR" sz="2000" dirty="0" smtClean="0">
                <a:solidFill>
                  <a:srgbClr val="FF0000"/>
                </a:solidFill>
              </a:rPr>
              <a:t>ORLEANS</a:t>
            </a:r>
            <a:r>
              <a:rPr lang="fr-FR" sz="2000" dirty="0">
                <a:solidFill>
                  <a:srgbClr val="FF0000"/>
                </a:solidFill>
              </a:rPr>
              <a:t>, 10 et 11 </a:t>
            </a:r>
            <a:r>
              <a:rPr lang="fr-FR" sz="2000" dirty="0" smtClean="0">
                <a:solidFill>
                  <a:srgbClr val="FF0000"/>
                </a:solidFill>
              </a:rPr>
              <a:t>novembre 2018 </a:t>
            </a:r>
            <a:endParaRPr lang="fr-FR" sz="2000" dirty="0">
              <a:solidFill>
                <a:srgbClr val="FF0000"/>
              </a:solidFill>
            </a:endParaRPr>
          </a:p>
          <a:p>
            <a:pPr lvl="0" algn="ctr"/>
            <a:r>
              <a:rPr lang="fr-FR" sz="2000" dirty="0">
                <a:solidFill>
                  <a:srgbClr val="FF0000"/>
                </a:solidFill>
              </a:rPr>
              <a:t>AMFi 27 et 28 octobre </a:t>
            </a:r>
            <a:r>
              <a:rPr lang="fr-FR" sz="2000" dirty="0" smtClean="0">
                <a:solidFill>
                  <a:srgbClr val="FF0000"/>
                </a:solidFill>
              </a:rPr>
              <a:t>2018 (Villepreux</a:t>
            </a:r>
            <a:r>
              <a:rPr lang="fr-FR" sz="2000" dirty="0">
                <a:solidFill>
                  <a:srgbClr val="FF0000"/>
                </a:solidFill>
              </a:rPr>
              <a:t>, 78)</a:t>
            </a:r>
          </a:p>
          <a:p>
            <a:pPr lvl="0" algn="ctr"/>
            <a:r>
              <a:rPr lang="fr-FR" sz="2000" dirty="0">
                <a:solidFill>
                  <a:srgbClr val="FF0000"/>
                </a:solidFill>
              </a:rPr>
              <a:t>TRAINMANIA  3, 4 e 5 mai 2019 </a:t>
            </a:r>
          </a:p>
        </p:txBody>
      </p:sp>
    </p:spTree>
    <p:extLst>
      <p:ext uri="{BB962C8B-B14F-4D97-AF65-F5344CB8AC3E}">
        <p14:creationId xmlns:p14="http://schemas.microsoft.com/office/powerpoint/2010/main" val="1208319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620688"/>
            <a:ext cx="9144000" cy="4233672"/>
          </a:xfrm>
          <a:prstGeom prst="rect">
            <a:avLst/>
          </a:prstGeom>
        </p:spPr>
      </p:pic>
      <p:sp>
        <p:nvSpPr>
          <p:cNvPr id="2" name="Titre 1"/>
          <p:cNvSpPr>
            <a:spLocks noGrp="1"/>
          </p:cNvSpPr>
          <p:nvPr>
            <p:ph type="title"/>
          </p:nvPr>
        </p:nvSpPr>
        <p:spPr/>
        <p:txBody>
          <a:bodyPr>
            <a:normAutofit/>
          </a:bodyPr>
          <a:lstStyle/>
          <a:p>
            <a:r>
              <a:rPr lang="fr-FR" sz="4400" dirty="0" smtClean="0"/>
              <a:t>CEREALIER </a:t>
            </a:r>
            <a:r>
              <a:rPr lang="fr-FR" sz="4400" cap="all" dirty="0"/>
              <a:t>UAS/UAGPS</a:t>
            </a:r>
            <a:r>
              <a:rPr lang="fr-FR" sz="4400" dirty="0"/>
              <a:t> </a:t>
            </a:r>
            <a:endParaRPr lang="fr-FR" dirty="0"/>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20876"/>
            <a:ext cx="4680520" cy="1507127"/>
          </a:xfrm>
        </p:spPr>
      </p:pic>
      <p:pic>
        <p:nvPicPr>
          <p:cNvPr id="7" name="Espace réservé du contenu 17" descr="https://www.kiss-modellbahnen.de/wp-content/uploads/br58-slide431.jpg"/>
          <p:cNvPicPr>
            <a:picLocks noGrp="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3997325"/>
            <a:ext cx="3851275" cy="2628900"/>
          </a:xfrm>
          <a:prstGeom prst="rect">
            <a:avLst/>
          </a:prstGeom>
          <a:noFill/>
          <a:ln>
            <a:noFill/>
          </a:ln>
        </p:spPr>
      </p:pic>
      <p:pic>
        <p:nvPicPr>
          <p:cNvPr id="9" name="Image 8"/>
          <p:cNvPicPr>
            <a:picLocks noChangeAspect="1"/>
          </p:cNvPicPr>
          <p:nvPr/>
        </p:nvPicPr>
        <p:blipFill>
          <a:blip r:embed="rId5"/>
          <a:stretch>
            <a:fillRect/>
          </a:stretch>
        </p:blipFill>
        <p:spPr>
          <a:xfrm>
            <a:off x="0" y="-9388"/>
            <a:ext cx="2123728" cy="713573"/>
          </a:xfrm>
          <a:prstGeom prst="rect">
            <a:avLst/>
          </a:prstGeom>
        </p:spPr>
      </p:pic>
      <p:pic>
        <p:nvPicPr>
          <p:cNvPr id="10"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745451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https://www.kiss-modellbahnen.de/wp-content/uploads/br58-slide411.jpg"/>
          <p:cNvPicPr/>
          <p:nvPr/>
        </p:nvPicPr>
        <p:blipFill>
          <a:blip r:embed="rId2">
            <a:extLst>
              <a:ext uri="{28A0092B-C50C-407E-A947-70E740481C1C}">
                <a14:useLocalDpi xmlns:a14="http://schemas.microsoft.com/office/drawing/2010/main" val="0"/>
              </a:ext>
            </a:extLst>
          </a:blip>
          <a:srcRect/>
          <a:stretch>
            <a:fillRect/>
          </a:stretch>
        </p:blipFill>
        <p:spPr bwMode="auto">
          <a:xfrm>
            <a:off x="3933" y="846138"/>
            <a:ext cx="5652120" cy="3429000"/>
          </a:xfrm>
          <a:prstGeom prst="rect">
            <a:avLst/>
          </a:prstGeom>
          <a:noFill/>
          <a:ln>
            <a:noFill/>
          </a:ln>
        </p:spPr>
      </p:pic>
      <p:sp>
        <p:nvSpPr>
          <p:cNvPr id="2" name="Titre 1"/>
          <p:cNvSpPr>
            <a:spLocks noGrp="1"/>
          </p:cNvSpPr>
          <p:nvPr>
            <p:ph type="title"/>
          </p:nvPr>
        </p:nvSpPr>
        <p:spPr/>
        <p:txBody>
          <a:bodyPr>
            <a:normAutofit fontScale="90000"/>
          </a:bodyPr>
          <a:lstStyle/>
          <a:p>
            <a:r>
              <a:rPr lang="fr-FR" sz="4400" dirty="0"/>
              <a:t/>
            </a:r>
            <a:br>
              <a:rPr lang="fr-FR" sz="4400" dirty="0"/>
            </a:br>
            <a:r>
              <a:rPr lang="fr-FR" sz="4400" dirty="0"/>
              <a:t>CEREALIER </a:t>
            </a:r>
            <a:r>
              <a:rPr lang="fr-FR" sz="4400" cap="all" dirty="0"/>
              <a:t>UAS/UAGPS</a:t>
            </a:r>
            <a:r>
              <a:rPr lang="fr-FR" sz="4400" dirty="0"/>
              <a:t> </a:t>
            </a:r>
            <a:endParaRPr lang="fr-FR" dirty="0"/>
          </a:p>
        </p:txBody>
      </p:sp>
      <p:pic>
        <p:nvPicPr>
          <p:cNvPr id="7" name="Image 6" descr="https://www.kiss-modellbahnen.de/wp-content/uploads/br58-slide45.jpg"/>
          <p:cNvPicPr/>
          <p:nvPr/>
        </p:nvPicPr>
        <p:blipFill>
          <a:blip r:embed="rId3">
            <a:extLst>
              <a:ext uri="{28A0092B-C50C-407E-A947-70E740481C1C}">
                <a14:useLocalDpi xmlns:a14="http://schemas.microsoft.com/office/drawing/2010/main" val="0"/>
              </a:ext>
            </a:extLst>
          </a:blip>
          <a:srcRect/>
          <a:stretch>
            <a:fillRect/>
          </a:stretch>
        </p:blipFill>
        <p:spPr bwMode="auto">
          <a:xfrm>
            <a:off x="3695107" y="3316740"/>
            <a:ext cx="5448893" cy="3541260"/>
          </a:xfrm>
          <a:prstGeom prst="rect">
            <a:avLst/>
          </a:prstGeom>
          <a:noFill/>
          <a:ln>
            <a:noFill/>
          </a:ln>
        </p:spPr>
      </p:pic>
      <p:pic>
        <p:nvPicPr>
          <p:cNvPr id="8" name="Image 7"/>
          <p:cNvPicPr>
            <a:picLocks noChangeAspect="1"/>
          </p:cNvPicPr>
          <p:nvPr/>
        </p:nvPicPr>
        <p:blipFill>
          <a:blip r:embed="rId4"/>
          <a:stretch>
            <a:fillRect/>
          </a:stretch>
        </p:blipFill>
        <p:spPr>
          <a:xfrm>
            <a:off x="0" y="-9388"/>
            <a:ext cx="2123728" cy="713573"/>
          </a:xfrm>
          <a:prstGeom prst="rect">
            <a:avLst/>
          </a:prstGeom>
        </p:spPr>
      </p:pic>
      <p:pic>
        <p:nvPicPr>
          <p:cNvPr id="9"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
        <p:nvSpPr>
          <p:cNvPr id="10" name="Espace réservé de la date 9"/>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4015689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smtClean="0"/>
              <a:t>CEREALIER </a:t>
            </a:r>
            <a:r>
              <a:rPr lang="fr-FR" sz="4400" cap="all" dirty="0"/>
              <a:t>UAS/UAGPS</a:t>
            </a:r>
            <a:r>
              <a:rPr lang="fr-FR" sz="4400" dirty="0"/>
              <a:t> </a:t>
            </a:r>
            <a:endParaRPr lang="fr-FR" dirty="0"/>
          </a:p>
        </p:txBody>
      </p:sp>
      <p:sp>
        <p:nvSpPr>
          <p:cNvPr id="3" name="Espace réservé du contenu 2"/>
          <p:cNvSpPr>
            <a:spLocks noGrp="1"/>
          </p:cNvSpPr>
          <p:nvPr>
            <p:ph idx="1"/>
          </p:nvPr>
        </p:nvSpPr>
        <p:spPr/>
        <p:txBody>
          <a:bodyPr>
            <a:normAutofit fontScale="92500"/>
          </a:bodyPr>
          <a:lstStyle/>
          <a:p>
            <a:pPr marL="0" indent="0">
              <a:lnSpc>
                <a:spcPct val="150000"/>
              </a:lnSpc>
              <a:spcBef>
                <a:spcPts val="0"/>
              </a:spcBef>
              <a:buNone/>
            </a:pPr>
            <a:r>
              <a:rPr lang="fr-FR" sz="2200" dirty="0">
                <a:latin typeface="Candara" panose="020E0502030303020204" pitchFamily="34" charset="0"/>
              </a:rPr>
              <a:t>Les wagons de silo à grain à quatre essieux fonctionnent selon le modèle dans une variété de conceptions chez la plupart des compagnies ferroviaires. Le modèle Uas / Uagps est utilisé par les CFF et est loué par la société française de crédit-bail de véhicules ferroviaires MILLET. Les voitures se distinguent par leur livrée blanche conforme avec le logo jaune et les adresses 100 tonnes / 100m3 / 100 km / h. TRANSCEREALES utilise également un grand nombre de silos à grains sur l'ensemble du réseau ferroviaire européen. Les wagons se présentent sous forme de wagons isolés, de groupes ou de trains complets.</a:t>
            </a:r>
          </a:p>
          <a:p>
            <a:endParaRPr lang="fr-FR" dirty="0"/>
          </a:p>
        </p:txBody>
      </p:sp>
      <p:pic>
        <p:nvPicPr>
          <p:cNvPr id="6" name="Image 5"/>
          <p:cNvPicPr>
            <a:picLocks noChangeAspect="1"/>
          </p:cNvPicPr>
          <p:nvPr/>
        </p:nvPicPr>
        <p:blipFill>
          <a:blip r:embed="rId2"/>
          <a:stretch>
            <a:fillRect/>
          </a:stretch>
        </p:blipFill>
        <p:spPr>
          <a:xfrm>
            <a:off x="0" y="-9388"/>
            <a:ext cx="2123728" cy="713573"/>
          </a:xfrm>
          <a:prstGeom prst="rect">
            <a:avLst/>
          </a:prstGeom>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37978085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smtClean="0"/>
              <a:t>CEREALIER </a:t>
            </a:r>
            <a:r>
              <a:rPr lang="fr-FR" sz="4400" cap="all" dirty="0"/>
              <a:t>UAS/UAGPS</a:t>
            </a:r>
            <a:r>
              <a:rPr lang="fr-FR" sz="4400" dirty="0"/>
              <a:t>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129235225"/>
              </p:ext>
            </p:extLst>
          </p:nvPr>
        </p:nvGraphicFramePr>
        <p:xfrm>
          <a:off x="1797049" y="1944687"/>
          <a:ext cx="5549901" cy="4019550"/>
        </p:xfrm>
        <a:graphic>
          <a:graphicData uri="http://schemas.openxmlformats.org/drawingml/2006/table">
            <a:tbl>
              <a:tblPr/>
              <a:tblGrid>
                <a:gridCol w="596559"/>
                <a:gridCol w="647330"/>
                <a:gridCol w="1992760"/>
                <a:gridCol w="1475531"/>
                <a:gridCol w="837721"/>
              </a:tblGrid>
              <a:tr h="200025">
                <a:tc>
                  <a:txBody>
                    <a:bodyPr/>
                    <a:lstStyle/>
                    <a:p>
                      <a:pPr algn="ctr" fontAlgn="ctr"/>
                      <a:r>
                        <a:rPr lang="fr-FR" sz="800" b="1" i="0" u="none" strike="noStrike" dirty="0">
                          <a:solidFill>
                            <a:srgbClr val="CC0000"/>
                          </a:solidFill>
                          <a:effectLst/>
                          <a:latin typeface="Candara" panose="020E0502030303020204" pitchFamily="34" charset="0"/>
                        </a:rPr>
                        <a:t>référence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CC0000"/>
                          </a:solidFill>
                          <a:effectLst/>
                          <a:latin typeface="Candara" panose="020E0502030303020204" pitchFamily="34" charset="0"/>
                        </a:rPr>
                        <a:t>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CC0000"/>
                          </a:solidFill>
                          <a:effectLst/>
                          <a:latin typeface="Candara" panose="020E0502030303020204" pitchFamily="34" charset="0"/>
                        </a:rPr>
                        <a:t>immatriculation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CC0000"/>
                          </a:solidFill>
                          <a:effectLst/>
                          <a:latin typeface="Candara" panose="020E0502030303020204" pitchFamily="34" charset="0"/>
                        </a:rPr>
                        <a:t>Décoration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1" i="0" u="none" strike="noStrike" dirty="0">
                          <a:solidFill>
                            <a:srgbClr val="CC0000"/>
                          </a:solidFill>
                          <a:effectLst/>
                          <a:latin typeface="Candara" panose="020E0502030303020204" pitchFamily="34" charset="0"/>
                        </a:rPr>
                        <a:t>déchargement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31 RIV 85 SBB 934 7 009-5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87 934 7 019.0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F-SNCF 934 7 008-3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Uagnpps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33 RIV 87 F-MISA 934 7 010-9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31 RIV 85 SBB 934 7 0II- 1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F-SNCF 934 7 012-5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F-SNCF 934 7 013-3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sv-SE" sz="800" b="0" i="0" u="none" strike="noStrike">
                          <a:solidFill>
                            <a:srgbClr val="000000"/>
                          </a:solidFill>
                          <a:effectLst/>
                          <a:latin typeface="Candara" panose="020E0502030303020204" pitchFamily="34" charset="0"/>
                        </a:rPr>
                        <a:t>31 RIV 85 CH-SBB 934 7 014-5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SNCF 934 7 017-4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460 409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31 RIV 85 SBB 934 7 018.6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Millet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SNCF 933 5 586-2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TRANSCEREALS/ERMEWA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SNCF 933 4 711-3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TRANSCEREALS/ERMEWA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SNCF 933 4 861-0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TRANSCEREALS/INVIVO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F-CTC 9332 237-5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TRANSCEREALS/CTC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F-CTC 9332 251-6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TRANSCEREALS/CTC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nn-NO" sz="800" b="0" i="0" u="none" strike="noStrike">
                          <a:solidFill>
                            <a:srgbClr val="000000"/>
                          </a:solidFill>
                          <a:effectLst/>
                          <a:latin typeface="Candara" panose="020E0502030303020204" pitchFamily="34" charset="0"/>
                        </a:rPr>
                        <a:t>33 RIV 87 F-SNCF 933 4 485-8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TRANSCEREALS/CITA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460 416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33 RIV 88 (B) 9282 000-6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TRANSCEREALS/CITA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460417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33 RIV 83 FS 933 8 062-5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Monfer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ctr" fontAlgn="ctr"/>
                      <a:r>
                        <a:rPr lang="fr-FR" sz="800" b="0" i="0" u="none" strike="noStrike" dirty="0">
                          <a:solidFill>
                            <a:srgbClr val="000000"/>
                          </a:solidFill>
                          <a:effectLst/>
                          <a:latin typeface="Candara" panose="020E0502030303020204" pitchFamily="34" charset="0"/>
                        </a:rPr>
                        <a:t>460418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n-NO" sz="800" b="0" i="0" u="none" strike="noStrike">
                          <a:solidFill>
                            <a:srgbClr val="000000"/>
                          </a:solidFill>
                          <a:effectLst/>
                          <a:latin typeface="Candara" panose="020E0502030303020204" pitchFamily="34" charset="0"/>
                        </a:rPr>
                        <a:t>33 RIV 83 I-Monf 933 8 117-7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Monfer cereali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volant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ctr" fontAlgn="ctr"/>
                      <a:r>
                        <a:rPr lang="fr-FR" sz="800" b="0" i="0" u="none" strike="noStrike" dirty="0">
                          <a:solidFill>
                            <a:srgbClr val="000000"/>
                          </a:solidFill>
                          <a:effectLst/>
                          <a:latin typeface="Candara" panose="020E0502030303020204" pitchFamily="34" charset="0"/>
                        </a:rPr>
                        <a:t>460419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Uagps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de-DE" sz="800" b="0" i="0" u="none" strike="noStrike" dirty="0">
                          <a:solidFill>
                            <a:srgbClr val="000000"/>
                          </a:solidFill>
                          <a:effectLst/>
                          <a:latin typeface="Candara" panose="020E0502030303020204" pitchFamily="34" charset="0"/>
                        </a:rPr>
                        <a:t>33 RIV 85 CH-ERMW 9342 005-6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NESCAFE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800" b="0" i="0" u="none" strike="noStrike" dirty="0">
                          <a:solidFill>
                            <a:srgbClr val="000000"/>
                          </a:solidFill>
                          <a:effectLst/>
                          <a:latin typeface="Candara" panose="020E0502030303020204" pitchFamily="34" charset="0"/>
                        </a:rPr>
                        <a:t>Levier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9" name="Image 8"/>
          <p:cNvPicPr>
            <a:picLocks noChangeAspect="1"/>
          </p:cNvPicPr>
          <p:nvPr/>
        </p:nvPicPr>
        <p:blipFill>
          <a:blip r:embed="rId2"/>
          <a:stretch>
            <a:fillRect/>
          </a:stretch>
        </p:blipFill>
        <p:spPr>
          <a:xfrm>
            <a:off x="0" y="-9388"/>
            <a:ext cx="2123728" cy="713573"/>
          </a:xfrm>
          <a:prstGeom prst="rect">
            <a:avLst/>
          </a:prstGeom>
        </p:spPr>
      </p:pic>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0467642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dirty="0"/>
              <a:t/>
            </a:r>
            <a:br>
              <a:rPr lang="fr-FR" sz="4400" dirty="0"/>
            </a:br>
            <a:r>
              <a:rPr lang="fr-FR" sz="4400" dirty="0"/>
              <a:t>CEREALIER </a:t>
            </a:r>
            <a:r>
              <a:rPr lang="fr-FR" sz="4400" cap="all" dirty="0"/>
              <a:t>UAS/UAGPS</a:t>
            </a:r>
            <a:r>
              <a:rPr lang="fr-FR" sz="4400" dirty="0"/>
              <a:t> </a:t>
            </a:r>
            <a:endParaRPr lang="fr-FR" dirty="0"/>
          </a:p>
        </p:txBody>
      </p:sp>
      <p:sp>
        <p:nvSpPr>
          <p:cNvPr id="3" name="Espace réservé du contenu 2"/>
          <p:cNvSpPr>
            <a:spLocks noGrp="1"/>
          </p:cNvSpPr>
          <p:nvPr>
            <p:ph idx="1"/>
          </p:nvPr>
        </p:nvSpPr>
        <p:spPr/>
        <p:txBody>
          <a:bodyPr/>
          <a:lstStyle/>
          <a:p>
            <a:pPr marL="137160" indent="0">
              <a:buNone/>
            </a:pPr>
            <a:r>
              <a:rPr lang="fr-FR" b="1" dirty="0" smtClean="0">
                <a:solidFill>
                  <a:schemeClr val="bg2">
                    <a:lumMod val="25000"/>
                  </a:schemeClr>
                </a:solidFill>
                <a:latin typeface="Candara" panose="020E0502030303020204" pitchFamily="34" charset="0"/>
              </a:rPr>
              <a:t>Echelle 1:45</a:t>
            </a:r>
          </a:p>
          <a:p>
            <a:pPr marL="137160" indent="0">
              <a:buNone/>
            </a:pPr>
            <a:r>
              <a:rPr lang="fr-FR" b="1" dirty="0" smtClean="0">
                <a:solidFill>
                  <a:schemeClr val="bg2">
                    <a:lumMod val="25000"/>
                  </a:schemeClr>
                </a:solidFill>
                <a:latin typeface="Candara" panose="020E0502030303020204" pitchFamily="34" charset="0"/>
              </a:rPr>
              <a:t>Axes </a:t>
            </a:r>
            <a:r>
              <a:rPr lang="fr-FR" b="1" dirty="0">
                <a:solidFill>
                  <a:schemeClr val="bg2">
                    <a:lumMod val="25000"/>
                  </a:schemeClr>
                </a:solidFill>
                <a:latin typeface="Candara" panose="020E0502030303020204" pitchFamily="34" charset="0"/>
              </a:rPr>
              <a:t>en acier isolés par </a:t>
            </a:r>
            <a:r>
              <a:rPr lang="fr-FR" b="1" dirty="0" smtClean="0">
                <a:solidFill>
                  <a:schemeClr val="bg2">
                    <a:lumMod val="25000"/>
                  </a:schemeClr>
                </a:solidFill>
                <a:latin typeface="Candara" panose="020E0502030303020204" pitchFamily="34" charset="0"/>
              </a:rPr>
              <a:t>anneau</a:t>
            </a:r>
          </a:p>
          <a:p>
            <a:pPr marL="137160" indent="0">
              <a:buNone/>
            </a:pPr>
            <a:r>
              <a:rPr lang="fr-FR" b="1" dirty="0" smtClean="0">
                <a:solidFill>
                  <a:schemeClr val="bg2">
                    <a:lumMod val="25000"/>
                  </a:schemeClr>
                </a:solidFill>
                <a:latin typeface="Candara" panose="020E0502030303020204" pitchFamily="34" charset="0"/>
              </a:rPr>
              <a:t>Modèle en laiton</a:t>
            </a:r>
            <a:r>
              <a:rPr lang="fr-FR" b="1" dirty="0">
                <a:solidFill>
                  <a:schemeClr val="bg2">
                    <a:lumMod val="25000"/>
                  </a:schemeClr>
                </a:solidFill>
                <a:latin typeface="Candara" panose="020E0502030303020204" pitchFamily="34" charset="0"/>
              </a:rPr>
              <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longueur 389 mm</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Rayon minimum à partir de 914 mm</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Poids environ 2,5 </a:t>
            </a:r>
            <a:r>
              <a:rPr lang="fr-FR" b="1" dirty="0" smtClean="0">
                <a:solidFill>
                  <a:schemeClr val="bg2">
                    <a:lumMod val="25000"/>
                  </a:schemeClr>
                </a:solidFill>
                <a:latin typeface="Candara" panose="020E0502030303020204" pitchFamily="34" charset="0"/>
              </a:rPr>
              <a:t>kg</a:t>
            </a:r>
          </a:p>
          <a:p>
            <a:pPr marL="137160" indent="0">
              <a:buNone/>
            </a:pPr>
            <a:r>
              <a:rPr lang="fr-FR" b="1" dirty="0" smtClean="0">
                <a:solidFill>
                  <a:schemeClr val="bg2">
                    <a:lumMod val="25000"/>
                  </a:schemeClr>
                </a:solidFill>
                <a:latin typeface="Candara" panose="020E0502030303020204" pitchFamily="34" charset="0"/>
              </a:rPr>
              <a:t>Prix 595 €</a:t>
            </a:r>
          </a:p>
          <a:p>
            <a:pPr marL="137160" indent="0">
              <a:buNone/>
            </a:pPr>
            <a:r>
              <a:rPr lang="fr-FR" b="1" dirty="0" smtClean="0">
                <a:solidFill>
                  <a:schemeClr val="bg2">
                    <a:lumMod val="25000"/>
                  </a:schemeClr>
                </a:solidFill>
                <a:latin typeface="Candara" panose="020E0502030303020204" pitchFamily="34" charset="0"/>
              </a:rPr>
              <a:t>Livraison 2019</a:t>
            </a:r>
            <a:endParaRPr lang="fr-FR" b="1" dirty="0">
              <a:solidFill>
                <a:schemeClr val="bg2">
                  <a:lumMod val="25000"/>
                </a:schemeClr>
              </a:solidFill>
              <a:latin typeface="Candara" panose="020E0502030303020204" pitchFamily="34" charset="0"/>
            </a:endParaRPr>
          </a:p>
        </p:txBody>
      </p:sp>
      <p:pic>
        <p:nvPicPr>
          <p:cNvPr id="6" name="Image 5"/>
          <p:cNvPicPr>
            <a:picLocks noChangeAspect="1"/>
          </p:cNvPicPr>
          <p:nvPr/>
        </p:nvPicPr>
        <p:blipFill>
          <a:blip r:embed="rId2"/>
          <a:stretch>
            <a:fillRect/>
          </a:stretch>
        </p:blipFill>
        <p:spPr>
          <a:xfrm>
            <a:off x="0" y="-9388"/>
            <a:ext cx="2123728" cy="713573"/>
          </a:xfrm>
          <a:prstGeom prst="rect">
            <a:avLst/>
          </a:prstGeom>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2702336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CEREALIER </a:t>
            </a:r>
            <a:r>
              <a:rPr lang="fr-FR" cap="all" dirty="0"/>
              <a:t>UAS/UAGPS</a:t>
            </a:r>
            <a:r>
              <a:rPr lang="fr-FR" dirty="0"/>
              <a:t> </a:t>
            </a:r>
            <a:endParaRPr lang="fr-FR" cap="all" dirty="0"/>
          </a:p>
        </p:txBody>
      </p:sp>
      <p:sp>
        <p:nvSpPr>
          <p:cNvPr id="3" name="Espace réservé du contenu 2"/>
          <p:cNvSpPr>
            <a:spLocks noGrp="1"/>
          </p:cNvSpPr>
          <p:nvPr>
            <p:ph idx="1"/>
          </p:nvPr>
        </p:nvSpPr>
        <p:spPr/>
        <p:txBody>
          <a:bodyPr>
            <a:normAutofit fontScale="62500" lnSpcReduction="20000"/>
          </a:bodyPr>
          <a:lstStyle/>
          <a:p>
            <a:pPr marL="0" indent="0">
              <a:buNone/>
            </a:pPr>
            <a:r>
              <a:rPr lang="fr-FR" dirty="0">
                <a:solidFill>
                  <a:srgbClr val="FFFF00"/>
                </a:solidFill>
                <a:latin typeface="Candara" panose="020E0502030303020204" pitchFamily="34" charset="0"/>
              </a:rPr>
              <a:t/>
            </a:r>
            <a:br>
              <a:rPr lang="fr-FR" dirty="0">
                <a:solidFill>
                  <a:srgbClr val="FFFF00"/>
                </a:solidFill>
                <a:latin typeface="Candara" panose="020E0502030303020204" pitchFamily="34" charset="0"/>
              </a:rPr>
            </a:br>
            <a:r>
              <a:rPr lang="fr-FR" b="1" dirty="0" smtClean="0">
                <a:solidFill>
                  <a:schemeClr val="bg2">
                    <a:lumMod val="25000"/>
                  </a:schemeClr>
                </a:solidFill>
                <a:latin typeface="Candara" panose="020E0502030303020204" pitchFamily="34" charset="0"/>
              </a:rPr>
              <a:t>Ces wagons  </a:t>
            </a:r>
            <a:r>
              <a:rPr lang="fr-FR" b="1" dirty="0">
                <a:solidFill>
                  <a:schemeClr val="bg2">
                    <a:lumMod val="25000"/>
                  </a:schemeClr>
                </a:solidFill>
                <a:latin typeface="Candara" panose="020E0502030303020204" pitchFamily="34" charset="0"/>
              </a:rPr>
              <a:t>ont été annoncées récemment, il n'y a toujours pas de date de livraison concrète.</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Vous pouvez commander les voitures chez nous ou chez un concessionnaire de votre choix.</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Vous recevrez alors une confirmation de commande, un acompte n'est pas nécessaire.</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Sincèrement</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Jutta Grobauer</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 </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 </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Kiss Model Railways GmbH &amp; Co.KG</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Friedrichstr. 12a</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D-68519 Viernheim</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Tél .: ++ 49 6204 98668-0</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Fax: ++ 49 6204 98668-29</a:t>
            </a:r>
            <a:br>
              <a:rPr lang="fr-FR" b="1" dirty="0">
                <a:solidFill>
                  <a:schemeClr val="bg2">
                    <a:lumMod val="25000"/>
                  </a:schemeClr>
                </a:solidFill>
                <a:latin typeface="Candara" panose="020E0502030303020204" pitchFamily="34" charset="0"/>
              </a:rPr>
            </a:br>
            <a:r>
              <a:rPr lang="fr-FR" b="1" dirty="0">
                <a:solidFill>
                  <a:schemeClr val="bg2">
                    <a:lumMod val="25000"/>
                  </a:schemeClr>
                </a:solidFill>
                <a:latin typeface="Candara" panose="020E0502030303020204" pitchFamily="34" charset="0"/>
              </a:rPr>
              <a:t>grobauer@kiss-modellbahnen.de</a:t>
            </a:r>
          </a:p>
        </p:txBody>
      </p:sp>
      <p:pic>
        <p:nvPicPr>
          <p:cNvPr id="6" name="Image 5"/>
          <p:cNvPicPr>
            <a:picLocks noChangeAspect="1"/>
          </p:cNvPicPr>
          <p:nvPr/>
        </p:nvPicPr>
        <p:blipFill>
          <a:blip r:embed="rId2"/>
          <a:stretch>
            <a:fillRect/>
          </a:stretch>
        </p:blipFill>
        <p:spPr>
          <a:xfrm>
            <a:off x="0" y="-9388"/>
            <a:ext cx="2123728" cy="713573"/>
          </a:xfrm>
          <a:prstGeom prst="rect">
            <a:avLst/>
          </a:prstGeom>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0115343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363272" cy="5447630"/>
          </a:xfrm>
        </p:spPr>
        <p:txBody>
          <a:bodyPr>
            <a:normAutofit fontScale="47500" lnSpcReduction="20000"/>
          </a:bodyPr>
          <a:lstStyle/>
          <a:p>
            <a:pPr marL="0" indent="0">
              <a:lnSpc>
                <a:spcPct val="120000"/>
              </a:lnSpc>
              <a:buNone/>
            </a:pPr>
            <a:r>
              <a:rPr lang="fr-FR" dirty="0" smtClean="0"/>
              <a:t>Spécialisé </a:t>
            </a:r>
            <a:r>
              <a:rPr lang="fr-FR" dirty="0"/>
              <a:t>dans le Zéro SNCF "entrée de gamme" lance en octobre 2018 la fabrication de sa première </a:t>
            </a:r>
            <a:r>
              <a:rPr lang="fr-FR" dirty="0" smtClean="0"/>
              <a:t>locomotive en souscription qui </a:t>
            </a:r>
            <a:r>
              <a:rPr lang="fr-FR" dirty="0"/>
              <a:t>sera livré au mieux en décembre 2019. Ce projet ambitieux nécessite un budget de démarrage conséquent et le concours des amateurs est sollicité pour </a:t>
            </a:r>
            <a:r>
              <a:rPr lang="fr-FR" dirty="0" smtClean="0"/>
              <a:t>pouvoir le</a:t>
            </a:r>
            <a:r>
              <a:rPr lang="fr-FR" dirty="0"/>
              <a:t> lancer. L'argent des contributions collecté sur Ulule complètera la trésorerie de la société CHREZO SARL afin de financer les études de conception et la fabrication des outillages</a:t>
            </a:r>
            <a:r>
              <a:rPr lang="fr-FR" dirty="0" smtClean="0"/>
              <a:t>.</a:t>
            </a:r>
          </a:p>
          <a:p>
            <a:pPr marL="0" indent="0">
              <a:lnSpc>
                <a:spcPct val="120000"/>
              </a:lnSpc>
              <a:buNone/>
            </a:pPr>
            <a:endParaRPr lang="fr-FR" dirty="0"/>
          </a:p>
          <a:p>
            <a:pPr marL="0" indent="0">
              <a:lnSpc>
                <a:spcPct val="120000"/>
              </a:lnSpc>
              <a:buNone/>
            </a:pPr>
            <a:r>
              <a:rPr lang="fr-FR" dirty="0"/>
              <a:t>Une politique tarifaire incitative a donc été mise en place, de façon à récompenser les soutiens immédiats: ainsi l'amateur qui versera </a:t>
            </a:r>
            <a:r>
              <a:rPr lang="fr-FR" b="1" dirty="0">
                <a:solidFill>
                  <a:srgbClr val="FF0000"/>
                </a:solidFill>
              </a:rPr>
              <a:t>600 €</a:t>
            </a:r>
            <a:r>
              <a:rPr lang="fr-FR" b="1" dirty="0"/>
              <a:t> </a:t>
            </a:r>
            <a:r>
              <a:rPr lang="fr-FR" dirty="0"/>
              <a:t>(ou plus...) durant la campagne de financement participatif se verra remettre gracieusement son modèle au terme de l'opération (hors frais de livraison) au lieu des </a:t>
            </a:r>
            <a:r>
              <a:rPr lang="fr-FR" b="1" dirty="0">
                <a:solidFill>
                  <a:srgbClr val="FF0000"/>
                </a:solidFill>
              </a:rPr>
              <a:t>800 €</a:t>
            </a:r>
            <a:r>
              <a:rPr lang="fr-FR" dirty="0"/>
              <a:t> de prix public TTC</a:t>
            </a:r>
            <a:r>
              <a:rPr lang="fr-FR" dirty="0" smtClean="0"/>
              <a:t>.</a:t>
            </a:r>
          </a:p>
          <a:p>
            <a:pPr marL="0" indent="0">
              <a:lnSpc>
                <a:spcPct val="120000"/>
              </a:lnSpc>
              <a:buNone/>
            </a:pPr>
            <a:endParaRPr lang="fr-FR" dirty="0"/>
          </a:p>
          <a:p>
            <a:pPr marL="0" indent="0">
              <a:lnSpc>
                <a:spcPct val="120000"/>
              </a:lnSpc>
              <a:buNone/>
            </a:pPr>
            <a:r>
              <a:rPr lang="fr-FR" dirty="0"/>
              <a:t>Le lancement de la fabrication est désormais confirmé puisque l'objectif minimal de 70 commandes a été atteint le 18 septembre 2018</a:t>
            </a:r>
            <a:r>
              <a:rPr lang="fr-FR" dirty="0" smtClean="0"/>
              <a:t>.</a:t>
            </a:r>
          </a:p>
          <a:p>
            <a:pPr marL="0" indent="0">
              <a:lnSpc>
                <a:spcPct val="120000"/>
              </a:lnSpc>
              <a:buNone/>
            </a:pPr>
            <a:endParaRPr lang="fr-FR" dirty="0"/>
          </a:p>
          <a:p>
            <a:pPr marL="0" indent="0">
              <a:lnSpc>
                <a:spcPct val="120000"/>
              </a:lnSpc>
              <a:buNone/>
            </a:pPr>
            <a:r>
              <a:rPr lang="fr-FR" dirty="0"/>
              <a:t>Les moyens de paiement sont PayPal, CB et chèques (pour ceux qui souhaitent nous les adresser directement! </a:t>
            </a:r>
            <a:r>
              <a:rPr lang="fr-FR" dirty="0" smtClean="0"/>
              <a:t>).</a:t>
            </a:r>
          </a:p>
          <a:p>
            <a:pPr marL="0" indent="0">
              <a:lnSpc>
                <a:spcPct val="120000"/>
              </a:lnSpc>
              <a:buNone/>
            </a:pPr>
            <a:endParaRPr lang="fr-FR" dirty="0"/>
          </a:p>
          <a:p>
            <a:pPr marL="0" indent="0">
              <a:lnSpc>
                <a:spcPct val="120000"/>
              </a:lnSpc>
              <a:buNone/>
            </a:pPr>
            <a:r>
              <a:rPr lang="fr-FR" dirty="0"/>
              <a:t>Les modélistes peuvent continuer à contribuer au projet dans les mêmes conditions, jusqu'à la date de clôture de la campagne, le 20 octobre 2018 à minuit</a:t>
            </a:r>
            <a:r>
              <a:rPr lang="fr-FR" dirty="0" smtClean="0"/>
              <a:t>.</a:t>
            </a:r>
          </a:p>
          <a:p>
            <a:pPr marL="0" indent="0">
              <a:lnSpc>
                <a:spcPct val="120000"/>
              </a:lnSpc>
              <a:buNone/>
            </a:pPr>
            <a:endParaRPr lang="fr-FR" b="1" dirty="0"/>
          </a:p>
          <a:p>
            <a:pPr marL="0" indent="0">
              <a:lnSpc>
                <a:spcPct val="120000"/>
              </a:lnSpc>
              <a:buNone/>
            </a:pPr>
            <a:r>
              <a:rPr lang="fr-FR" b="1" dirty="0"/>
              <a:t>Attention, le prix de souscription passe à </a:t>
            </a:r>
            <a:r>
              <a:rPr lang="fr-FR" b="1" dirty="0">
                <a:solidFill>
                  <a:srgbClr val="FF0000"/>
                </a:solidFill>
              </a:rPr>
              <a:t>700€</a:t>
            </a:r>
            <a:r>
              <a:rPr lang="fr-FR" b="1" dirty="0"/>
              <a:t> le 21 octobre...</a:t>
            </a:r>
          </a:p>
          <a:p>
            <a:pPr marL="0" indent="0">
              <a:lnSpc>
                <a:spcPct val="170000"/>
              </a:lnSpc>
              <a:buNone/>
            </a:pPr>
            <a:endParaRPr lang="fr-FR" dirty="0"/>
          </a:p>
          <a:p>
            <a:pPr marL="0" indent="0">
              <a:lnSpc>
                <a:spcPct val="170000"/>
              </a:lnSpc>
              <a:buNone/>
            </a:pPr>
            <a:endParaRPr lang="fr-FR" dirty="0" smtClean="0"/>
          </a:p>
          <a:p>
            <a:pPr marL="0" indent="0">
              <a:lnSpc>
                <a:spcPct val="170000"/>
              </a:lnSpc>
              <a:buNone/>
            </a:pPr>
            <a:endParaRPr lang="fr-FR" dirty="0"/>
          </a:p>
          <a:p>
            <a:pPr marL="0" indent="0">
              <a:buNone/>
            </a:pPr>
            <a:endParaRPr lang="fr-FR" dirty="0"/>
          </a:p>
          <a:p>
            <a:pPr marL="0" indent="0">
              <a:buNone/>
            </a:pPr>
            <a:endParaRPr lang="fr-FR" dirty="0" smtClean="0"/>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2905125" cy="542925"/>
          </a:xfrm>
          <a:prstGeom prst="rect">
            <a:avLst/>
          </a:prstGeom>
        </p:spPr>
      </p:pic>
    </p:spTree>
    <p:extLst>
      <p:ext uri="{BB962C8B-B14F-4D97-AF65-F5344CB8AC3E}">
        <p14:creationId xmlns:p14="http://schemas.microsoft.com/office/powerpoint/2010/main" val="3754493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5" name="Espace réservé du contenu 4" descr="https://d2homsd77vx6d2.cloudfront.net/cache/3/5/356fc2b20e80ca5fc79ff08266c6be2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177652"/>
            <a:ext cx="4536504" cy="6178698"/>
          </a:xfrm>
          <a:prstGeom prst="rect">
            <a:avLst/>
          </a:prstGeom>
          <a:noFill/>
          <a:ln>
            <a:no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640"/>
            <a:ext cx="2905125" cy="542925"/>
          </a:xfrm>
          <a:prstGeom prst="rect">
            <a:avLst/>
          </a:prstGeom>
        </p:spPr>
      </p:pic>
      <p:sp>
        <p:nvSpPr>
          <p:cNvPr id="7" name="Rectangle 6"/>
          <p:cNvSpPr/>
          <p:nvPr/>
        </p:nvSpPr>
        <p:spPr>
          <a:xfrm>
            <a:off x="107504" y="1196752"/>
            <a:ext cx="2952328" cy="1477328"/>
          </a:xfrm>
          <a:prstGeom prst="rect">
            <a:avLst/>
          </a:prstGeom>
        </p:spPr>
        <p:txBody>
          <a:bodyPr wrap="square">
            <a:spAutoFit/>
          </a:bodyPr>
          <a:lstStyle/>
          <a:p>
            <a:r>
              <a:rPr lang="fr-FR" dirty="0" smtClean="0"/>
              <a:t>Produit construit par la firme HELIXON de Hong-Kong celle qui a réalisés le </a:t>
            </a:r>
            <a:r>
              <a:rPr lang="fr-FR" dirty="0"/>
              <a:t>diesel de </a:t>
            </a:r>
            <a:r>
              <a:rPr lang="fr-FR" dirty="0" smtClean="0"/>
              <a:t>manœuvre </a:t>
            </a:r>
            <a:r>
              <a:rPr lang="fr-FR" dirty="0"/>
              <a:t>Class 08 réalisé pour </a:t>
            </a:r>
            <a:r>
              <a:rPr lang="fr-FR" dirty="0" smtClean="0"/>
              <a:t>Dapol.</a:t>
            </a:r>
            <a:endParaRPr lang="fr-FR" dirty="0"/>
          </a:p>
        </p:txBody>
      </p:sp>
    </p:spTree>
    <p:extLst>
      <p:ext uri="{BB962C8B-B14F-4D97-AF65-F5344CB8AC3E}">
        <p14:creationId xmlns:p14="http://schemas.microsoft.com/office/powerpoint/2010/main" val="2443243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04664"/>
            <a:ext cx="4752528" cy="384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63688" y="4581127"/>
            <a:ext cx="5729454" cy="769441"/>
          </a:xfrm>
          <a:prstGeom prst="rect">
            <a:avLst/>
          </a:prstGeom>
          <a:noFill/>
        </p:spPr>
        <p:txBody>
          <a:bodyPr wrap="none" rtlCol="0">
            <a:spAutoFit/>
          </a:bodyPr>
          <a:lstStyle/>
          <a:p>
            <a:r>
              <a:rPr lang="fr-FR" sz="4400" b="1" dirty="0" smtClean="0">
                <a:solidFill>
                  <a:schemeClr val="bg2">
                    <a:lumMod val="25000"/>
                  </a:schemeClr>
                </a:solidFill>
                <a:latin typeface="Segoe Print" panose="02000600000000000000" pitchFamily="2" charset="0"/>
              </a:rPr>
              <a:t>En cours ou à venir</a:t>
            </a:r>
            <a:endParaRPr lang="fr-FR" sz="4400" b="1" dirty="0">
              <a:solidFill>
                <a:schemeClr val="bg2">
                  <a:lumMod val="25000"/>
                </a:schemeClr>
              </a:solidFill>
              <a:latin typeface="Segoe Print" panose="02000600000000000000" pitchFamily="2" charset="0"/>
            </a:endParaRPr>
          </a:p>
        </p:txBody>
      </p:sp>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4255079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pPr marL="137160" indent="0" algn="ctr">
              <a:buNone/>
            </a:pPr>
            <a:endParaRPr lang="fr-FR" sz="4000" b="1" dirty="0" smtClean="0">
              <a:solidFill>
                <a:srgbClr val="61FA48"/>
              </a:solidFill>
              <a:latin typeface="Segoe Print" panose="02000600000000000000" pitchFamily="2" charset="0"/>
            </a:endParaRPr>
          </a:p>
          <a:p>
            <a:pPr marL="137160" indent="0" algn="ctr">
              <a:buNone/>
            </a:pPr>
            <a:r>
              <a:rPr lang="fr-FR" sz="4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Réunion Michel LOUETTE Jean Claude GRELICHE </a:t>
            </a:r>
          </a:p>
          <a:p>
            <a:pPr marL="137160" indent="0" algn="ctr">
              <a:buNone/>
            </a:pPr>
            <a:r>
              <a:rPr lang="fr-FR" sz="4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&amp; DJFR</a:t>
            </a:r>
          </a:p>
          <a:p>
            <a:pPr marL="137160" indent="0" algn="ctr">
              <a:buNone/>
            </a:pPr>
            <a:endParaRPr lang="fr-FR" sz="4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137160" indent="0" algn="ctr">
              <a:lnSpc>
                <a:spcPct val="170000"/>
              </a:lnSpc>
              <a:buNone/>
            </a:pPr>
            <a:r>
              <a:rPr lang="fr-FR" sz="4000" b="1" dirty="0" smtClean="0">
                <a:solidFill>
                  <a:schemeClr val="bg2">
                    <a:lumMod val="25000"/>
                  </a:schemeClr>
                </a:solidFill>
                <a:latin typeface="Segoe Print" panose="02000600000000000000" pitchFamily="2" charset="0"/>
              </a:rPr>
              <a:t>Auvent </a:t>
            </a:r>
            <a:r>
              <a:rPr lang="fr-FR" sz="4000" b="1" dirty="0">
                <a:solidFill>
                  <a:schemeClr val="bg2">
                    <a:lumMod val="25000"/>
                  </a:schemeClr>
                </a:solidFill>
                <a:latin typeface="Segoe Print" panose="02000600000000000000" pitchFamily="2" charset="0"/>
              </a:rPr>
              <a:t>de protection de caténaires </a:t>
            </a:r>
          </a:p>
          <a:p>
            <a:pPr marL="137160" indent="0" algn="ctr">
              <a:lnSpc>
                <a:spcPct val="170000"/>
              </a:lnSpc>
              <a:buNone/>
            </a:pPr>
            <a:r>
              <a:rPr lang="fr-FR" sz="4000" b="1" dirty="0">
                <a:solidFill>
                  <a:schemeClr val="bg2">
                    <a:lumMod val="25000"/>
                  </a:schemeClr>
                </a:solidFill>
                <a:latin typeface="Segoe Print" panose="02000600000000000000" pitchFamily="2" charset="0"/>
              </a:rPr>
              <a:t>double voie et voie unique  </a:t>
            </a:r>
          </a:p>
          <a:p>
            <a:pPr marL="137160" indent="0" algn="ctr">
              <a:buNone/>
            </a:pPr>
            <a:endParaRPr lang="fr-FR" sz="4000" b="1" dirty="0" smtClean="0">
              <a:solidFill>
                <a:srgbClr val="61FA48"/>
              </a:solidFill>
              <a:latin typeface="Segoe Print" panose="02000600000000000000" pitchFamily="2" charset="0"/>
            </a:endParaRPr>
          </a:p>
          <a:p>
            <a:pPr marL="137160" indent="0" algn="ctr">
              <a:buNone/>
            </a:pPr>
            <a:endParaRPr lang="fr-FR" sz="4000" b="1"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a:p>
            <a:endParaRPr lang="fr-FR" dirty="0"/>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2236002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003429" y="4294781"/>
            <a:ext cx="2990850" cy="2495550"/>
          </a:xfrm>
          <a:prstGeom prst="rect">
            <a:avLst/>
          </a:prstGeom>
        </p:spPr>
      </p:pic>
      <p:sp>
        <p:nvSpPr>
          <p:cNvPr id="2" name="Titre 1"/>
          <p:cNvSpPr>
            <a:spLocks noGrp="1"/>
          </p:cNvSpPr>
          <p:nvPr>
            <p:ph type="title"/>
          </p:nvPr>
        </p:nvSpPr>
        <p:spPr/>
        <p:txBody>
          <a:bodyPr/>
          <a:lstStyle/>
          <a:p>
            <a:r>
              <a:rPr lang="fr-FR" b="1"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Cercle du Zéro</a:t>
            </a:r>
            <a:endParaRPr lang="fr-FR" dirty="0"/>
          </a:p>
        </p:txBody>
      </p:sp>
      <p:sp>
        <p:nvSpPr>
          <p:cNvPr id="3" name="Espace réservé du contenu 2"/>
          <p:cNvSpPr>
            <a:spLocks noGrp="1"/>
          </p:cNvSpPr>
          <p:nvPr>
            <p:ph idx="1"/>
          </p:nvPr>
        </p:nvSpPr>
        <p:spPr>
          <a:xfrm>
            <a:off x="380523" y="1306828"/>
            <a:ext cx="8229600" cy="2188840"/>
          </a:xfrm>
        </p:spPr>
        <p:txBody>
          <a:bodyPr>
            <a:normAutofit fontScale="77500" lnSpcReduction="20000"/>
          </a:bodyPr>
          <a:lstStyle/>
          <a:p>
            <a:pPr marL="0" indent="0" algn="just">
              <a:buNone/>
            </a:pPr>
            <a:r>
              <a:rPr lang="fr-FR" sz="2300" b="1" dirty="0" smtClean="0">
                <a:solidFill>
                  <a:schemeClr val="bg2">
                    <a:lumMod val="10000"/>
                  </a:schemeClr>
                </a:solidFill>
                <a:latin typeface="+mj-lt"/>
              </a:rPr>
              <a:t>Pour fin octobre:</a:t>
            </a:r>
          </a:p>
          <a:p>
            <a:pPr marL="0" indent="0" algn="just">
              <a:buNone/>
            </a:pPr>
            <a:r>
              <a:rPr lang="fr-FR" sz="2300" b="1" dirty="0" smtClean="0">
                <a:solidFill>
                  <a:schemeClr val="bg2">
                    <a:lumMod val="10000"/>
                  </a:schemeClr>
                </a:solidFill>
                <a:latin typeface="+mj-lt"/>
              </a:rPr>
              <a:t>Le </a:t>
            </a:r>
            <a:r>
              <a:rPr lang="fr-FR" sz="2300" b="1" dirty="0">
                <a:solidFill>
                  <a:schemeClr val="bg2">
                    <a:lumMod val="10000"/>
                  </a:schemeClr>
                </a:solidFill>
                <a:latin typeface="+mj-lt"/>
              </a:rPr>
              <a:t>prototype du U60 </a:t>
            </a:r>
            <a:r>
              <a:rPr lang="fr-FR" sz="2300" b="1" dirty="0" smtClean="0">
                <a:solidFill>
                  <a:schemeClr val="bg2">
                    <a:lumMod val="10000"/>
                  </a:schemeClr>
                </a:solidFill>
                <a:latin typeface="+mj-lt"/>
              </a:rPr>
              <a:t>sera </a:t>
            </a:r>
            <a:r>
              <a:rPr lang="fr-FR" sz="2300" b="1" dirty="0">
                <a:solidFill>
                  <a:schemeClr val="bg2">
                    <a:lumMod val="10000"/>
                  </a:schemeClr>
                </a:solidFill>
                <a:latin typeface="+mj-lt"/>
              </a:rPr>
              <a:t>exposé lors de la manifestation d’Orléans. Reste à faire une modification </a:t>
            </a:r>
            <a:r>
              <a:rPr lang="fr-FR" sz="2300" b="1" dirty="0" smtClean="0">
                <a:solidFill>
                  <a:schemeClr val="bg2">
                    <a:lumMod val="10000"/>
                  </a:schemeClr>
                </a:solidFill>
                <a:latin typeface="+mj-lt"/>
              </a:rPr>
              <a:t>sur la </a:t>
            </a:r>
            <a:r>
              <a:rPr lang="fr-FR" sz="2300" b="1" dirty="0">
                <a:solidFill>
                  <a:schemeClr val="bg2">
                    <a:lumMod val="10000"/>
                  </a:schemeClr>
                </a:solidFill>
                <a:latin typeface="+mj-lt"/>
              </a:rPr>
              <a:t>planche complémentaire, puis à exécuter la découpe chimique. Le délais annoncé est fin octobre. Le modèle pourra être équipé de </a:t>
            </a:r>
            <a:r>
              <a:rPr lang="fr-FR" sz="2300" b="1" dirty="0" smtClean="0">
                <a:solidFill>
                  <a:schemeClr val="bg2">
                    <a:lumMod val="10000"/>
                  </a:schemeClr>
                </a:solidFill>
                <a:latin typeface="+mj-lt"/>
              </a:rPr>
              <a:t>l’assise trois </a:t>
            </a:r>
            <a:r>
              <a:rPr lang="fr-FR" sz="2300" b="1" dirty="0">
                <a:solidFill>
                  <a:schemeClr val="bg2">
                    <a:lumMod val="10000"/>
                  </a:schemeClr>
                </a:solidFill>
                <a:latin typeface="+mj-lt"/>
              </a:rPr>
              <a:t>points ou comporter un châssis rigide. La notice est terminée à 80 %. elle comportera environ 20 pages couleurs et sera distribuée </a:t>
            </a:r>
            <a:r>
              <a:rPr lang="fr-FR" sz="2300" b="1" dirty="0" smtClean="0">
                <a:solidFill>
                  <a:schemeClr val="bg2">
                    <a:lumMod val="10000"/>
                  </a:schemeClr>
                </a:solidFill>
                <a:latin typeface="+mj-lt"/>
              </a:rPr>
              <a:t>par courrier </a:t>
            </a:r>
            <a:r>
              <a:rPr lang="fr-FR" sz="2300" b="1" dirty="0">
                <a:solidFill>
                  <a:schemeClr val="bg2">
                    <a:lumMod val="10000"/>
                  </a:schemeClr>
                </a:solidFill>
                <a:latin typeface="+mj-lt"/>
              </a:rPr>
              <a:t>électronique. Les pignons seront livrés percés, mais non taraudés.</a:t>
            </a:r>
          </a:p>
          <a:p>
            <a:pPr marL="0" indent="0">
              <a:buNone/>
            </a:pPr>
            <a:r>
              <a:rPr lang="fr-FR" b="1" dirty="0">
                <a:solidFill>
                  <a:schemeClr val="bg2">
                    <a:lumMod val="25000"/>
                  </a:schemeClr>
                </a:solidFill>
                <a:latin typeface="+mj-lt"/>
              </a:rPr>
              <a:t> </a:t>
            </a:r>
          </a:p>
          <a:p>
            <a:endParaRPr lang="fr-FR" dirty="0"/>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6" name="Espace réservé du contenu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0"/>
            <a:ext cx="761047" cy="914400"/>
          </a:xfrm>
        </p:spPr>
      </p:pic>
      <p:pic>
        <p:nvPicPr>
          <p:cNvPr id="7" name="Image 6"/>
          <p:cNvPicPr>
            <a:picLocks noChangeAspect="1"/>
          </p:cNvPicPr>
          <p:nvPr/>
        </p:nvPicPr>
        <p:blipFill>
          <a:blip r:embed="rId4"/>
          <a:stretch>
            <a:fillRect/>
          </a:stretch>
        </p:blipFill>
        <p:spPr>
          <a:xfrm>
            <a:off x="59983" y="3340574"/>
            <a:ext cx="3638550" cy="2076450"/>
          </a:xfrm>
          <a:prstGeom prst="rect">
            <a:avLst/>
          </a:prstGeom>
        </p:spPr>
      </p:pic>
      <p:pic>
        <p:nvPicPr>
          <p:cNvPr id="8" name="Image 7"/>
          <p:cNvPicPr>
            <a:picLocks noChangeAspect="1"/>
          </p:cNvPicPr>
          <p:nvPr/>
        </p:nvPicPr>
        <p:blipFill>
          <a:blip r:embed="rId5"/>
          <a:stretch>
            <a:fillRect/>
          </a:stretch>
        </p:blipFill>
        <p:spPr>
          <a:xfrm>
            <a:off x="3897141" y="3011086"/>
            <a:ext cx="2835099" cy="2058682"/>
          </a:xfrm>
          <a:prstGeom prst="rect">
            <a:avLst/>
          </a:prstGeom>
        </p:spPr>
      </p:pic>
      <p:pic>
        <p:nvPicPr>
          <p:cNvPr id="9" name="Image 8"/>
          <p:cNvPicPr>
            <a:picLocks noChangeAspect="1"/>
          </p:cNvPicPr>
          <p:nvPr/>
        </p:nvPicPr>
        <p:blipFill>
          <a:blip r:embed="rId6"/>
          <a:stretch>
            <a:fillRect/>
          </a:stretch>
        </p:blipFill>
        <p:spPr>
          <a:xfrm>
            <a:off x="2227746" y="5047679"/>
            <a:ext cx="2638425" cy="1609725"/>
          </a:xfrm>
          <a:prstGeom prst="rect">
            <a:avLst/>
          </a:prstGeom>
        </p:spPr>
      </p:pic>
      <p:pic>
        <p:nvPicPr>
          <p:cNvPr id="10" name="il_fi" descr="http://www.easydroit.fr/images/article/image/image031.png"/>
          <p:cNvPicPr/>
          <p:nvPr/>
        </p:nvPicPr>
        <p:blipFill>
          <a:blip r:embed="rId7"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115495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196752"/>
            <a:ext cx="82296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48"/>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66"/>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72"/>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77"/>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79"/>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96"/>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107"/>
          <p:cNvSpPr>
            <a:spLocks noChangeArrowheads="1"/>
          </p:cNvSpPr>
          <p:nvPr/>
        </p:nvSpPr>
        <p:spPr bwMode="auto">
          <a:xfrm>
            <a:off x="0" y="0"/>
            <a:ext cx="1062038"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116">
            <a:hlinkClick r:id="rId3"/>
          </p:cNvPr>
          <p:cNvSpPr>
            <a:spLocks noChangeArrowheads="1"/>
          </p:cNvSpPr>
          <p:nvPr/>
        </p:nvSpPr>
        <p:spPr bwMode="auto">
          <a:xfrm>
            <a:off x="4543425" y="19323050"/>
            <a:ext cx="3333750" cy="0"/>
          </a:xfrm>
          <a:prstGeom prst="rect">
            <a:avLst/>
          </a:prstGeom>
          <a:solidFill>
            <a:srgbClr val="A4B3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dirty="0"/>
          </a:p>
        </p:txBody>
      </p:sp>
      <p:sp>
        <p:nvSpPr>
          <p:cNvPr id="29" name="AutoShape 9">
            <a:hlinkClick r:id="rId4"/>
          </p:cNvPr>
          <p:cNvSpPr>
            <a:spLocks noChangeAspect="1" noChangeArrowheads="1"/>
          </p:cNvSpPr>
          <p:nvPr/>
        </p:nvSpPr>
        <p:spPr bwMode="auto">
          <a:xfrm>
            <a:off x="1011238" y="-1092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0" name="AutoShape 10">
            <a:hlinkClick r:id="rId5"/>
          </p:cNvPr>
          <p:cNvSpPr>
            <a:spLocks noChangeAspect="1" noChangeArrowheads="1"/>
          </p:cNvSpPr>
          <p:nvPr/>
        </p:nvSpPr>
        <p:spPr bwMode="auto">
          <a:xfrm>
            <a:off x="836613" y="-10648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1" name="AutoShape 11">
            <a:hlinkClick r:id="rId6"/>
          </p:cNvPr>
          <p:cNvSpPr>
            <a:spLocks noChangeAspect="1" noChangeArrowheads="1"/>
          </p:cNvSpPr>
          <p:nvPr/>
        </p:nvSpPr>
        <p:spPr bwMode="auto">
          <a:xfrm>
            <a:off x="973138" y="-9829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2" name="AutoShape 12">
            <a:hlinkClick r:id="rId7"/>
          </p:cNvPr>
          <p:cNvSpPr>
            <a:spLocks noChangeAspect="1" noChangeArrowheads="1"/>
          </p:cNvSpPr>
          <p:nvPr/>
        </p:nvSpPr>
        <p:spPr bwMode="auto">
          <a:xfrm>
            <a:off x="1023938" y="-9010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3" name="AutoShape 13">
            <a:hlinkClick r:id="rId8"/>
          </p:cNvPr>
          <p:cNvSpPr>
            <a:spLocks noChangeAspect="1" noChangeArrowheads="1"/>
          </p:cNvSpPr>
          <p:nvPr/>
        </p:nvSpPr>
        <p:spPr bwMode="auto">
          <a:xfrm>
            <a:off x="896938" y="-8191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4" name="AutoShape 14">
            <a:hlinkClick r:id="rId9"/>
          </p:cNvPr>
          <p:cNvSpPr>
            <a:spLocks noChangeAspect="1" noChangeArrowheads="1"/>
          </p:cNvSpPr>
          <p:nvPr/>
        </p:nvSpPr>
        <p:spPr bwMode="auto">
          <a:xfrm>
            <a:off x="1042988" y="-791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5" name="AutoShape 15">
            <a:hlinkClick r:id="rId10"/>
          </p:cNvPr>
          <p:cNvSpPr>
            <a:spLocks noChangeAspect="1" noChangeArrowheads="1"/>
          </p:cNvSpPr>
          <p:nvPr/>
        </p:nvSpPr>
        <p:spPr bwMode="auto">
          <a:xfrm>
            <a:off x="1042988" y="-7235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6" name="AutoShape 16">
            <a:hlinkClick r:id="rId11"/>
          </p:cNvPr>
          <p:cNvSpPr>
            <a:spLocks noChangeAspect="1" noChangeArrowheads="1"/>
          </p:cNvSpPr>
          <p:nvPr/>
        </p:nvSpPr>
        <p:spPr bwMode="auto">
          <a:xfrm>
            <a:off x="1271588" y="-6143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7" name="AutoShape 17">
            <a:hlinkClick r:id="rId12"/>
          </p:cNvPr>
          <p:cNvSpPr>
            <a:spLocks noChangeAspect="1" noChangeArrowheads="1"/>
          </p:cNvSpPr>
          <p:nvPr/>
        </p:nvSpPr>
        <p:spPr bwMode="auto">
          <a:xfrm>
            <a:off x="1220788" y="-5187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8" name="AutoShape 18">
            <a:hlinkClick r:id="rId13"/>
          </p:cNvPr>
          <p:cNvSpPr>
            <a:spLocks noChangeAspect="1" noChangeArrowheads="1"/>
          </p:cNvSpPr>
          <p:nvPr/>
        </p:nvSpPr>
        <p:spPr bwMode="auto">
          <a:xfrm>
            <a:off x="2090738" y="-4095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9" name="AutoShape 19">
            <a:hlinkClick r:id="rId14"/>
          </p:cNvPr>
          <p:cNvSpPr>
            <a:spLocks noChangeAspect="1" noChangeArrowheads="1"/>
          </p:cNvSpPr>
          <p:nvPr/>
        </p:nvSpPr>
        <p:spPr bwMode="auto">
          <a:xfrm>
            <a:off x="1119188" y="-3140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0" name="AutoShape 20">
            <a:hlinkClick r:id="rId15"/>
          </p:cNvPr>
          <p:cNvSpPr>
            <a:spLocks noChangeAspect="1" noChangeArrowheads="1"/>
          </p:cNvSpPr>
          <p:nvPr/>
        </p:nvSpPr>
        <p:spPr bwMode="auto">
          <a:xfrm>
            <a:off x="1538288" y="-3003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1" name="AutoShape 21">
            <a:hlinkClick r:id="rId16"/>
          </p:cNvPr>
          <p:cNvSpPr>
            <a:spLocks noChangeAspect="1" noChangeArrowheads="1"/>
          </p:cNvSpPr>
          <p:nvPr/>
        </p:nvSpPr>
        <p:spPr bwMode="auto">
          <a:xfrm>
            <a:off x="1776413" y="-2593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42" name="il_fi" descr="http://www.easydroit.fr/images/article/image/image031.png"/>
          <p:cNvPicPr/>
          <p:nvPr/>
        </p:nvPicPr>
        <p:blipFill>
          <a:blip r:embed="rId17" cstate="print"/>
          <a:srcRect/>
          <a:stretch>
            <a:fillRect/>
          </a:stretch>
        </p:blipFill>
        <p:spPr bwMode="auto">
          <a:xfrm>
            <a:off x="8495928" y="0"/>
            <a:ext cx="648072" cy="576064"/>
          </a:xfrm>
          <a:prstGeom prst="rect">
            <a:avLst/>
          </a:prstGeom>
          <a:noFill/>
          <a:ln w="9525">
            <a:noFill/>
            <a:miter lim="800000"/>
            <a:headEnd/>
            <a:tailEnd/>
          </a:ln>
        </p:spPr>
      </p:pic>
      <p:sp>
        <p:nvSpPr>
          <p:cNvPr id="8" name="Rectangle 7"/>
          <p:cNvSpPr/>
          <p:nvPr/>
        </p:nvSpPr>
        <p:spPr>
          <a:xfrm>
            <a:off x="962066" y="216799"/>
            <a:ext cx="6852197" cy="954107"/>
          </a:xfrm>
          <a:prstGeom prst="rect">
            <a:avLst/>
          </a:prstGeom>
        </p:spPr>
        <p:txBody>
          <a:bodyPr wrap="none">
            <a:spAutoFit/>
          </a:bodyPr>
          <a:lstStyle/>
          <a:p>
            <a:pPr marL="137160" indent="0" algn="ctr">
              <a:buNone/>
            </a:pPr>
            <a:r>
              <a:rPr lang="fr-FR" sz="2800" b="1" dirty="0" smtClean="0">
                <a:solidFill>
                  <a:schemeClr val="bg2">
                    <a:lumMod val="25000"/>
                  </a:schemeClr>
                </a:solidFill>
                <a:latin typeface="Segoe Print" panose="02000600000000000000" pitchFamily="2" charset="0"/>
              </a:rPr>
              <a:t>Auvent de protection de caténaires </a:t>
            </a:r>
          </a:p>
          <a:p>
            <a:pPr marL="137160" indent="0" algn="ctr">
              <a:buNone/>
            </a:pPr>
            <a:r>
              <a:rPr lang="fr-FR" sz="2800" b="1" dirty="0" smtClean="0">
                <a:solidFill>
                  <a:schemeClr val="bg2">
                    <a:lumMod val="25000"/>
                  </a:schemeClr>
                </a:solidFill>
                <a:latin typeface="Segoe Print" panose="02000600000000000000" pitchFamily="2" charset="0"/>
              </a:rPr>
              <a:t>double voie et voie unique  </a:t>
            </a:r>
            <a:endParaRPr lang="fr-FR" sz="2800" b="1" dirty="0">
              <a:solidFill>
                <a:schemeClr val="bg2">
                  <a:lumMod val="25000"/>
                </a:schemeClr>
              </a:solidFill>
              <a:latin typeface="Segoe Print" panose="02000600000000000000" pitchFamily="2" charset="0"/>
            </a:endParaRPr>
          </a:p>
        </p:txBody>
      </p:sp>
      <p:pic>
        <p:nvPicPr>
          <p:cNvPr id="28" name="Image 27" descr="C:\Users\Think center\Documents\TRAIN\ZERO RESEAU ML\PONT VOIE AIGUILLES SIGNAUX catenaire ACCESS\CATENAIRE\AUVENT PROTECTION\auvents milhau\20180503_143516.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691" y="1196752"/>
            <a:ext cx="2828503" cy="1952932"/>
          </a:xfrm>
          <a:prstGeom prst="rect">
            <a:avLst/>
          </a:prstGeom>
          <a:noFill/>
          <a:ln>
            <a:noFill/>
          </a:ln>
        </p:spPr>
      </p:pic>
      <p:sp>
        <p:nvSpPr>
          <p:cNvPr id="3" name="Espace réservé de la date 2"/>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9828589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
        <p:nvSpPr>
          <p:cNvPr id="2" name="Rectangle 1"/>
          <p:cNvSpPr/>
          <p:nvPr/>
        </p:nvSpPr>
        <p:spPr>
          <a:xfrm>
            <a:off x="1349001" y="2136338"/>
            <a:ext cx="6445995" cy="1569660"/>
          </a:xfrm>
          <a:prstGeom prst="rect">
            <a:avLst/>
          </a:prstGeom>
          <a:noFill/>
        </p:spPr>
        <p:txBody>
          <a:bodyPr wrap="none" lIns="91440" tIns="45720" rIns="91440" bIns="45720">
            <a:spAutoFit/>
          </a:bodyPr>
          <a:lstStyle/>
          <a:p>
            <a:pPr algn="ctr"/>
            <a:r>
              <a:rPr lang="fr-FR" sz="32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Loco-Diffusion</a:t>
            </a:r>
          </a:p>
          <a:p>
            <a:pPr algn="ctr"/>
            <a:r>
              <a:rPr lang="fr-FR" sz="32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Wagon frigorifique PO /SNCF </a:t>
            </a:r>
            <a:endParaRPr lang="fr-FR" sz="3200" b="1"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0" indent="0" algn="ctr">
              <a:buNone/>
            </a:pPr>
            <a:endParaRPr lang="fr-FR" sz="32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491494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62080" y="764704"/>
            <a:ext cx="9206079" cy="6554994"/>
          </a:xfrm>
          <a:prstGeom prst="rect">
            <a:avLst/>
          </a:prstGeom>
        </p:spPr>
      </p:pic>
      <p:pic>
        <p:nvPicPr>
          <p:cNvPr id="9"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
        <p:nvSpPr>
          <p:cNvPr id="3" name="Rectangle 2"/>
          <p:cNvSpPr/>
          <p:nvPr/>
        </p:nvSpPr>
        <p:spPr>
          <a:xfrm>
            <a:off x="4540959" y="764704"/>
            <a:ext cx="4572000" cy="892552"/>
          </a:xfrm>
          <a:prstGeom prst="rect">
            <a:avLst/>
          </a:prstGeom>
        </p:spPr>
        <p:txBody>
          <a:bodyPr>
            <a:spAutoFit/>
          </a:bodyPr>
          <a:lstStyle/>
          <a:p>
            <a:r>
              <a:rPr lang="fr-FR" dirty="0">
                <a:solidFill>
                  <a:schemeClr val="bg1"/>
                </a:solidFill>
              </a:rPr>
              <a:t> </a:t>
            </a:r>
            <a:endParaRPr lang="fr-FR" dirty="0">
              <a:solidFill>
                <a:srgbClr val="0000FF"/>
              </a:solidFill>
            </a:endParaRPr>
          </a:p>
          <a:p>
            <a:r>
              <a:rPr lang="fr-FR" sz="1600" b="1" smtClean="0">
                <a:solidFill>
                  <a:srgbClr val="0000FF"/>
                </a:solidFill>
                <a:latin typeface="Segoe Print" panose="02000600000000000000" pitchFamily="2" charset="0"/>
              </a:rPr>
              <a:t>.</a:t>
            </a:r>
            <a:endParaRPr lang="fr-FR" sz="1600" b="1" dirty="0">
              <a:solidFill>
                <a:srgbClr val="0000FF"/>
              </a:solidFill>
              <a:latin typeface="Segoe Print" panose="02000600000000000000" pitchFamily="2" charset="0"/>
            </a:endParaRPr>
          </a:p>
          <a:p>
            <a:r>
              <a:rPr lang="fr-FR" b="1" dirty="0">
                <a:solidFill>
                  <a:srgbClr val="0000FF"/>
                </a:solidFill>
                <a:latin typeface="Segoe Print" panose="02000600000000000000" pitchFamily="2" charset="0"/>
              </a:rPr>
              <a:t> </a:t>
            </a: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Tree>
    <p:extLst>
      <p:ext uri="{BB962C8B-B14F-4D97-AF65-F5344CB8AC3E}">
        <p14:creationId xmlns:p14="http://schemas.microsoft.com/office/powerpoint/2010/main" val="17591943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0" y="791409"/>
            <a:ext cx="9144000" cy="6098977"/>
          </a:xfrm>
          <a:prstGeom prst="rect">
            <a:avLst/>
          </a:prstGeom>
        </p:spPr>
      </p:pic>
      <p:sp>
        <p:nvSpPr>
          <p:cNvPr id="2" name="Titre 1"/>
          <p:cNvSpPr>
            <a:spLocks noGrp="1"/>
          </p:cNvSpPr>
          <p:nvPr>
            <p:ph type="title"/>
          </p:nvPr>
        </p:nvSpPr>
        <p:spPr>
          <a:xfrm>
            <a:off x="457200" y="274638"/>
            <a:ext cx="8229600" cy="418058"/>
          </a:xfrm>
        </p:spPr>
        <p:txBody>
          <a:bodyPr>
            <a:normAutofit fontScale="90000"/>
          </a:bodyPr>
          <a:lstStyle/>
          <a:p>
            <a:r>
              <a:rPr lang="fr-FR" dirty="0">
                <a:latin typeface="Stencil" panose="040409050D0802020404" pitchFamily="82" charset="0"/>
              </a:rPr>
              <a:t>DUTDUT PRODUCTIONS</a:t>
            </a:r>
          </a:p>
        </p:txBody>
      </p:sp>
      <p:sp>
        <p:nvSpPr>
          <p:cNvPr id="3" name="Espace réservé du contenu 2"/>
          <p:cNvSpPr>
            <a:spLocks noGrp="1"/>
          </p:cNvSpPr>
          <p:nvPr>
            <p:ph idx="1"/>
          </p:nvPr>
        </p:nvSpPr>
        <p:spPr>
          <a:xfrm>
            <a:off x="107504" y="980728"/>
            <a:ext cx="7992888" cy="4525963"/>
          </a:xfrm>
        </p:spPr>
        <p:txBody>
          <a:bodyPr>
            <a:normAutofit/>
          </a:bodyPr>
          <a:lstStyle/>
          <a:p>
            <a:pPr marL="0" indent="0">
              <a:buNone/>
            </a:pPr>
            <a:r>
              <a:rPr lang="fr-FR" sz="2800" dirty="0" smtClean="0">
                <a:solidFill>
                  <a:schemeClr val="tx1">
                    <a:lumMod val="95000"/>
                    <a:lumOff val="5000"/>
                  </a:schemeClr>
                </a:solidFill>
              </a:rPr>
              <a:t>L’autorail X5800 serait au </a:t>
            </a:r>
            <a:r>
              <a:rPr lang="fr-FR" sz="2800" dirty="0">
                <a:solidFill>
                  <a:schemeClr val="tx1">
                    <a:lumMod val="95000"/>
                    <a:lumOff val="5000"/>
                  </a:schemeClr>
                </a:solidFill>
              </a:rPr>
              <a:t>programme, </a:t>
            </a:r>
            <a:r>
              <a:rPr lang="fr-FR" sz="2800" dirty="0" smtClean="0">
                <a:solidFill>
                  <a:schemeClr val="tx1">
                    <a:lumMod val="95000"/>
                    <a:lumOff val="5000"/>
                  </a:schemeClr>
                </a:solidFill>
              </a:rPr>
              <a:t>avec également une </a:t>
            </a:r>
            <a:r>
              <a:rPr lang="fr-FR" sz="2800" dirty="0">
                <a:solidFill>
                  <a:schemeClr val="tx1">
                    <a:lumMod val="95000"/>
                    <a:lumOff val="5000"/>
                  </a:schemeClr>
                </a:solidFill>
              </a:rPr>
              <a:t>remorque. </a:t>
            </a:r>
            <a:endParaRPr lang="fr-FR" sz="2800" dirty="0" smtClean="0">
              <a:solidFill>
                <a:schemeClr val="tx1">
                  <a:lumMod val="95000"/>
                  <a:lumOff val="5000"/>
                </a:schemeClr>
              </a:solidFill>
            </a:endParaRPr>
          </a:p>
          <a:p>
            <a:pPr marL="0" indent="0">
              <a:buNone/>
            </a:pPr>
            <a:endParaRPr lang="fr-FR" sz="3800" dirty="0" smtClean="0"/>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
        <p:nvSpPr>
          <p:cNvPr id="5" name="Espace réservé du contenu 4"/>
          <p:cNvSpPr>
            <a:spLocks noGrp="1"/>
          </p:cNvSpPr>
          <p:nvPr>
            <p:ph sz="quarter" idx="13"/>
          </p:nvPr>
        </p:nvSpPr>
        <p:spPr/>
        <p:txBody>
          <a:bodyPr/>
          <a:lstStyle/>
          <a:p>
            <a:endParaRPr lang="fr-FR" dirty="0"/>
          </a:p>
        </p:txBody>
      </p:sp>
      <p:pic>
        <p:nvPicPr>
          <p:cNvPr id="9"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51505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Film</a:t>
            </a:r>
            <a:r>
              <a:rPr lang="fr-FR" b="1"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a:r>
            <a:br>
              <a:rPr lang="fr-FR" b="1"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br>
            <a:endParaRPr lang="fr-FR" dirty="0">
              <a:latin typeface="Segoe Print" panose="02000600000000000000" pitchFamily="2" charset="0"/>
            </a:endParaRPr>
          </a:p>
        </p:txBody>
      </p:sp>
      <p:sp>
        <p:nvSpPr>
          <p:cNvPr id="3" name="Espace réservé du contenu 2"/>
          <p:cNvSpPr>
            <a:spLocks noGrp="1"/>
          </p:cNvSpPr>
          <p:nvPr>
            <p:ph idx="1"/>
          </p:nvPr>
        </p:nvSpPr>
        <p:spPr/>
        <p:txBody>
          <a:bodyPr>
            <a:normAutofit/>
          </a:bodyPr>
          <a:lstStyle/>
          <a:p>
            <a:pPr marL="0" indent="0" algn="ctr">
              <a:buNone/>
            </a:pPr>
            <a:r>
              <a:rPr lang="fr-FR" dirty="0" smtClean="0"/>
              <a:t> </a:t>
            </a:r>
            <a:r>
              <a:rPr lang="fr-FR" dirty="0"/>
              <a:t>F</a:t>
            </a:r>
            <a:r>
              <a:rPr lang="fr-FR" dirty="0" smtClean="0"/>
              <a:t>ilm </a:t>
            </a:r>
            <a:r>
              <a:rPr lang="fr-FR" dirty="0"/>
              <a:t>de 3mn </a:t>
            </a:r>
            <a:r>
              <a:rPr lang="fr-FR" dirty="0" smtClean="0"/>
              <a:t>40 </a:t>
            </a:r>
            <a:r>
              <a:rPr lang="fr-FR" dirty="0"/>
              <a:t>sur les essais du petit train 1845 réalisés chez </a:t>
            </a:r>
            <a:r>
              <a:rPr lang="fr-FR" dirty="0" smtClean="0"/>
              <a:t>Jean-Paul PRUVOST en </a:t>
            </a:r>
            <a:r>
              <a:rPr lang="fr-FR" dirty="0"/>
              <a:t>juillet dernier</a:t>
            </a:r>
            <a:r>
              <a:rPr lang="fr-FR" dirty="0" smtClean="0"/>
              <a:t>.</a:t>
            </a:r>
          </a:p>
          <a:p>
            <a:pPr marL="0" indent="0">
              <a:buNone/>
            </a:pPr>
            <a:endParaRPr lang="fr-FR" dirty="0"/>
          </a:p>
          <a:p>
            <a:pPr marL="0" indent="0">
              <a:buNone/>
            </a:pPr>
            <a:r>
              <a:rPr lang="fr-FR" u="sng" dirty="0" smtClean="0">
                <a:hlinkClick r:id="rId2"/>
              </a:rPr>
              <a:t>https</a:t>
            </a:r>
            <a:r>
              <a:rPr lang="fr-FR" u="sng" dirty="0">
                <a:hlinkClick r:id="rId2"/>
              </a:rPr>
              <a:t>://app.box.com/s/or83obca5nicu8jg3mtyiqttvq0ny0jj</a:t>
            </a:r>
            <a:endParaRPr lang="fr-FR" dirty="0"/>
          </a:p>
          <a:p>
            <a:endParaRPr lang="fr-FR" dirty="0"/>
          </a:p>
        </p:txBody>
      </p:sp>
      <p:sp>
        <p:nvSpPr>
          <p:cNvPr id="6" name="Espace réservé de la date 5"/>
          <p:cNvSpPr>
            <a:spLocks noGrp="1"/>
          </p:cNvSpPr>
          <p:nvPr>
            <p:ph type="dt" sz="half" idx="10"/>
          </p:nvPr>
        </p:nvSpPr>
        <p:spPr/>
        <p:txBody>
          <a:bodyPr/>
          <a:lstStyle/>
          <a:p>
            <a:r>
              <a:rPr lang="fr-FR" dirty="0" smtClean="0"/>
              <a:t>20/10/2018</a:t>
            </a:r>
            <a:endParaRPr lang="fr-FR" dirty="0"/>
          </a:p>
        </p:txBody>
      </p:sp>
      <p:pic>
        <p:nvPicPr>
          <p:cNvPr id="8"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55417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l_fi" descr="http://www.easydroit.fr/images/article/image/image031.png"/>
          <p:cNvPicPr/>
          <p:nvPr/>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
        <p:nvSpPr>
          <p:cNvPr id="2" name="Rectangle 1"/>
          <p:cNvSpPr/>
          <p:nvPr/>
        </p:nvSpPr>
        <p:spPr>
          <a:xfrm>
            <a:off x="1157139" y="1412776"/>
            <a:ext cx="6571030" cy="4247317"/>
          </a:xfrm>
          <a:prstGeom prst="rect">
            <a:avLst/>
          </a:prstGeom>
          <a:noFill/>
        </p:spPr>
        <p:txBody>
          <a:bodyPr wrap="none" lIns="91440" tIns="45720" rIns="91440" bIns="45720">
            <a:spAutoFit/>
          </a:bodyPr>
          <a:lstStyle/>
          <a:p>
            <a:pPr marL="0" indent="0" algn="ctr">
              <a:buNone/>
            </a:pPr>
            <a:r>
              <a:rPr lang="fr-FR" sz="5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Présentation </a:t>
            </a:r>
          </a:p>
          <a:p>
            <a:pPr marL="0" indent="0" algn="ctr">
              <a:buNone/>
            </a:pPr>
            <a:r>
              <a:rPr lang="fr-FR" sz="5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de </a:t>
            </a:r>
            <a:r>
              <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votre matériel</a:t>
            </a:r>
          </a:p>
          <a:p>
            <a:pPr marL="0" indent="0" algn="ctr">
              <a:buNone/>
            </a:pPr>
            <a:r>
              <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endParaRPr lang="fr-FR" sz="5400" b="1" cap="none" spc="0"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a:p>
            <a:pPr marL="0" indent="0" algn="ctr">
              <a:buNone/>
            </a:pPr>
            <a:endPar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a:p>
            <a:pPr marL="0" indent="0" algn="ctr">
              <a:buNone/>
            </a:pPr>
            <a:r>
              <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Questions diverses</a:t>
            </a:r>
            <a:endParaRPr lang="fr-FR" sz="5400" b="1" cap="none" spc="0"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84213"/>
            <a:ext cx="8229600" cy="1143000"/>
          </a:xfrm>
        </p:spPr>
        <p:txBody>
          <a:bodyPr>
            <a:normAutofit fontScale="90000"/>
          </a:bodyPr>
          <a:lstStyle/>
          <a:p>
            <a:r>
              <a:rPr lang="fr-FR" b="1" dirty="0" smtClean="0">
                <a:latin typeface="Calibri" panose="020F0502020204030204" pitchFamily="34" charset="0"/>
                <a:ea typeface="Calibri" panose="020F0502020204030204" pitchFamily="34" charset="0"/>
                <a:cs typeface="Times New Roman" panose="02020603050405020304" pitchFamily="18" charset="0"/>
              </a:rPr>
              <a:t/>
            </a:r>
            <a:br>
              <a:rPr lang="fr-FR" b="1" dirty="0" smtClean="0">
                <a:latin typeface="Calibri" panose="020F0502020204030204" pitchFamily="34" charset="0"/>
                <a:ea typeface="Calibri" panose="020F0502020204030204" pitchFamily="34" charset="0"/>
                <a:cs typeface="Times New Roman" panose="02020603050405020304" pitchFamily="18" charset="0"/>
              </a:rPr>
            </a:br>
            <a:r>
              <a:rPr lang="fr-FR" b="1"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AG du Cercle du Zéro  le 16 mars 2019 à Plan de Cuques</a:t>
            </a:r>
            <a:r>
              <a:rPr lang="fr-FR" dirty="0" smtClean="0">
                <a:latin typeface="Calibri" panose="020F0502020204030204" pitchFamily="34" charset="0"/>
                <a:ea typeface="Calibri" panose="020F0502020204030204" pitchFamily="34" charset="0"/>
                <a:cs typeface="Times New Roman" panose="02020603050405020304" pitchFamily="18" charset="0"/>
              </a:rPr>
              <a:t/>
            </a:r>
            <a:br>
              <a:rPr lang="fr-FR" dirty="0" smtClean="0">
                <a:latin typeface="Calibri" panose="020F0502020204030204" pitchFamily="34" charset="0"/>
                <a:ea typeface="Calibri" panose="020F0502020204030204" pitchFamily="34" charset="0"/>
                <a:cs typeface="Times New Roman" panose="02020603050405020304" pitchFamily="18" charset="0"/>
              </a:rPr>
            </a:br>
            <a:endParaRPr lang="fr-FR" dirty="0"/>
          </a:p>
        </p:txBody>
      </p:sp>
      <p:pic>
        <p:nvPicPr>
          <p:cNvPr id="7" name="Image 6"/>
          <p:cNvPicPr>
            <a:picLocks noChangeAspect="1"/>
          </p:cNvPicPr>
          <p:nvPr/>
        </p:nvPicPr>
        <p:blipFill>
          <a:blip r:embed="rId2"/>
          <a:stretch>
            <a:fillRect/>
          </a:stretch>
        </p:blipFill>
        <p:spPr>
          <a:xfrm>
            <a:off x="107504" y="1877913"/>
            <a:ext cx="9036496" cy="4677556"/>
          </a:xfrm>
          <a:prstGeom prst="rect">
            <a:avLst/>
          </a:prstGeom>
        </p:spPr>
      </p:pic>
      <p:sp>
        <p:nvSpPr>
          <p:cNvPr id="5" name="Espace réservé de la date 4"/>
          <p:cNvSpPr>
            <a:spLocks noGrp="1"/>
          </p:cNvSpPr>
          <p:nvPr>
            <p:ph type="dt" sz="half" idx="10"/>
          </p:nvPr>
        </p:nvSpPr>
        <p:spPr/>
        <p:txBody>
          <a:bodyPr/>
          <a:lstStyle/>
          <a:p>
            <a:r>
              <a:rPr lang="fr-FR" dirty="0" smtClean="0"/>
              <a:t>20/10/2018</a:t>
            </a:r>
            <a:endParaRPr lang="fr-FR" dirty="0"/>
          </a:p>
        </p:txBody>
      </p:sp>
      <p:pic>
        <p:nvPicPr>
          <p:cNvPr id="6" name="Espace réservé du contenu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0"/>
            <a:ext cx="761047" cy="914400"/>
          </a:xfrm>
        </p:spPr>
      </p:pic>
      <p:pic>
        <p:nvPicPr>
          <p:cNvPr id="8" name="il_fi" descr="http://www.easydroit.fr/images/article/image/image031.png"/>
          <p:cNvPicPr/>
          <p:nvPr/>
        </p:nvPicPr>
        <p:blipFill>
          <a:blip r:embed="rId4"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801086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fr-FR" b="1" dirty="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Cercle du </a:t>
            </a:r>
            <a:r>
              <a:rPr lang="fr-FR" b="1" dirty="0" smtClean="0">
                <a:ln w="12700">
                  <a:solidFill>
                    <a:srgbClr val="FFFF00"/>
                  </a:solidFill>
                  <a:prstDash val="solid"/>
                </a:ln>
                <a:solidFill>
                  <a:schemeClr val="bg2">
                    <a:lumMod val="10000"/>
                  </a:schemeClr>
                </a:solidFill>
                <a:effectLst>
                  <a:outerShdw blurRad="41275" dist="20320" dir="1800000" algn="tl" rotWithShape="0">
                    <a:srgbClr val="000000">
                      <a:alpha val="40000"/>
                    </a:srgbClr>
                  </a:outerShdw>
                </a:effectLst>
                <a:latin typeface="Segoe Print" panose="02000600000000000000" pitchFamily="2" charset="0"/>
                <a:cs typeface="Arial" pitchFamily="34" charset="0"/>
              </a:rPr>
              <a:t>Zéro Entrevoie</a:t>
            </a:r>
            <a:endParaRPr lang="fr-FR" dirty="0"/>
          </a:p>
        </p:txBody>
      </p:sp>
      <p:sp>
        <p:nvSpPr>
          <p:cNvPr id="3" name="Espace réservé du contenu 2"/>
          <p:cNvSpPr>
            <a:spLocks noGrp="1"/>
          </p:cNvSpPr>
          <p:nvPr>
            <p:ph idx="1"/>
          </p:nvPr>
        </p:nvSpPr>
        <p:spPr/>
        <p:txBody>
          <a:bodyPr>
            <a:normAutofit/>
          </a:bodyPr>
          <a:lstStyle/>
          <a:p>
            <a:pPr marL="0" indent="0" algn="ctr">
              <a:buNone/>
            </a:pPr>
            <a:endParaRPr lang="fr-FR" sz="6600" dirty="0" smtClean="0"/>
          </a:p>
          <a:p>
            <a:pPr marL="0" indent="0" algn="ctr">
              <a:buNone/>
            </a:pPr>
            <a:r>
              <a:rPr lang="fr-FR" sz="6600" dirty="0" smtClean="0"/>
              <a:t>N° 30</a:t>
            </a:r>
          </a:p>
          <a:p>
            <a:pPr marL="0" indent="0" algn="ctr">
              <a:buNone/>
            </a:pPr>
            <a:r>
              <a:rPr lang="fr-FR" sz="6600" dirty="0" smtClean="0"/>
              <a:t>N° 31</a:t>
            </a:r>
            <a:endParaRPr lang="fr-FR" sz="6600" dirty="0"/>
          </a:p>
        </p:txBody>
      </p:sp>
      <p:sp>
        <p:nvSpPr>
          <p:cNvPr id="6" name="Espace réservé de la date 5"/>
          <p:cNvSpPr>
            <a:spLocks noGrp="1"/>
          </p:cNvSpPr>
          <p:nvPr>
            <p:ph type="dt" sz="half" idx="10"/>
          </p:nvPr>
        </p:nvSpPr>
        <p:spPr/>
        <p:txBody>
          <a:bodyPr/>
          <a:lstStyle/>
          <a:p>
            <a:r>
              <a:rPr lang="fr-FR" dirty="0" smtClean="0"/>
              <a:t>20/10/2018</a:t>
            </a:r>
            <a:endParaRPr lang="fr-FR" dirty="0"/>
          </a:p>
        </p:txBody>
      </p:sp>
      <p:pic>
        <p:nvPicPr>
          <p:cNvPr id="5" name="Espace réservé du contenu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761047" cy="914400"/>
          </a:xfrm>
        </p:spPr>
      </p:pic>
      <p:pic>
        <p:nvPicPr>
          <p:cNvPr id="7"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776552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br>
              <a:rPr lang="fr-FR" sz="3600" b="1" dirty="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br>
            <a:r>
              <a:rPr lang="fr-FR" sz="36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Guildex Exhibition Telford</a:t>
            </a:r>
            <a:r>
              <a:rPr lang="fr-FR" sz="3600" dirty="0" smtClean="0">
                <a:solidFill>
                  <a:schemeClr val="bg2">
                    <a:lumMod val="10000"/>
                  </a:schemeClr>
                </a:solidFill>
                <a:latin typeface="Segoe Print" panose="02000600000000000000" pitchFamily="2" charset="0"/>
              </a:rPr>
              <a:t/>
            </a:r>
            <a:br>
              <a:rPr lang="fr-FR" sz="3600" dirty="0" smtClean="0">
                <a:solidFill>
                  <a:schemeClr val="bg2">
                    <a:lumMod val="10000"/>
                  </a:schemeClr>
                </a:solidFill>
                <a:latin typeface="Segoe Print" panose="02000600000000000000" pitchFamily="2" charset="0"/>
              </a:rPr>
            </a:br>
            <a:endParaRPr lang="fr-FR" sz="3600" dirty="0">
              <a:solidFill>
                <a:schemeClr val="bg2">
                  <a:lumMod val="10000"/>
                </a:schemeClr>
              </a:solidFill>
              <a:latin typeface="Segoe Print" panose="02000600000000000000" pitchFamily="2" charset="0"/>
            </a:endParaRPr>
          </a:p>
        </p:txBody>
      </p:sp>
      <p:sp>
        <p:nvSpPr>
          <p:cNvPr id="9" name="Espace réservé du contenu 8"/>
          <p:cNvSpPr>
            <a:spLocks noGrp="1"/>
          </p:cNvSpPr>
          <p:nvPr>
            <p:ph idx="1"/>
          </p:nvPr>
        </p:nvSpPr>
        <p:spPr/>
        <p:txBody>
          <a:bodyPr>
            <a:normAutofit/>
          </a:bodyPr>
          <a:lstStyle/>
          <a:p>
            <a:pPr marL="0" indent="0">
              <a:buNone/>
            </a:pPr>
            <a:r>
              <a:rPr lang="fr-FR" sz="2400" b="1" dirty="0">
                <a:solidFill>
                  <a:schemeClr val="bg2">
                    <a:lumMod val="10000"/>
                  </a:schemeClr>
                </a:solidFill>
                <a:latin typeface="Segoe Print" panose="02000600000000000000" pitchFamily="2" charset="0"/>
              </a:rPr>
              <a:t>Quand 31 aout / 2 septembre 2018</a:t>
            </a:r>
          </a:p>
          <a:p>
            <a:pPr marL="0" indent="0">
              <a:buNone/>
            </a:pPr>
            <a:r>
              <a:rPr lang="fr-FR" sz="2400" b="1" dirty="0" smtClean="0">
                <a:solidFill>
                  <a:schemeClr val="bg2">
                    <a:lumMod val="10000"/>
                  </a:schemeClr>
                </a:solidFill>
                <a:latin typeface="Segoe Print" panose="02000600000000000000" pitchFamily="2" charset="0"/>
              </a:rPr>
              <a:t>Qui: </a:t>
            </a:r>
          </a:p>
          <a:p>
            <a:pPr marL="0" indent="0">
              <a:buNone/>
            </a:pPr>
            <a:r>
              <a:rPr lang="fr-FR" sz="1600" b="1" dirty="0" smtClean="0">
                <a:solidFill>
                  <a:srgbClr val="FFFF00"/>
                </a:solidFill>
                <a:latin typeface="Segoe Print" panose="02000600000000000000" pitchFamily="2" charset="0"/>
              </a:rPr>
              <a:t>Henri RODDE, André GOLETTO, Thierry MAGROU, Gilbert LEBEC, Jean-Pierre VIEUX,  Michel LOUETTE</a:t>
            </a:r>
          </a:p>
          <a:p>
            <a:pPr marL="0" indent="0">
              <a:buNone/>
            </a:pPr>
            <a:endParaRPr lang="fr-FR" sz="1600" b="1" dirty="0">
              <a:solidFill>
                <a:srgbClr val="FFFF00"/>
              </a:solidFill>
              <a:latin typeface="Segoe Print" panose="02000600000000000000" pitchFamily="2" charset="0"/>
            </a:endParaRPr>
          </a:p>
          <a:p>
            <a:pPr marL="0" indent="0">
              <a:buNone/>
            </a:pPr>
            <a:r>
              <a:rPr lang="fr-FR" sz="1800" b="1" dirty="0" smtClean="0">
                <a:solidFill>
                  <a:schemeClr val="bg2">
                    <a:lumMod val="10000"/>
                  </a:schemeClr>
                </a:solidFill>
                <a:latin typeface="Segoe Print" panose="02000600000000000000" pitchFamily="2" charset="0"/>
              </a:rPr>
              <a:t>Voyage (Train </a:t>
            </a:r>
            <a:r>
              <a:rPr lang="fr-FR" sz="1800" b="1" dirty="0">
                <a:solidFill>
                  <a:schemeClr val="bg2">
                    <a:lumMod val="10000"/>
                  </a:schemeClr>
                </a:solidFill>
                <a:latin typeface="Segoe Print" panose="02000600000000000000" pitchFamily="2" charset="0"/>
              </a:rPr>
              <a:t>/avion</a:t>
            </a:r>
            <a:r>
              <a:rPr lang="fr-FR" sz="1800" b="1" dirty="0" smtClean="0">
                <a:solidFill>
                  <a:schemeClr val="bg2">
                    <a:lumMod val="10000"/>
                  </a:schemeClr>
                </a:solidFill>
                <a:latin typeface="Segoe Print" panose="02000600000000000000" pitchFamily="2" charset="0"/>
              </a:rPr>
              <a:t>) et voiture location</a:t>
            </a:r>
          </a:p>
          <a:p>
            <a:pPr marL="0" indent="0">
              <a:buNone/>
            </a:pPr>
            <a:r>
              <a:rPr lang="fr-FR" sz="1800" b="1" dirty="0" smtClean="0">
                <a:solidFill>
                  <a:schemeClr val="bg2">
                    <a:lumMod val="10000"/>
                  </a:schemeClr>
                </a:solidFill>
                <a:latin typeface="Segoe Print" panose="02000600000000000000" pitchFamily="2" charset="0"/>
              </a:rPr>
              <a:t>Hôtel Ramada</a:t>
            </a:r>
            <a:r>
              <a:rPr lang="fr-FR" sz="1800" b="1" dirty="0">
                <a:solidFill>
                  <a:schemeClr val="bg2">
                    <a:lumMod val="10000"/>
                  </a:schemeClr>
                </a:solidFill>
                <a:latin typeface="Segoe Print" panose="02000600000000000000" pitchFamily="2" charset="0"/>
              </a:rPr>
              <a:t> </a:t>
            </a:r>
            <a:r>
              <a:rPr lang="fr-FR" sz="1800" b="1" dirty="0" smtClean="0">
                <a:solidFill>
                  <a:schemeClr val="bg2">
                    <a:lumMod val="10000"/>
                  </a:schemeClr>
                </a:solidFill>
                <a:latin typeface="Segoe Print" panose="02000600000000000000" pitchFamily="2" charset="0"/>
              </a:rPr>
              <a:t>à Telford</a:t>
            </a:r>
          </a:p>
          <a:p>
            <a:pPr marL="0" indent="0">
              <a:buNone/>
            </a:pPr>
            <a:endParaRPr lang="fr-FR" sz="1800" b="1" dirty="0">
              <a:solidFill>
                <a:schemeClr val="bg2">
                  <a:lumMod val="10000"/>
                </a:schemeClr>
              </a:solidFill>
              <a:latin typeface="Segoe Print" panose="02000600000000000000" pitchFamily="2" charset="0"/>
            </a:endParaRPr>
          </a:p>
          <a:p>
            <a:pPr marL="0" indent="0">
              <a:buNone/>
            </a:pPr>
            <a:r>
              <a:rPr lang="fr-FR" sz="2400" b="1" dirty="0" smtClean="0">
                <a:solidFill>
                  <a:schemeClr val="bg2">
                    <a:lumMod val="10000"/>
                  </a:schemeClr>
                </a:solidFill>
                <a:latin typeface="Segoe Print" panose="02000600000000000000" pitchFamily="2" charset="0"/>
              </a:rPr>
              <a:t>1</a:t>
            </a:r>
            <a:r>
              <a:rPr lang="fr-FR" sz="2400" b="1" baseline="30000" dirty="0" smtClean="0">
                <a:solidFill>
                  <a:schemeClr val="bg2">
                    <a:lumMod val="10000"/>
                  </a:schemeClr>
                </a:solidFill>
                <a:latin typeface="Segoe Print" panose="02000600000000000000" pitchFamily="2" charset="0"/>
              </a:rPr>
              <a:t>er</a:t>
            </a:r>
            <a:r>
              <a:rPr lang="fr-FR" sz="2400" b="1" dirty="0" smtClean="0">
                <a:solidFill>
                  <a:schemeClr val="bg2">
                    <a:lumMod val="10000"/>
                  </a:schemeClr>
                </a:solidFill>
                <a:latin typeface="Segoe Print" panose="02000600000000000000" pitchFamily="2" charset="0"/>
              </a:rPr>
              <a:t> jour le </a:t>
            </a:r>
            <a:r>
              <a:rPr lang="fr-FR" sz="2400" b="1" dirty="0" smtClean="0">
                <a:solidFill>
                  <a:srgbClr val="7030A0"/>
                </a:solidFill>
                <a:latin typeface="Segoe Print" panose="02000600000000000000" pitchFamily="2" charset="0"/>
              </a:rPr>
              <a:t>« Severn Valley Railway »</a:t>
            </a:r>
          </a:p>
          <a:p>
            <a:pPr marL="0" indent="0">
              <a:buNone/>
            </a:pPr>
            <a:r>
              <a:rPr lang="fr-FR" sz="2400" b="1" dirty="0" smtClean="0">
                <a:solidFill>
                  <a:schemeClr val="bg2">
                    <a:lumMod val="10000"/>
                  </a:schemeClr>
                </a:solidFill>
                <a:latin typeface="Segoe Print" panose="02000600000000000000" pitchFamily="2" charset="0"/>
              </a:rPr>
              <a:t>2</a:t>
            </a:r>
            <a:r>
              <a:rPr lang="fr-FR" sz="2400" b="1" baseline="30000" dirty="0" smtClean="0">
                <a:solidFill>
                  <a:schemeClr val="bg2">
                    <a:lumMod val="10000"/>
                  </a:schemeClr>
                </a:solidFill>
                <a:latin typeface="Segoe Print" panose="02000600000000000000" pitchFamily="2" charset="0"/>
              </a:rPr>
              <a:t>ème</a:t>
            </a:r>
            <a:r>
              <a:rPr lang="fr-FR" sz="2400" b="1" dirty="0" smtClean="0">
                <a:solidFill>
                  <a:schemeClr val="bg2">
                    <a:lumMod val="10000"/>
                  </a:schemeClr>
                </a:solidFill>
                <a:latin typeface="Segoe Print" panose="02000600000000000000" pitchFamily="2" charset="0"/>
              </a:rPr>
              <a:t> jour </a:t>
            </a:r>
            <a:r>
              <a:rPr lang="fr-FR" sz="2400" b="1" dirty="0" smtClean="0">
                <a:solidFill>
                  <a:srgbClr val="FF0000"/>
                </a:solidFill>
                <a:latin typeface="Segoe Print" panose="02000600000000000000" pitchFamily="2" charset="0"/>
              </a:rPr>
              <a:t>« </a:t>
            </a:r>
            <a:r>
              <a:rPr lang="fr-FR" sz="2400" b="1" dirty="0">
                <a:solidFill>
                  <a:srgbClr val="FF0000"/>
                </a:solidFill>
                <a:latin typeface="Segoe Print" panose="02000600000000000000" pitchFamily="2" charset="0"/>
              </a:rPr>
              <a:t>G</a:t>
            </a:r>
            <a:r>
              <a:rPr lang="fr-FR" sz="2400" b="1" dirty="0" smtClean="0">
                <a:solidFill>
                  <a:srgbClr val="FF0000"/>
                </a:solidFill>
                <a:latin typeface="Segoe Print" panose="02000600000000000000" pitchFamily="2" charset="0"/>
              </a:rPr>
              <a:t>uildex </a:t>
            </a:r>
            <a:r>
              <a:rPr lang="fr-FR" sz="2400" b="1" dirty="0">
                <a:solidFill>
                  <a:srgbClr val="FF0000"/>
                </a:solidFill>
                <a:latin typeface="Segoe Print" panose="02000600000000000000" pitchFamily="2" charset="0"/>
              </a:rPr>
              <a:t>Exhibition </a:t>
            </a:r>
            <a:r>
              <a:rPr lang="fr-FR" sz="2400" b="1" dirty="0" smtClean="0">
                <a:solidFill>
                  <a:srgbClr val="FF0000"/>
                </a:solidFill>
                <a:latin typeface="Segoe Print" panose="02000600000000000000" pitchFamily="2" charset="0"/>
              </a:rPr>
              <a:t>Telford » </a:t>
            </a:r>
          </a:p>
          <a:p>
            <a:pPr marL="0" indent="0">
              <a:buNone/>
            </a:pPr>
            <a:r>
              <a:rPr lang="fr-FR" sz="2400" b="1" dirty="0" smtClean="0">
                <a:solidFill>
                  <a:schemeClr val="bg2">
                    <a:lumMod val="10000"/>
                  </a:schemeClr>
                </a:solidFill>
                <a:latin typeface="Segoe Print" panose="02000600000000000000" pitchFamily="2" charset="0"/>
              </a:rPr>
              <a:t>3</a:t>
            </a:r>
            <a:r>
              <a:rPr lang="fr-FR" sz="2400" b="1" baseline="30000" dirty="0" smtClean="0">
                <a:solidFill>
                  <a:schemeClr val="bg2">
                    <a:lumMod val="10000"/>
                  </a:schemeClr>
                </a:solidFill>
                <a:latin typeface="Segoe Print" panose="02000600000000000000" pitchFamily="2" charset="0"/>
              </a:rPr>
              <a:t>ème</a:t>
            </a:r>
            <a:r>
              <a:rPr lang="fr-FR" sz="2400" b="1" dirty="0" smtClean="0">
                <a:solidFill>
                  <a:schemeClr val="bg2">
                    <a:lumMod val="10000"/>
                  </a:schemeClr>
                </a:solidFill>
                <a:latin typeface="Segoe Print" panose="02000600000000000000" pitchFamily="2" charset="0"/>
              </a:rPr>
              <a:t> jour </a:t>
            </a:r>
            <a:r>
              <a:rPr lang="fr-FR" sz="2400" b="1" dirty="0" smtClean="0">
                <a:solidFill>
                  <a:schemeClr val="accent6">
                    <a:lumMod val="75000"/>
                  </a:schemeClr>
                </a:solidFill>
                <a:latin typeface="Segoe Print" panose="02000600000000000000" pitchFamily="2" charset="0"/>
              </a:rPr>
              <a:t>« Cosford RAF Museum »</a:t>
            </a:r>
          </a:p>
          <a:p>
            <a:pPr marL="0" indent="0">
              <a:buNone/>
            </a:pPr>
            <a:endParaRPr lang="fr-FR" sz="2400" b="1" dirty="0" smtClean="0">
              <a:solidFill>
                <a:schemeClr val="bg2">
                  <a:lumMod val="10000"/>
                </a:schemeClr>
              </a:solidFill>
              <a:latin typeface="Segoe Print" panose="02000600000000000000" pitchFamily="2" charset="0"/>
            </a:endParaRPr>
          </a:p>
          <a:p>
            <a:pPr>
              <a:buFont typeface="Wingdings" panose="05000000000000000000" pitchFamily="2" charset="2"/>
              <a:buChar char="§"/>
            </a:pPr>
            <a:endParaRPr lang="fr-FR" sz="2400" b="1" dirty="0" smtClean="0">
              <a:solidFill>
                <a:schemeClr val="bg2">
                  <a:lumMod val="10000"/>
                </a:schemeClr>
              </a:solidFill>
              <a:latin typeface="Segoe Print" panose="02000600000000000000" pitchFamily="2"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4523286"/>
            <a:ext cx="1450504" cy="199729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063" y="5788740"/>
            <a:ext cx="731837" cy="731837"/>
          </a:xfrm>
          <a:prstGeom prst="rect">
            <a:avLst/>
          </a:prstGeom>
        </p:spPr>
      </p:pic>
      <p:pic>
        <p:nvPicPr>
          <p:cNvPr id="7" name="Image 6"/>
          <p:cNvPicPr>
            <a:picLocks noChangeAspect="1"/>
          </p:cNvPicPr>
          <p:nvPr/>
        </p:nvPicPr>
        <p:blipFill>
          <a:blip r:embed="rId4"/>
          <a:stretch>
            <a:fillRect/>
          </a:stretch>
        </p:blipFill>
        <p:spPr>
          <a:xfrm>
            <a:off x="6040955" y="3436262"/>
            <a:ext cx="2675806" cy="853838"/>
          </a:xfrm>
          <a:prstGeom prst="rect">
            <a:avLst/>
          </a:prstGeom>
        </p:spPr>
      </p:pic>
      <p:pic>
        <p:nvPicPr>
          <p:cNvPr id="8" name="Image 7"/>
          <p:cNvPicPr>
            <a:picLocks noChangeAspect="1"/>
          </p:cNvPicPr>
          <p:nvPr/>
        </p:nvPicPr>
        <p:blipFill>
          <a:blip r:embed="rId5"/>
          <a:stretch>
            <a:fillRect/>
          </a:stretch>
        </p:blipFill>
        <p:spPr>
          <a:xfrm>
            <a:off x="0" y="0"/>
            <a:ext cx="1073662" cy="1050013"/>
          </a:xfrm>
          <a:prstGeom prst="rect">
            <a:avLst/>
          </a:prstGeom>
        </p:spPr>
      </p:pic>
      <p:sp>
        <p:nvSpPr>
          <p:cNvPr id="10" name="Espace réservé de la date 9"/>
          <p:cNvSpPr>
            <a:spLocks noGrp="1"/>
          </p:cNvSpPr>
          <p:nvPr>
            <p:ph type="dt" sz="half" idx="10"/>
          </p:nvPr>
        </p:nvSpPr>
        <p:spPr/>
        <p:txBody>
          <a:bodyPr/>
          <a:lstStyle/>
          <a:p>
            <a:r>
              <a:rPr lang="fr-FR" dirty="0" smtClean="0"/>
              <a:t>20/10/2018</a:t>
            </a:r>
            <a:endParaRPr lang="fr-FR" dirty="0"/>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840" y="5667376"/>
            <a:ext cx="2016224" cy="1134126"/>
          </a:xfrm>
          <a:prstGeom prst="rect">
            <a:avLst/>
          </a:prstGeom>
        </p:spPr>
      </p:pic>
      <p:pic>
        <p:nvPicPr>
          <p:cNvPr id="11" name="il_fi" descr="http://www.easydroit.fr/images/article/image/image031.png"/>
          <p:cNvPicPr/>
          <p:nvPr/>
        </p:nvPicPr>
        <p:blipFill>
          <a:blip r:embed="rId7"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191157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Autofit/>
          </a:bodyPr>
          <a:lstStyle/>
          <a:p>
            <a:pPr marL="0" indent="0">
              <a:buNone/>
            </a:pPr>
            <a:r>
              <a:rPr lang="fr-FR" sz="1600" b="1" dirty="0"/>
              <a:t>La </a:t>
            </a:r>
            <a:r>
              <a:rPr lang="fr-FR" sz="1600" b="1" dirty="0" smtClean="0"/>
              <a:t>SEVERN VALLEY RAILWAY est </a:t>
            </a:r>
            <a:r>
              <a:rPr lang="fr-FR" sz="1600" b="1" dirty="0"/>
              <a:t>un chemin de fer du patrimoine situé dans le Shropshire et le Worcestershire, en Angleterre. La ligne patrimoniale de 16 milles longe la vallée de la Severn </a:t>
            </a:r>
            <a:r>
              <a:rPr lang="fr-FR" sz="1600" b="1" dirty="0" smtClean="0"/>
              <a:t>de</a:t>
            </a:r>
            <a:r>
              <a:rPr lang="fr-FR" sz="1600" b="1" dirty="0"/>
              <a:t> de Kidderminster dans le Worcestershire à Bridgnorth dans le </a:t>
            </a:r>
            <a:r>
              <a:rPr lang="fr-FR" sz="1600" b="1" dirty="0" smtClean="0"/>
              <a:t>Shropshire, </a:t>
            </a:r>
            <a:r>
              <a:rPr lang="fr-FR" sz="1600" b="1" dirty="0"/>
              <a:t>traverse la frontière entre le Shropshire et le Worcestershire et suit le cours de la rivière Severn sur une grande partie de son parcours. </a:t>
            </a:r>
            <a:br>
              <a:rPr lang="fr-FR" sz="1600" b="1" dirty="0"/>
            </a:br>
            <a:endParaRPr lang="fr-FR" sz="1600" b="1" dirty="0" smtClean="0"/>
          </a:p>
          <a:p>
            <a:pPr marL="0" indent="0">
              <a:buNone/>
            </a:pPr>
            <a:r>
              <a:rPr lang="fr-FR" sz="1600" b="1" dirty="0" smtClean="0"/>
              <a:t>8 stations dont </a:t>
            </a:r>
            <a:r>
              <a:rPr lang="fr-FR" sz="1600" b="1" dirty="0"/>
              <a:t>2 "haltes</a:t>
            </a:r>
            <a:r>
              <a:rPr lang="fr-FR" sz="1600" b="1" dirty="0" smtClean="0"/>
              <a:t>"</a:t>
            </a:r>
            <a:r>
              <a:rPr lang="fr-FR" sz="1600" b="1" dirty="0"/>
              <a:t/>
            </a:r>
            <a:br>
              <a:rPr lang="fr-FR" sz="1600" b="1" dirty="0"/>
            </a:br>
            <a:r>
              <a:rPr lang="fr-FR" sz="1600" b="1" dirty="0" smtClean="0"/>
              <a:t>Ouverture de la ligne le </a:t>
            </a:r>
            <a:r>
              <a:rPr lang="fr-FR" sz="1600" b="1" dirty="0"/>
              <a:t>1er février </a:t>
            </a:r>
            <a:r>
              <a:rPr lang="fr-FR" sz="1600" b="1" dirty="0" smtClean="0"/>
              <a:t>1862</a:t>
            </a:r>
          </a:p>
          <a:p>
            <a:pPr marL="0" indent="0">
              <a:buNone/>
            </a:pPr>
            <a:endParaRPr lang="fr-FR" sz="1600" b="1" dirty="0" smtClean="0"/>
          </a:p>
          <a:p>
            <a:pPr marL="0" indent="0" algn="just">
              <a:buNone/>
            </a:pPr>
            <a:r>
              <a:rPr lang="fr-FR" sz="1600" b="1" i="1" dirty="0"/>
              <a:t>Explorez, appréciez et remontez dans le temps à la SVR! Des trains à vapeur passionnants, des événements fantastiques et beaucoup à explorer - le chemin de fer de la vallée de la Severn a tous les ingrédients pour une belle journée. Chaque année, plus de 250 000 visiteurs embarquent sur l’une des locomotives à vapeur historiques du SVR pour un voyage d’aventure le long de la magnifique </a:t>
            </a:r>
            <a:r>
              <a:rPr lang="fr-FR" sz="1600" b="1" i="1" dirty="0" smtClean="0"/>
              <a:t>ligne,. </a:t>
            </a:r>
            <a:r>
              <a:rPr lang="fr-FR" sz="1600" b="1" i="1" dirty="0"/>
              <a:t>Les passagers peuvent monter et descendre pour explorer l’une des six gares historiques du SVR ou se rendre au centre des visiteurs de The Engine House à Highley, qui regorge d’expositions interactives, notamment la collection de locomotives à vapeur de grande taille de la compagnie de chemin de fer. </a:t>
            </a:r>
          </a:p>
        </p:txBody>
      </p:sp>
      <p:sp>
        <p:nvSpPr>
          <p:cNvPr id="4" name="Espace réservé de la date 3"/>
          <p:cNvSpPr>
            <a:spLocks noGrp="1"/>
          </p:cNvSpPr>
          <p:nvPr>
            <p:ph type="dt" sz="half" idx="10"/>
          </p:nvPr>
        </p:nvSpPr>
        <p:spPr/>
        <p:txBody>
          <a:bodyPr/>
          <a:lstStyle/>
          <a:p>
            <a:r>
              <a:rPr lang="fr-FR" dirty="0" smtClean="0"/>
              <a:t>20/10/2018</a:t>
            </a:r>
            <a:endParaRPr lang="fr-FR" dirty="0"/>
          </a:p>
        </p:txBody>
      </p:sp>
      <p:pic>
        <p:nvPicPr>
          <p:cNvPr id="8" name="Image 7"/>
          <p:cNvPicPr>
            <a:picLocks noChangeAspect="1"/>
          </p:cNvPicPr>
          <p:nvPr/>
        </p:nvPicPr>
        <p:blipFill>
          <a:blip r:embed="rId2"/>
          <a:stretch>
            <a:fillRect/>
          </a:stretch>
        </p:blipFill>
        <p:spPr>
          <a:xfrm>
            <a:off x="107504" y="92076"/>
            <a:ext cx="2675806" cy="853838"/>
          </a:xfrm>
          <a:prstGeom prst="rect">
            <a:avLst/>
          </a:prstGeom>
        </p:spPr>
      </p:pic>
      <p:sp>
        <p:nvSpPr>
          <p:cNvPr id="9" name="Rectangle 8"/>
          <p:cNvSpPr/>
          <p:nvPr/>
        </p:nvSpPr>
        <p:spPr>
          <a:xfrm>
            <a:off x="3059832" y="620688"/>
            <a:ext cx="4525598" cy="369332"/>
          </a:xfrm>
          <a:prstGeom prst="rect">
            <a:avLst/>
          </a:prstGeom>
        </p:spPr>
        <p:txBody>
          <a:bodyPr wrap="none">
            <a:spAutoFit/>
          </a:bodyPr>
          <a:lstStyle/>
          <a:p>
            <a:r>
              <a:rPr lang="fr-FR" b="1" dirty="0">
                <a:solidFill>
                  <a:schemeClr val="bg2">
                    <a:lumMod val="10000"/>
                  </a:schemeClr>
                </a:solidFill>
                <a:latin typeface="Segoe Print" panose="02000600000000000000" pitchFamily="2" charset="0"/>
              </a:rPr>
              <a:t>1</a:t>
            </a:r>
            <a:r>
              <a:rPr lang="fr-FR" b="1" baseline="30000" dirty="0">
                <a:solidFill>
                  <a:schemeClr val="bg2">
                    <a:lumMod val="10000"/>
                  </a:schemeClr>
                </a:solidFill>
                <a:latin typeface="Segoe Print" panose="02000600000000000000" pitchFamily="2" charset="0"/>
              </a:rPr>
              <a:t>er</a:t>
            </a:r>
            <a:r>
              <a:rPr lang="fr-FR" b="1" dirty="0">
                <a:solidFill>
                  <a:schemeClr val="bg2">
                    <a:lumMod val="10000"/>
                  </a:schemeClr>
                </a:solidFill>
                <a:latin typeface="Segoe Print" panose="02000600000000000000" pitchFamily="2" charset="0"/>
              </a:rPr>
              <a:t> jour le </a:t>
            </a:r>
            <a:r>
              <a:rPr lang="fr-FR" b="1" dirty="0">
                <a:solidFill>
                  <a:srgbClr val="7030A0"/>
                </a:solidFill>
                <a:latin typeface="Segoe Print" panose="02000600000000000000" pitchFamily="2" charset="0"/>
              </a:rPr>
              <a:t>« Severn Valley Railway »</a:t>
            </a:r>
          </a:p>
        </p:txBody>
      </p:sp>
      <p:pic>
        <p:nvPicPr>
          <p:cNvPr id="7"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813607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5614</TotalTime>
  <Words>1835</Words>
  <Application>Microsoft Office PowerPoint</Application>
  <PresentationFormat>Affichage à l'écran (4:3)</PresentationFormat>
  <Paragraphs>441</Paragraphs>
  <Slides>55</Slides>
  <Notes>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55</vt:i4>
      </vt:variant>
    </vt:vector>
  </HeadingPairs>
  <TitlesOfParts>
    <vt:vector size="64" baseType="lpstr">
      <vt:lpstr>Arial</vt:lpstr>
      <vt:lpstr>Calibri</vt:lpstr>
      <vt:lpstr>Candara</vt:lpstr>
      <vt:lpstr>Segoe Print</vt:lpstr>
      <vt:lpstr>Stencil</vt:lpstr>
      <vt:lpstr>Times New Roman</vt:lpstr>
      <vt:lpstr>Wingdings</vt:lpstr>
      <vt:lpstr>Wingdings 2</vt:lpstr>
      <vt:lpstr>Conception personnalisée</vt:lpstr>
      <vt:lpstr>Présentation PowerPoint</vt:lpstr>
      <vt:lpstr>Présentation PowerPoint</vt:lpstr>
      <vt:lpstr>Présentation PowerPoint</vt:lpstr>
      <vt:lpstr>Cercle du Zéro</vt:lpstr>
      <vt:lpstr>Cercle du Zéro</vt:lpstr>
      <vt:lpstr> AG du Cercle du Zéro  le 16 mars 2019 à Plan de Cuques </vt:lpstr>
      <vt:lpstr>Cercle du Zéro Entrevoie</vt:lpstr>
      <vt:lpstr>Réunion  Guildex Exhibition Telford </vt:lpstr>
      <vt:lpstr>Présentation PowerPoint</vt:lpstr>
      <vt:lpstr>Présentation PowerPoint</vt:lpstr>
      <vt:lpstr>Présentation PowerPoint</vt:lpstr>
      <vt:lpstr>2ème jour « Guildex Exhibition Telford »  </vt:lpstr>
      <vt:lpstr>3ème jour « Cosford RAF Museum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BB67000 - 67400</vt:lpstr>
      <vt:lpstr>Les EAD</vt:lpstr>
      <vt:lpstr>Programme 2018 -  complement</vt:lpstr>
      <vt:lpstr>Programme 2018 -  Locomotive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CEREALIER UAS/UAGPS </vt:lpstr>
      <vt:lpstr>CEREALIER UAS/UAGPS </vt:lpstr>
      <vt:lpstr> CEREALIER UAS/UAGPS </vt:lpstr>
      <vt:lpstr>CEREALIER UAS/UAGPS </vt:lpstr>
      <vt:lpstr>CEREALIER UAS/UAGPS </vt:lpstr>
      <vt:lpstr> CEREALIER UAS/UAGPS </vt:lpstr>
      <vt:lpstr>CEREALIER UAS/UAGPS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DUTDUT PRODUCTIONS</vt:lpstr>
      <vt:lpstr>Film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Utilisateur Windows</cp:lastModifiedBy>
  <cp:revision>845</cp:revision>
  <dcterms:created xsi:type="dcterms:W3CDTF">2015-09-29T08:51:39Z</dcterms:created>
  <dcterms:modified xsi:type="dcterms:W3CDTF">2018-10-19T05:43:28Z</dcterms:modified>
</cp:coreProperties>
</file>