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4321" r:id="rId1"/>
    <p:sldMasterId id="2147485256" r:id="rId2"/>
  </p:sldMasterIdLst>
  <p:notesMasterIdLst>
    <p:notesMasterId r:id="rId67"/>
  </p:notesMasterIdLst>
  <p:handoutMasterIdLst>
    <p:handoutMasterId r:id="rId68"/>
  </p:handoutMasterIdLst>
  <p:sldIdLst>
    <p:sldId id="266" r:id="rId3"/>
    <p:sldId id="853" r:id="rId4"/>
    <p:sldId id="293" r:id="rId5"/>
    <p:sldId id="368" r:id="rId6"/>
    <p:sldId id="870" r:id="rId7"/>
    <p:sldId id="839" r:id="rId8"/>
    <p:sldId id="840" r:id="rId9"/>
    <p:sldId id="838" r:id="rId10"/>
    <p:sldId id="712" r:id="rId11"/>
    <p:sldId id="867" r:id="rId12"/>
    <p:sldId id="869" r:id="rId13"/>
    <p:sldId id="868" r:id="rId14"/>
    <p:sldId id="820" r:id="rId15"/>
    <p:sldId id="714" r:id="rId16"/>
    <p:sldId id="787" r:id="rId17"/>
    <p:sldId id="841" r:id="rId18"/>
    <p:sldId id="842" r:id="rId19"/>
    <p:sldId id="774" r:id="rId20"/>
    <p:sldId id="781" r:id="rId21"/>
    <p:sldId id="775" r:id="rId22"/>
    <p:sldId id="780" r:id="rId23"/>
    <p:sldId id="776" r:id="rId24"/>
    <p:sldId id="821" r:id="rId25"/>
    <p:sldId id="595" r:id="rId26"/>
    <p:sldId id="861" r:id="rId27"/>
    <p:sldId id="862" r:id="rId28"/>
    <p:sldId id="860" r:id="rId29"/>
    <p:sldId id="856" r:id="rId30"/>
    <p:sldId id="857" r:id="rId31"/>
    <p:sldId id="864" r:id="rId32"/>
    <p:sldId id="865" r:id="rId33"/>
    <p:sldId id="858" r:id="rId34"/>
    <p:sldId id="863" r:id="rId35"/>
    <p:sldId id="859" r:id="rId36"/>
    <p:sldId id="829" r:id="rId37"/>
    <p:sldId id="830" r:id="rId38"/>
    <p:sldId id="827" r:id="rId39"/>
    <p:sldId id="831" r:id="rId40"/>
    <p:sldId id="872" r:id="rId41"/>
    <p:sldId id="873" r:id="rId42"/>
    <p:sldId id="825" r:id="rId43"/>
    <p:sldId id="765" r:id="rId44"/>
    <p:sldId id="837" r:id="rId45"/>
    <p:sldId id="832" r:id="rId46"/>
    <p:sldId id="835" r:id="rId47"/>
    <p:sldId id="836" r:id="rId48"/>
    <p:sldId id="833" r:id="rId49"/>
    <p:sldId id="834" r:id="rId50"/>
    <p:sldId id="844" r:id="rId51"/>
    <p:sldId id="843" r:id="rId52"/>
    <p:sldId id="706" r:id="rId53"/>
    <p:sldId id="852" r:id="rId54"/>
    <p:sldId id="395" r:id="rId55"/>
    <p:sldId id="439" r:id="rId56"/>
    <p:sldId id="850" r:id="rId57"/>
    <p:sldId id="845" r:id="rId58"/>
    <p:sldId id="848" r:id="rId59"/>
    <p:sldId id="846" r:id="rId60"/>
    <p:sldId id="849" r:id="rId61"/>
    <p:sldId id="847" r:id="rId62"/>
    <p:sldId id="855" r:id="rId63"/>
    <p:sldId id="854" r:id="rId64"/>
    <p:sldId id="874" r:id="rId65"/>
    <p:sldId id="299" r:id="rId6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Windows" initials="UW" lastIdx="1" clrIdx="0">
    <p:extLst>
      <p:ext uri="{19B8F6BF-5375-455C-9EA6-DF929625EA0E}">
        <p15:presenceInfo xmlns:p15="http://schemas.microsoft.com/office/powerpoint/2012/main" userId="Utilisateur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1FA48"/>
    <a:srgbClr val="BEF73F"/>
    <a:srgbClr val="FFFFFF"/>
    <a:srgbClr val="0000FF"/>
    <a:srgbClr val="000000"/>
    <a:srgbClr val="4EA0D2"/>
    <a:srgbClr val="99CCFF"/>
    <a:srgbClr val="FF00FF"/>
    <a:srgbClr val="CCFFFF"/>
    <a:srgbClr val="60E2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84" autoAdjust="0"/>
    <p:restoredTop sz="96301" autoAdjust="0"/>
  </p:normalViewPr>
  <p:slideViewPr>
    <p:cSldViewPr>
      <p:cViewPr varScale="1">
        <p:scale>
          <a:sx n="108" d="100"/>
          <a:sy n="108" d="100"/>
        </p:scale>
        <p:origin x="1650" y="102"/>
      </p:cViewPr>
      <p:guideLst>
        <p:guide orient="horz" pos="2160"/>
        <p:guide pos="2880"/>
      </p:guideLst>
    </p:cSldViewPr>
  </p:slideViewPr>
  <p:outlineViewPr>
    <p:cViewPr>
      <p:scale>
        <a:sx n="33" d="100"/>
        <a:sy n="33" d="100"/>
      </p:scale>
      <p:origin x="0" y="-53226"/>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5" d="100"/>
          <a:sy n="85" d="100"/>
        </p:scale>
        <p:origin x="313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07T10:13:07.640" idx="1">
    <p:pos x="10" y="1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679CB0-5CBC-4104-896F-0DC9F371FABF}" type="datetime1">
              <a:rPr lang="fr-FR" smtClean="0"/>
              <a:t>14/02/2019</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796961-393D-491E-922A-55DD85B48227}" type="slidenum">
              <a:rPr lang="fr-FR" smtClean="0"/>
              <a:pPr/>
              <a:t>‹N°›</a:t>
            </a:fld>
            <a:endParaRPr lang="fr-FR" dirty="0"/>
          </a:p>
        </p:txBody>
      </p:sp>
    </p:spTree>
    <p:extLst>
      <p:ext uri="{BB962C8B-B14F-4D97-AF65-F5344CB8AC3E}">
        <p14:creationId xmlns:p14="http://schemas.microsoft.com/office/powerpoint/2010/main" val="2439445052"/>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E3AB14-494B-4580-A555-F42695BE854C}" type="datetime1">
              <a:rPr lang="fr-FR" smtClean="0"/>
              <a:t>14/02/2019</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67CE80-6162-40DE-9B76-D3558D7CFF4D}" type="slidenum">
              <a:rPr lang="fr-FR" smtClean="0"/>
              <a:pPr/>
              <a:t>‹N°›</a:t>
            </a:fld>
            <a:endParaRPr lang="fr-FR" dirty="0"/>
          </a:p>
        </p:txBody>
      </p:sp>
      <p:sp>
        <p:nvSpPr>
          <p:cNvPr id="10" name="Espace réservé de l'en-tête 9"/>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Tree>
    <p:extLst>
      <p:ext uri="{BB962C8B-B14F-4D97-AF65-F5344CB8AC3E}">
        <p14:creationId xmlns:p14="http://schemas.microsoft.com/office/powerpoint/2010/main" val="65451740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fld id="{9606B40B-B273-4D05-9768-91F6FFD5BFF2}" type="datetime1">
              <a:rPr lang="fr-FR" smtClean="0"/>
              <a:t>14/02/2019</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a:t>
            </a:fld>
            <a:endParaRPr lang="fr-FR" dirty="0"/>
          </a:p>
        </p:txBody>
      </p:sp>
    </p:spTree>
    <p:extLst>
      <p:ext uri="{BB962C8B-B14F-4D97-AF65-F5344CB8AC3E}">
        <p14:creationId xmlns:p14="http://schemas.microsoft.com/office/powerpoint/2010/main" val="1178808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fld id="{BDBF428C-F97E-4ACE-8A4C-2E33D1C86C2D}" type="datetime1">
              <a:rPr lang="fr-FR" smtClean="0"/>
              <a:t>14/02/2019</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62</a:t>
            </a:fld>
            <a:endParaRPr lang="fr-FR" dirty="0"/>
          </a:p>
        </p:txBody>
      </p:sp>
    </p:spTree>
    <p:extLst>
      <p:ext uri="{BB962C8B-B14F-4D97-AF65-F5344CB8AC3E}">
        <p14:creationId xmlns:p14="http://schemas.microsoft.com/office/powerpoint/2010/main" val="2452141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fld id="{4A980AEF-829D-448F-A7CC-6B3C7CB86E6E}" type="datetime1">
              <a:rPr lang="fr-FR" smtClean="0"/>
              <a:t>14/02/2019</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64</a:t>
            </a:fld>
            <a:endParaRPr lang="fr-FR" dirty="0"/>
          </a:p>
        </p:txBody>
      </p:sp>
    </p:spTree>
    <p:extLst>
      <p:ext uri="{BB962C8B-B14F-4D97-AF65-F5344CB8AC3E}">
        <p14:creationId xmlns:p14="http://schemas.microsoft.com/office/powerpoint/2010/main" val="274036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fld id="{76D8FB02-110A-4256-8FF6-A457F17A7086}" type="datetime1">
              <a:rPr lang="fr-FR" smtClean="0"/>
              <a:t>14/02/2019</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3</a:t>
            </a:fld>
            <a:endParaRPr lang="fr-FR" dirty="0"/>
          </a:p>
        </p:txBody>
      </p:sp>
    </p:spTree>
    <p:extLst>
      <p:ext uri="{BB962C8B-B14F-4D97-AF65-F5344CB8AC3E}">
        <p14:creationId xmlns:p14="http://schemas.microsoft.com/office/powerpoint/2010/main" val="3515796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fld id="{9B2B26F7-693B-4C31-AE74-A5FF4C97B47F}" type="datetime1">
              <a:rPr lang="fr-FR" smtClean="0"/>
              <a:t>14/02/2019</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4</a:t>
            </a:fld>
            <a:endParaRPr lang="fr-FR" dirty="0"/>
          </a:p>
        </p:txBody>
      </p:sp>
    </p:spTree>
    <p:extLst>
      <p:ext uri="{BB962C8B-B14F-4D97-AF65-F5344CB8AC3E}">
        <p14:creationId xmlns:p14="http://schemas.microsoft.com/office/powerpoint/2010/main" val="3441078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
        <p:nvSpPr>
          <p:cNvPr id="4" name="Espace réservé de la date 3"/>
          <p:cNvSpPr>
            <a:spLocks noGrp="1"/>
          </p:cNvSpPr>
          <p:nvPr>
            <p:ph type="dt" idx="10"/>
          </p:nvPr>
        </p:nvSpPr>
        <p:spPr/>
        <p:txBody>
          <a:bodyPr/>
          <a:lstStyle/>
          <a:p>
            <a:fld id="{36E7A063-7294-4EC4-95E9-03D964D5BF31}" type="datetime1">
              <a:rPr lang="fr-FR" smtClean="0"/>
              <a:t>14/02/2019</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6</a:t>
            </a:fld>
            <a:endParaRPr lang="fr-FR" dirty="0"/>
          </a:p>
        </p:txBody>
      </p:sp>
    </p:spTree>
    <p:extLst>
      <p:ext uri="{BB962C8B-B14F-4D97-AF65-F5344CB8AC3E}">
        <p14:creationId xmlns:p14="http://schemas.microsoft.com/office/powerpoint/2010/main" val="1486594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fld id="{B8E3AB14-494B-4580-A555-F42695BE854C}" type="datetime1">
              <a:rPr lang="fr-FR" smtClean="0"/>
              <a:t>14/02/2019</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7</a:t>
            </a:fld>
            <a:endParaRPr lang="fr-FR" dirty="0"/>
          </a:p>
        </p:txBody>
      </p:sp>
    </p:spTree>
    <p:extLst>
      <p:ext uri="{BB962C8B-B14F-4D97-AF65-F5344CB8AC3E}">
        <p14:creationId xmlns:p14="http://schemas.microsoft.com/office/powerpoint/2010/main" val="1339139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fld id="{B8E3AB14-494B-4580-A555-F42695BE854C}" type="datetime1">
              <a:rPr lang="fr-FR" smtClean="0"/>
              <a:t>14/02/2019</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18</a:t>
            </a:fld>
            <a:endParaRPr lang="fr-FR" dirty="0"/>
          </a:p>
        </p:txBody>
      </p:sp>
    </p:spTree>
    <p:extLst>
      <p:ext uri="{BB962C8B-B14F-4D97-AF65-F5344CB8AC3E}">
        <p14:creationId xmlns:p14="http://schemas.microsoft.com/office/powerpoint/2010/main" val="1527461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fld id="{F84201C8-6772-4C36-8784-42B912D36338}" type="datetime1">
              <a:rPr lang="fr-FR" smtClean="0"/>
              <a:t>14/02/2019</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20</a:t>
            </a:fld>
            <a:endParaRPr lang="fr-FR" dirty="0"/>
          </a:p>
        </p:txBody>
      </p:sp>
    </p:spTree>
    <p:extLst>
      <p:ext uri="{BB962C8B-B14F-4D97-AF65-F5344CB8AC3E}">
        <p14:creationId xmlns:p14="http://schemas.microsoft.com/office/powerpoint/2010/main" val="1566682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fld id="{1A1C3E34-3DEA-4412-980E-A4879B787DD7}" type="datetime1">
              <a:rPr lang="fr-FR" smtClean="0"/>
              <a:t>14/02/2019</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46</a:t>
            </a:fld>
            <a:endParaRPr lang="fr-FR" dirty="0"/>
          </a:p>
        </p:txBody>
      </p:sp>
    </p:spTree>
    <p:extLst>
      <p:ext uri="{BB962C8B-B14F-4D97-AF65-F5344CB8AC3E}">
        <p14:creationId xmlns:p14="http://schemas.microsoft.com/office/powerpoint/2010/main" val="2374492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
        <p:nvSpPr>
          <p:cNvPr id="4" name="Espace réservé de la date 3"/>
          <p:cNvSpPr>
            <a:spLocks noGrp="1"/>
          </p:cNvSpPr>
          <p:nvPr>
            <p:ph type="dt" idx="10"/>
          </p:nvPr>
        </p:nvSpPr>
        <p:spPr/>
        <p:txBody>
          <a:bodyPr/>
          <a:lstStyle/>
          <a:p>
            <a:fld id="{B8E3AB14-494B-4580-A555-F42695BE854C}" type="datetime1">
              <a:rPr lang="fr-FR" smtClean="0"/>
              <a:t>14/02/2019</a:t>
            </a:fld>
            <a:endParaRPr lang="fr-FR" dirty="0"/>
          </a:p>
        </p:txBody>
      </p:sp>
      <p:sp>
        <p:nvSpPr>
          <p:cNvPr id="5" name="Espace réservé du numéro de diapositive 4"/>
          <p:cNvSpPr>
            <a:spLocks noGrp="1"/>
          </p:cNvSpPr>
          <p:nvPr>
            <p:ph type="sldNum" sz="quarter" idx="11"/>
          </p:nvPr>
        </p:nvSpPr>
        <p:spPr/>
        <p:txBody>
          <a:bodyPr/>
          <a:lstStyle/>
          <a:p>
            <a:fld id="{B567CE80-6162-40DE-9B76-D3558D7CFF4D}" type="slidenum">
              <a:rPr lang="fr-FR" smtClean="0"/>
              <a:pPr/>
              <a:t>59</a:t>
            </a:fld>
            <a:endParaRPr lang="fr-FR" dirty="0"/>
          </a:p>
        </p:txBody>
      </p:sp>
    </p:spTree>
    <p:extLst>
      <p:ext uri="{BB962C8B-B14F-4D97-AF65-F5344CB8AC3E}">
        <p14:creationId xmlns:p14="http://schemas.microsoft.com/office/powerpoint/2010/main" val="3293732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33463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415911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1966729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0735685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0775742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7121391"/>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2317338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1036639"/>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18855230"/>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51595705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63916751"/>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481976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861277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005245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86681644"/>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9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1478701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0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9747125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0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39291635"/>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577974046"/>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74846751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10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60570688"/>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02939644"/>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9830169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0444976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0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4753974"/>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0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59924965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8016718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03543602"/>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3736543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698220668"/>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1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09107813"/>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0566369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53831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10727206"/>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446693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2929385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2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31757699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2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48754772"/>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86899490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8526306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9"/>
            <a:ext cx="7886700" cy="2852737"/>
          </a:xfrm>
        </p:spPr>
        <p:txBody>
          <a:bodyPr anchor="b"/>
          <a:lstStyle>
            <a:lvl1pPr>
              <a:defRPr sz="4500"/>
            </a:lvl1pPr>
          </a:lstStyle>
          <a:p>
            <a:r>
              <a:rPr lang="fr-FR" smtClean="0"/>
              <a:t>Modifiez le style du titre</a:t>
            </a:r>
            <a:endParaRPr lang="fr-FR"/>
          </a:p>
        </p:txBody>
      </p:sp>
      <p:sp>
        <p:nvSpPr>
          <p:cNvPr id="3" name="Espace réservé du texte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2625567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dirty="0" smtClean="0"/>
              <a:t>16/02/2019</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4302282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29841" y="365126"/>
            <a:ext cx="78867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4" name="Espace réservé du contenu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Modifiez les styles du texte du masque</a:t>
            </a:r>
          </a:p>
        </p:txBody>
      </p:sp>
      <p:sp>
        <p:nvSpPr>
          <p:cNvPr id="6" name="Espace réservé du contenu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577787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dirty="0" smtClean="0"/>
              <a:t>16/02/2019</a:t>
            </a:r>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0075131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dirty="0" smtClean="0"/>
              <a:t>16/02/2019</a:t>
            </a:r>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42277294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du contenu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dirty="0" smtClean="0"/>
              <a:t>16/02/2019</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5547052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9841" y="457200"/>
            <a:ext cx="2949178" cy="1600200"/>
          </a:xfrm>
        </p:spPr>
        <p:txBody>
          <a:bodyPr anchor="b"/>
          <a:lstStyle>
            <a:lvl1pPr>
              <a:defRPr sz="2400"/>
            </a:lvl1pPr>
          </a:lstStyle>
          <a:p>
            <a:r>
              <a:rPr lang="fr-FR" smtClean="0"/>
              <a:t>Modifiez le style du titre</a:t>
            </a:r>
            <a:endParaRPr lang="fr-FR"/>
          </a:p>
        </p:txBody>
      </p:sp>
      <p:sp>
        <p:nvSpPr>
          <p:cNvPr id="3" name="Espace réservé pour une image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dirty="0"/>
          </a:p>
        </p:txBody>
      </p:sp>
      <p:sp>
        <p:nvSpPr>
          <p:cNvPr id="4" name="Espace réservé du texte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dirty="0" smtClean="0"/>
              <a:t>16/02/2019</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96634713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654262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43675" y="365125"/>
            <a:ext cx="1971675"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8348111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670428767"/>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75456271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69270990"/>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1508392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350921801"/>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63639142"/>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75837940"/>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76640615"/>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381816915"/>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6431891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935810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12" name="Espace réservé de la date 11"/>
          <p:cNvSpPr>
            <a:spLocks noGrp="1"/>
          </p:cNvSpPr>
          <p:nvPr>
            <p:ph type="dt" sz="half" idx="10"/>
          </p:nvPr>
        </p:nvSpPr>
        <p:spPr/>
        <p:txBody>
          <a:bodyPr/>
          <a:lstStyle/>
          <a:p>
            <a:r>
              <a:rPr lang="fr-FR" dirty="0" smtClean="0"/>
              <a:t>16/02/2019</a:t>
            </a:r>
            <a:endParaRPr lang="fr-FR" dirty="0"/>
          </a:p>
        </p:txBody>
      </p:sp>
      <p:sp>
        <p:nvSpPr>
          <p:cNvPr id="13" name="Espace réservé du numéro de diapositive 12"/>
          <p:cNvSpPr>
            <a:spLocks noGrp="1"/>
          </p:cNvSpPr>
          <p:nvPr>
            <p:ph type="sldNum" sz="quarter" idx="11"/>
          </p:nvPr>
        </p:nvSpPr>
        <p:spPr/>
        <p:txBody>
          <a:bodyPr/>
          <a:lstStyle/>
          <a:p>
            <a:fld id="{244E858A-B378-4F09-ADF8-4E25A52FF341}" type="slidenum">
              <a:rPr lang="fr-FR" smtClean="0"/>
              <a:pPr/>
              <a:t>‹N°›</a:t>
            </a:fld>
            <a:endParaRPr lang="fr-FR" dirty="0"/>
          </a:p>
        </p:txBody>
      </p:sp>
      <p:sp>
        <p:nvSpPr>
          <p:cNvPr id="14" name="Espace réservé du pied de page 13"/>
          <p:cNvSpPr>
            <a:spLocks noGrp="1"/>
          </p:cNvSpPr>
          <p:nvPr>
            <p:ph type="ftr" sz="quarter" idx="12"/>
          </p:nvPr>
        </p:nvSpPr>
        <p:spPr/>
        <p:txBody>
          <a:bodyPr/>
          <a:lstStyle/>
          <a:p>
            <a:endParaRPr lang="fr-FR" dirty="0"/>
          </a:p>
        </p:txBody>
      </p:sp>
      <p:sp>
        <p:nvSpPr>
          <p:cNvPr id="16" name="Titre 15"/>
          <p:cNvSpPr>
            <a:spLocks noGrp="1"/>
          </p:cNvSpPr>
          <p:nvPr>
            <p:ph type="title"/>
          </p:nvPr>
        </p:nvSpPr>
        <p:spPr>
          <a:xfrm>
            <a:off x="457200" y="274638"/>
            <a:ext cx="8229600" cy="1143000"/>
          </a:xfrm>
          <a:prstGeom prst="rect">
            <a:avLst/>
          </a:prstGeom>
        </p:spPr>
        <p:txBody>
          <a:bodyPr/>
          <a:lstStyle/>
          <a:p>
            <a:r>
              <a:rPr lang="fr-FR" dirty="0" smtClean="0"/>
              <a:t>Cliquez pour modifier le style du titre</a:t>
            </a:r>
            <a:endParaRPr lang="fr-F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6" name="Espace réservé du numéro de diapositive 5"/>
          <p:cNvSpPr>
            <a:spLocks noGrp="1"/>
          </p:cNvSpPr>
          <p:nvPr>
            <p:ph type="sldNum" sz="quarter" idx="12"/>
          </p:nvPr>
        </p:nvSpPr>
        <p:spPr/>
        <p:txBody>
          <a:bodyPr/>
          <a:lstStyle/>
          <a:p>
            <a:fld id="{244E858A-B378-4F09-ADF8-4E25A52FF341}" type="slidenum">
              <a:rPr lang="fr-FR" smtClean="0"/>
              <a:pPr/>
              <a:t>‹N°›</a:t>
            </a:fld>
            <a:endParaRPr lang="fr-FR" dirty="0"/>
          </a:p>
        </p:txBody>
      </p:sp>
      <p:sp>
        <p:nvSpPr>
          <p:cNvPr id="7" name="ZoneTexte 6"/>
          <p:cNvSpPr txBox="1"/>
          <p:nvPr userDrawn="1"/>
        </p:nvSpPr>
        <p:spPr>
          <a:xfrm>
            <a:off x="755576" y="3068960"/>
            <a:ext cx="7992888" cy="2123658"/>
          </a:xfrm>
          <a:prstGeom prst="rect">
            <a:avLst/>
          </a:prstGeom>
          <a:noFill/>
        </p:spPr>
        <p:txBody>
          <a:bodyPr wrap="square" rtlCol="0">
            <a:spAutoFit/>
          </a:bodyPr>
          <a:lstStyle/>
          <a:p>
            <a:pPr algn="ctr"/>
            <a:r>
              <a:rPr lang="fr-FR" sz="4400" dirty="0" smtClean="0">
                <a:latin typeface="Candara" pitchFamily="34" charset="0"/>
                <a:ea typeface="Calibri"/>
                <a:cs typeface="Times New Roman"/>
              </a:rPr>
              <a:t>Présentation d’un nouveau venu </a:t>
            </a:r>
          </a:p>
          <a:p>
            <a:pPr algn="ctr"/>
            <a:r>
              <a:rPr lang="fr-FR" sz="4400" b="1" dirty="0" smtClean="0">
                <a:solidFill>
                  <a:srgbClr val="000000"/>
                </a:solidFill>
                <a:latin typeface="Candara" pitchFamily="34" charset="0"/>
                <a:ea typeface="Times New Roman"/>
                <a:cs typeface="Times New Roman"/>
              </a:rPr>
              <a:t>Daniel RUAS  </a:t>
            </a:r>
          </a:p>
          <a:p>
            <a:pPr algn="ctr"/>
            <a:r>
              <a:rPr lang="fr-FR" sz="4400" dirty="0" smtClean="0">
                <a:solidFill>
                  <a:srgbClr val="000000"/>
                </a:solidFill>
                <a:latin typeface="Candara" pitchFamily="34" charset="0"/>
                <a:ea typeface="Times New Roman"/>
                <a:cs typeface="Times New Roman"/>
              </a:rPr>
              <a:t>et ses machines</a:t>
            </a:r>
            <a:endParaRPr lang="fr-FR" sz="4400"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dirty="0" smtClean="0"/>
              <a:t>16/02/2019</a:t>
            </a:r>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44E858A-B378-4F09-ADF8-4E25A52FF341}" type="slidenum">
              <a:rPr lang="fr-FR" smtClean="0"/>
              <a:pPr/>
              <a:t>‹N°›</a:t>
            </a:fld>
            <a:endParaRPr lang="fr-FR" dirty="0"/>
          </a:p>
        </p:txBody>
      </p:sp>
    </p:spTree>
    <p:extLst>
      <p:ext uri="{BB962C8B-B14F-4D97-AF65-F5344CB8AC3E}">
        <p14:creationId xmlns:p14="http://schemas.microsoft.com/office/powerpoint/2010/main" val="33856379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16030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dirty="0" smtClean="0"/>
              <a:t>16/02/2019</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91455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673763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dirty="0" smtClean="0"/>
              <a:t>16/02/2019</a:t>
            </a:r>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280506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dirty="0" smtClean="0"/>
              <a:t>16/02/2019</a:t>
            </a:r>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655063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dirty="0" smtClean="0"/>
              <a:t>16/02/2019</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673973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48670208"/>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91915991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7703727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28138237"/>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9432072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993914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dirty="0" smtClean="0"/>
              <a:t>16/02/2019</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5208982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1591205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195280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3832125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84482206"/>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955956588"/>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8056922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98555826"/>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6757821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7766236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0048842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theme" Target="../theme/theme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16/02/2019</a:t>
            </a:r>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602000558"/>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 id="2147484336" r:id="rId15"/>
    <p:sldLayoutId id="2147484339" r:id="rId16"/>
    <p:sldLayoutId id="2147484340" r:id="rId17"/>
    <p:sldLayoutId id="2147484341" r:id="rId18"/>
    <p:sldLayoutId id="2147484342" r:id="rId19"/>
    <p:sldLayoutId id="2147484345" r:id="rId20"/>
    <p:sldLayoutId id="2147484346" r:id="rId21"/>
    <p:sldLayoutId id="2147484347" r:id="rId22"/>
    <p:sldLayoutId id="2147484348" r:id="rId23"/>
    <p:sldLayoutId id="2147484353" r:id="rId24"/>
    <p:sldLayoutId id="2147484354" r:id="rId25"/>
    <p:sldLayoutId id="2147484355" r:id="rId26"/>
    <p:sldLayoutId id="2147483661" r:id="rId27"/>
    <p:sldLayoutId id="2147483649" r:id="rId28"/>
    <p:sldLayoutId id="2147484320" r:id="rId29"/>
    <p:sldLayoutId id="2147484368" r:id="rId30"/>
    <p:sldLayoutId id="2147484369" r:id="rId31"/>
    <p:sldLayoutId id="2147484372" r:id="rId32"/>
    <p:sldLayoutId id="2147484373" r:id="rId33"/>
    <p:sldLayoutId id="2147484374" r:id="rId34"/>
    <p:sldLayoutId id="2147484375" r:id="rId35"/>
    <p:sldLayoutId id="2147484376" r:id="rId36"/>
    <p:sldLayoutId id="2147484377" r:id="rId37"/>
    <p:sldLayoutId id="2147484378" r:id="rId38"/>
    <p:sldLayoutId id="2147484379" r:id="rId39"/>
    <p:sldLayoutId id="2147484380" r:id="rId40"/>
    <p:sldLayoutId id="2147484381" r:id="rId41"/>
    <p:sldLayoutId id="2147484384" r:id="rId42"/>
    <p:sldLayoutId id="2147484385" r:id="rId43"/>
    <p:sldLayoutId id="2147484386" r:id="rId44"/>
    <p:sldLayoutId id="2147484387" r:id="rId45"/>
    <p:sldLayoutId id="2147484388" r:id="rId46"/>
    <p:sldLayoutId id="2147484389" r:id="rId47"/>
    <p:sldLayoutId id="2147484390" r:id="rId48"/>
    <p:sldLayoutId id="2147484434" r:id="rId49"/>
    <p:sldLayoutId id="2147484435" r:id="rId50"/>
    <p:sldLayoutId id="2147484436" r:id="rId51"/>
    <p:sldLayoutId id="2147484437" r:id="rId52"/>
    <p:sldLayoutId id="2147484438" r:id="rId53"/>
    <p:sldLayoutId id="2147484439" r:id="rId54"/>
    <p:sldLayoutId id="2147484440" r:id="rId55"/>
    <p:sldLayoutId id="2147484441" r:id="rId56"/>
    <p:sldLayoutId id="2147484442" r:id="rId57"/>
    <p:sldLayoutId id="2147484443" r:id="rId58"/>
    <p:sldLayoutId id="2147484444" r:id="rId59"/>
    <p:sldLayoutId id="2147484445" r:id="rId60"/>
    <p:sldLayoutId id="2147484446" r:id="rId61"/>
    <p:sldLayoutId id="2147484447" r:id="rId62"/>
    <p:sldLayoutId id="2147484448" r:id="rId63"/>
    <p:sldLayoutId id="2147484449" r:id="rId64"/>
    <p:sldLayoutId id="2147484450" r:id="rId65"/>
    <p:sldLayoutId id="2147484451" r:id="rId66"/>
    <p:sldLayoutId id="2147484452" r:id="rId67"/>
    <p:sldLayoutId id="2147484633" r:id="rId68"/>
    <p:sldLayoutId id="2147484634" r:id="rId69"/>
    <p:sldLayoutId id="2147484635" r:id="rId70"/>
    <p:sldLayoutId id="2147484636" r:id="rId71"/>
    <p:sldLayoutId id="2147484637" r:id="rId72"/>
    <p:sldLayoutId id="2147484638" r:id="rId73"/>
    <p:sldLayoutId id="2147484639" r:id="rId74"/>
    <p:sldLayoutId id="2147484640" r:id="rId75"/>
    <p:sldLayoutId id="2147484641" r:id="rId76"/>
    <p:sldLayoutId id="2147484642" r:id="rId77"/>
    <p:sldLayoutId id="2147484643" r:id="rId78"/>
    <p:sldLayoutId id="2147484644" r:id="rId79"/>
    <p:sldLayoutId id="2147484645" r:id="rId80"/>
    <p:sldLayoutId id="2147484646" r:id="rId81"/>
    <p:sldLayoutId id="2147484647" r:id="rId82"/>
    <p:sldLayoutId id="2147484648" r:id="rId83"/>
    <p:sldLayoutId id="2147484750" r:id="rId84"/>
    <p:sldLayoutId id="2147484751" r:id="rId85"/>
    <p:sldLayoutId id="2147484752" r:id="rId86"/>
    <p:sldLayoutId id="2147484753" r:id="rId87"/>
    <p:sldLayoutId id="2147484754" r:id="rId88"/>
    <p:sldLayoutId id="2147484755" r:id="rId89"/>
    <p:sldLayoutId id="2147484756" r:id="rId90"/>
    <p:sldLayoutId id="2147484757" r:id="rId91"/>
    <p:sldLayoutId id="2147484758" r:id="rId92"/>
    <p:sldLayoutId id="2147484759" r:id="rId93"/>
    <p:sldLayoutId id="2147484760" r:id="rId94"/>
    <p:sldLayoutId id="2147484761" r:id="rId95"/>
    <p:sldLayoutId id="2147484990" r:id="rId96"/>
    <p:sldLayoutId id="2147484980" r:id="rId97"/>
    <p:sldLayoutId id="2147484981" r:id="rId98"/>
    <p:sldLayoutId id="2147484982" r:id="rId99"/>
    <p:sldLayoutId id="2147484984" r:id="rId100"/>
    <p:sldLayoutId id="2147484985" r:id="rId101"/>
    <p:sldLayoutId id="2147484986" r:id="rId102"/>
    <p:sldLayoutId id="2147484987" r:id="rId103"/>
    <p:sldLayoutId id="2147484988" r:id="rId104"/>
    <p:sldLayoutId id="2147484989" r:id="rId105"/>
    <p:sldLayoutId id="2147485031" r:id="rId106"/>
    <p:sldLayoutId id="2147485032" r:id="rId107"/>
    <p:sldLayoutId id="2147485033" r:id="rId108"/>
    <p:sldLayoutId id="2147485034" r:id="rId109"/>
    <p:sldLayoutId id="2147485035" r:id="rId110"/>
    <p:sldLayoutId id="2147485036" r:id="rId111"/>
    <p:sldLayoutId id="2147485037" r:id="rId112"/>
    <p:sldLayoutId id="2147485038" r:id="rId113"/>
    <p:sldLayoutId id="2147485039" r:id="rId114"/>
    <p:sldLayoutId id="2147485040" r:id="rId115"/>
    <p:sldLayoutId id="2147485247" r:id="rId116"/>
    <p:sldLayoutId id="2147485248" r:id="rId117"/>
    <p:sldLayoutId id="2147485249" r:id="rId118"/>
    <p:sldLayoutId id="2147485250" r:id="rId119"/>
    <p:sldLayoutId id="2147485251" r:id="rId120"/>
    <p:sldLayoutId id="2147485252" r:id="rId121"/>
    <p:sldLayoutId id="2147485253" r:id="rId122"/>
    <p:sldLayoutId id="2147485254" r:id="rId123"/>
    <p:sldLayoutId id="2147485255" r:id="rId124"/>
    <p:sldLayoutId id="2147485165" r:id="rId125"/>
    <p:sldLayoutId id="2147485166" r:id="rId126"/>
    <p:sldLayoutId id="2147485167" r:id="rId127"/>
    <p:sldLayoutId id="2147485168" r:id="rId128"/>
    <p:sldLayoutId id="2147485169" r:id="rId129"/>
    <p:sldLayoutId id="2147485170" r:id="rId130"/>
    <p:sldLayoutId id="2147485171" r:id="rId131"/>
    <p:sldLayoutId id="2147485172" r:id="rId132"/>
    <p:sldLayoutId id="2147485173" r:id="rId133"/>
    <p:sldLayoutId id="2147485174" r:id="rId134"/>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FR" dirty="0" smtClean="0"/>
              <a:t>16/02/2019</a:t>
            </a:r>
            <a:endParaRPr lang="fr-FR" dirty="0"/>
          </a:p>
        </p:txBody>
      </p:sp>
      <p:sp>
        <p:nvSpPr>
          <p:cNvPr id="5" name="Espace réservé du pied de page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58866558"/>
      </p:ext>
    </p:extLst>
  </p:cSld>
  <p:clrMap bg1="dk1" tx1="lt1" bg2="dk2" tx2="lt2" accent1="accent1" accent2="accent2" accent3="accent3" accent4="accent4" accent5="accent5" accent6="accent6" hlink="hlink" folHlink="folHlink"/>
  <p:sldLayoutIdLst>
    <p:sldLayoutId id="2147485257" r:id="rId1"/>
    <p:sldLayoutId id="2147485258" r:id="rId2"/>
    <p:sldLayoutId id="2147485259" r:id="rId3"/>
    <p:sldLayoutId id="2147485260" r:id="rId4"/>
    <p:sldLayoutId id="2147485261" r:id="rId5"/>
    <p:sldLayoutId id="2147485262" r:id="rId6"/>
    <p:sldLayoutId id="2147485263" r:id="rId7"/>
    <p:sldLayoutId id="2147485264" r:id="rId8"/>
    <p:sldLayoutId id="2147485265" r:id="rId9"/>
    <p:sldLayoutId id="2147485266" r:id="rId10"/>
    <p:sldLayoutId id="2147485267" r:id="rId11"/>
    <p:sldLayoutId id="2147485268" r:id="rId12"/>
    <p:sldLayoutId id="2147485269" r:id="rId13"/>
    <p:sldLayoutId id="2147485270" r:id="rId14"/>
    <p:sldLayoutId id="2147485271" r:id="rId15"/>
    <p:sldLayoutId id="2147485272" r:id="rId16"/>
    <p:sldLayoutId id="2147485273" r:id="rId17"/>
    <p:sldLayoutId id="2147485274" r:id="rId18"/>
    <p:sldLayoutId id="2147485275" r:id="rId19"/>
    <p:sldLayoutId id="2147485276" r:id="rId20"/>
    <p:sldLayoutId id="2147485277" r:id="rId21"/>
  </p:sldLayoutIdLst>
  <p:hf hdr="0" ft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5.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36.xml"/><Relationship Id="rId5" Type="http://schemas.openxmlformats.org/officeDocument/2006/relationships/image" Target="../media/image7.png"/><Relationship Id="rId4" Type="http://schemas.openxmlformats.org/officeDocument/2006/relationships/hyperlink" Target="http://www.pesolillo.ch/"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pesolillo.ch/de/2017/10/11/pesolillo-0-1435-trifase-e-432-fs/" TargetMode="External"/><Relationship Id="rId1" Type="http://schemas.openxmlformats.org/officeDocument/2006/relationships/slideLayout" Target="../slideLayouts/slideLayout136.xml"/><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hyperlink" Target="http://www.pesolillo.ch/de/2017/10/11/pesolillo-0-1435-carrozze-1937-f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pesolillo.ch/" TargetMode="External"/><Relationship Id="rId2" Type="http://schemas.openxmlformats.org/officeDocument/2006/relationships/image" Target="../media/image10.jpeg"/><Relationship Id="rId1" Type="http://schemas.openxmlformats.org/officeDocument/2006/relationships/slideLayout" Target="../slideLayouts/slideLayout136.xml"/><Relationship Id="rId5" Type="http://schemas.openxmlformats.org/officeDocument/2006/relationships/image" Target="../media/image11.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png"/><Relationship Id="rId2" Type="http://schemas.openxmlformats.org/officeDocument/2006/relationships/hyperlink" Target="https://www.djfr.fr/" TargetMode="External"/><Relationship Id="rId1" Type="http://schemas.openxmlformats.org/officeDocument/2006/relationships/slideLayout" Target="../slideLayouts/slideLayout13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3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48.xml"/><Relationship Id="rId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Layout" Target="../slideLayouts/slideLayout136.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49.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6.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135.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4.emf"/><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136.xml"/><Relationship Id="rId5" Type="http://schemas.openxmlformats.org/officeDocument/2006/relationships/image" Target="../media/image1.png"/><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8.emf"/><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9.jpeg"/><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46.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g"/><Relationship Id="rId1" Type="http://schemas.openxmlformats.org/officeDocument/2006/relationships/slideLayout" Target="../slideLayouts/slideLayout136.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g"/><Relationship Id="rId1" Type="http://schemas.openxmlformats.org/officeDocument/2006/relationships/slideLayout" Target="../slideLayouts/slideLayout136.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136.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g"/><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3.emf"/><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forum.e-train.fr/album_mod/upload/grandes/afac37ddba45c71b3482fca8ea2f863e.jpg" TargetMode="External"/><Relationship Id="rId1" Type="http://schemas.openxmlformats.org/officeDocument/2006/relationships/slideLayout" Target="../slideLayouts/slideLayout150.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jpeg"/><Relationship Id="rId1" Type="http://schemas.openxmlformats.org/officeDocument/2006/relationships/slideLayout" Target="../slideLayouts/slideLayout151.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52.xml"/><Relationship Id="rId6" Type="http://schemas.openxmlformats.org/officeDocument/2006/relationships/image" Target="../media/image1.png"/><Relationship Id="rId5" Type="http://schemas.openxmlformats.org/officeDocument/2006/relationships/image" Target="../media/image39.jpe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52.xml"/><Relationship Id="rId5" Type="http://schemas.openxmlformats.org/officeDocument/2006/relationships/image" Target="../media/image21.png"/><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7.xml"/></Relationships>
</file>

<file path=ppt/slides/_rels/slide40.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21.png"/><Relationship Id="rId2" Type="http://schemas.openxmlformats.org/officeDocument/2006/relationships/image" Target="../media/image43.emf"/><Relationship Id="rId1" Type="http://schemas.openxmlformats.org/officeDocument/2006/relationships/slideLayout" Target="../slideLayouts/slideLayout152.xml"/><Relationship Id="rId6" Type="http://schemas.openxmlformats.org/officeDocument/2006/relationships/image" Target="../media/image42.jpg"/><Relationship Id="rId5" Type="http://schemas.openxmlformats.org/officeDocument/2006/relationships/image" Target="../media/image46.emf"/><Relationship Id="rId4" Type="http://schemas.openxmlformats.org/officeDocument/2006/relationships/image" Target="../media/image45.emf"/></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png"/><Relationship Id="rId1" Type="http://schemas.openxmlformats.org/officeDocument/2006/relationships/slideLayout" Target="../slideLayouts/slideLayout153.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8.jpeg"/><Relationship Id="rId1" Type="http://schemas.openxmlformats.org/officeDocument/2006/relationships/slideLayout" Target="../slideLayouts/slideLayout136.xml"/><Relationship Id="rId4" Type="http://schemas.openxmlformats.org/officeDocument/2006/relationships/image" Target="../media/image47.jpg"/></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9.jpg"/><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50.jpeg"/><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g"/><Relationship Id="rId1" Type="http://schemas.openxmlformats.org/officeDocument/2006/relationships/slideLayout" Target="../slideLayouts/slideLayout136.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136.xml"/><Relationship Id="rId5" Type="http://schemas.openxmlformats.org/officeDocument/2006/relationships/image" Target="../media/image1.png"/><Relationship Id="rId4" Type="http://schemas.openxmlformats.org/officeDocument/2006/relationships/image" Target="../media/image47.jpg"/></Relationships>
</file>

<file path=ppt/slides/_rels/slide47.xml.rels><?xml version="1.0" encoding="UTF-8" standalone="yes"?>
<Relationships xmlns="http://schemas.openxmlformats.org/package/2006/relationships"><Relationship Id="rId3" Type="http://schemas.openxmlformats.org/officeDocument/2006/relationships/image" Target="cid:cc2c130ead01be628059268129c1560ab0b85215@orange" TargetMode="External"/><Relationship Id="rId2" Type="http://schemas.openxmlformats.org/officeDocument/2006/relationships/image" Target="../media/image52.jpeg"/><Relationship Id="rId1" Type="http://schemas.openxmlformats.org/officeDocument/2006/relationships/slideLayout" Target="../slideLayouts/slideLayout136.xml"/><Relationship Id="rId6" Type="http://schemas.openxmlformats.org/officeDocument/2006/relationships/image" Target="../media/image1.png"/><Relationship Id="rId5" Type="http://schemas.openxmlformats.org/officeDocument/2006/relationships/image" Target="../media/image53.png"/><Relationship Id="rId4" Type="http://schemas.openxmlformats.org/officeDocument/2006/relationships/image" Target="../media/image47.jpg"/></Relationships>
</file>

<file path=ppt/slides/_rels/slide48.xml.rels><?xml version="1.0" encoding="UTF-8" standalone="yes"?>
<Relationships xmlns="http://schemas.openxmlformats.org/package/2006/relationships"><Relationship Id="rId3" Type="http://schemas.openxmlformats.org/officeDocument/2006/relationships/image" Target="cid:378a2be9e8b975ba6c1c76be0ff0551a0dbe11e0@orange" TargetMode="External"/><Relationship Id="rId2" Type="http://schemas.openxmlformats.org/officeDocument/2006/relationships/image" Target="../media/image54.jpeg"/><Relationship Id="rId1" Type="http://schemas.openxmlformats.org/officeDocument/2006/relationships/slideLayout" Target="../slideLayouts/slideLayout136.xml"/><Relationship Id="rId5" Type="http://schemas.openxmlformats.org/officeDocument/2006/relationships/image" Target="../media/image1.png"/><Relationship Id="rId4" Type="http://schemas.openxmlformats.org/officeDocument/2006/relationships/image" Target="../media/image47.jpg"/></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7.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emf"/><Relationship Id="rId1" Type="http://schemas.openxmlformats.org/officeDocument/2006/relationships/slideLayout" Target="../slideLayouts/slideLayout136.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3.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emf"/><Relationship Id="rId1" Type="http://schemas.openxmlformats.org/officeDocument/2006/relationships/slideLayout" Target="../slideLayouts/slideLayout154.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emf"/><Relationship Id="rId1" Type="http://schemas.openxmlformats.org/officeDocument/2006/relationships/slideLayout" Target="../slideLayouts/slideLayout154.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emf"/><Relationship Id="rId1" Type="http://schemas.openxmlformats.org/officeDocument/2006/relationships/slideLayout" Target="../slideLayouts/slideLayout154.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emf"/><Relationship Id="rId1" Type="http://schemas.openxmlformats.org/officeDocument/2006/relationships/slideLayout" Target="../slideLayouts/slideLayout154.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4.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54.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6.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4.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4.xml"/></Relationships>
</file>

<file path=ppt/slides/_rels/slide6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0.xml"/><Relationship Id="rId1" Type="http://schemas.openxmlformats.org/officeDocument/2006/relationships/slideLayout" Target="../slideLayouts/slideLayout154.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1.png"/><Relationship Id="rId1" Type="http://schemas.openxmlformats.org/officeDocument/2006/relationships/slideLayout" Target="../slideLayouts/slideLayout154.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5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6.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6.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51520" y="1269047"/>
            <a:ext cx="8280920" cy="3847207"/>
          </a:xfrm>
          <a:prstGeom prst="rect">
            <a:avLst/>
          </a:prstGeom>
          <a:noFill/>
        </p:spPr>
        <p:txBody>
          <a:bodyPr wrap="square" lIns="91440" tIns="45720" rIns="91440" bIns="45720">
            <a:spAutoFit/>
          </a:bodyPr>
          <a:lstStyle/>
          <a:p>
            <a:pPr marL="514350" indent="-514350" algn="ctr">
              <a:buNone/>
            </a:pPr>
            <a:r>
              <a:rPr lang="fr-FR" sz="54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Réunion </a:t>
            </a:r>
          </a:p>
          <a:p>
            <a:pPr marL="514350" indent="-514350" algn="ctr">
              <a:buNone/>
            </a:pPr>
            <a:r>
              <a:rPr lang="fr-FR" sz="54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  des Amis du Zéro »</a:t>
            </a:r>
          </a:p>
          <a:p>
            <a:pPr marL="514350" indent="-514350" algn="ctr">
              <a:buNone/>
            </a:pPr>
            <a:r>
              <a:rPr lang="fr-FR" sz="3200" b="1"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16 février </a:t>
            </a:r>
            <a:r>
              <a:rPr lang="fr-FR" sz="32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2019</a:t>
            </a:r>
          </a:p>
          <a:p>
            <a:pPr marL="514350" indent="-514350" algn="ctr">
              <a:buNone/>
            </a:pPr>
            <a:r>
              <a:rPr lang="fr-FR" sz="32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 10 à 16 heures </a:t>
            </a:r>
          </a:p>
          <a:p>
            <a:pPr marL="514350" indent="-514350" algn="ctr">
              <a:buNone/>
            </a:pPr>
            <a:endParaRPr lang="fr-FR" sz="32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514350" indent="-514350" algn="ctr">
              <a:buNone/>
            </a:pPr>
            <a:r>
              <a:rPr lang="fr-FR" sz="32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au VATEL à Nîmes.</a:t>
            </a:r>
            <a:endParaRPr lang="fr-FR" sz="3200" b="1" cap="none" spc="0"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endParaRPr>
          </a:p>
        </p:txBody>
      </p:sp>
      <p:pic>
        <p:nvPicPr>
          <p:cNvPr id="14" name="il_fi" descr="http://www.easydroit.fr/images/article/image/image031.png"/>
          <p:cNvPicPr/>
          <p:nvPr/>
        </p:nvPicPr>
        <p:blipFill>
          <a:blip r:embed="rId3" cstate="print"/>
          <a:srcRect/>
          <a:stretch>
            <a:fillRect/>
          </a:stretch>
        </p:blipFill>
        <p:spPr bwMode="auto">
          <a:xfrm>
            <a:off x="8316416" y="116632"/>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10</a:t>
            </a:fld>
            <a:endParaRPr lang="fr-FR" dirty="0"/>
          </a:p>
        </p:txBody>
      </p:sp>
      <p:pic>
        <p:nvPicPr>
          <p:cNvPr id="13" name="Espace réservé du contenu 12" descr="http://www.pesolillo.ch/wp-content/uploads/2017/08/home-3-3.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32656"/>
            <a:ext cx="9144000" cy="5805264"/>
          </a:xfrm>
          <a:prstGeom prst="rect">
            <a:avLst/>
          </a:prstGeom>
          <a:noFill/>
          <a:ln>
            <a:noFill/>
          </a:ln>
        </p:spPr>
      </p:pic>
      <p:pic>
        <p:nvPicPr>
          <p:cNvPr id="15" name="il_fi" descr="http://www.easydroit.fr/images/article/image/image031.png"/>
          <p:cNvPicPr/>
          <p:nvPr/>
        </p:nvPicPr>
        <p:blipFill>
          <a:blip r:embed="rId3" cstate="print"/>
          <a:srcRect/>
          <a:stretch>
            <a:fillRect/>
          </a:stretch>
        </p:blipFill>
        <p:spPr bwMode="auto">
          <a:xfrm>
            <a:off x="8388424" y="220680"/>
            <a:ext cx="648072" cy="576064"/>
          </a:xfrm>
          <a:prstGeom prst="rect">
            <a:avLst/>
          </a:prstGeom>
          <a:noFill/>
          <a:ln w="9525">
            <a:noFill/>
            <a:miter lim="800000"/>
            <a:headEnd/>
            <a:tailEnd/>
          </a:ln>
        </p:spPr>
      </p:pic>
      <p:pic>
        <p:nvPicPr>
          <p:cNvPr id="16" name="img-logo-w2" descr="Pesolillo Models">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07504" y="114225"/>
            <a:ext cx="3888432" cy="1470397"/>
          </a:xfrm>
          <a:prstGeom prst="rect">
            <a:avLst/>
          </a:prstGeom>
          <a:noFill/>
          <a:ln>
            <a:noFill/>
          </a:ln>
        </p:spPr>
      </p:pic>
      <p:sp>
        <p:nvSpPr>
          <p:cNvPr id="7" name="Ellipse 6"/>
          <p:cNvSpPr/>
          <p:nvPr/>
        </p:nvSpPr>
        <p:spPr>
          <a:xfrm>
            <a:off x="6479952" y="114225"/>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spTree>
    <p:extLst>
      <p:ext uri="{BB962C8B-B14F-4D97-AF65-F5344CB8AC3E}">
        <p14:creationId xmlns:p14="http://schemas.microsoft.com/office/powerpoint/2010/main" val="2553427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11</a:t>
            </a:fld>
            <a:endParaRPr lang="fr-FR" dirty="0"/>
          </a:p>
        </p:txBody>
      </p:sp>
      <p:pic>
        <p:nvPicPr>
          <p:cNvPr id="6" name="Espace réservé du contenu 5" descr="http://www.pesolillo.ch/wp-content/uploads/2017/08/home-tt-E432-1.png">
            <a:hlinkClick r:id="rId2" tgtFrame="&quot;_self&quo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31" y="12082"/>
            <a:ext cx="5373952" cy="6842956"/>
          </a:xfrm>
          <a:prstGeom prst="rect">
            <a:avLst/>
          </a:prstGeom>
          <a:noFill/>
          <a:ln>
            <a:noFill/>
          </a:ln>
        </p:spPr>
      </p:pic>
      <p:pic>
        <p:nvPicPr>
          <p:cNvPr id="7" name="Image 6" descr="http://www.pesolillo.ch/wp-content/uploads/2017/08/home-tt-c1937.jpg">
            <a:hlinkClick r:id="rId4" tgtFrame="&quot;_self&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5471624" y="529749"/>
            <a:ext cx="3652658" cy="5807621"/>
          </a:xfrm>
          <a:prstGeom prst="rect">
            <a:avLst/>
          </a:prstGeom>
          <a:noFill/>
          <a:ln>
            <a:noFill/>
          </a:ln>
        </p:spPr>
      </p:pic>
      <p:pic>
        <p:nvPicPr>
          <p:cNvPr id="8" name="il_fi" descr="http://www.easydroit.fr/images/article/image/image031.png"/>
          <p:cNvPicPr/>
          <p:nvPr/>
        </p:nvPicPr>
        <p:blipFill>
          <a:blip r:embed="rId6" cstate="print"/>
          <a:srcRect/>
          <a:stretch>
            <a:fillRect/>
          </a:stretch>
        </p:blipFill>
        <p:spPr bwMode="auto">
          <a:xfrm>
            <a:off x="8388424" y="220680"/>
            <a:ext cx="648072" cy="576064"/>
          </a:xfrm>
          <a:prstGeom prst="rect">
            <a:avLst/>
          </a:prstGeom>
          <a:noFill/>
          <a:ln w="9525">
            <a:noFill/>
            <a:miter lim="800000"/>
            <a:headEnd/>
            <a:tailEnd/>
          </a:ln>
        </p:spPr>
      </p:pic>
      <p:sp>
        <p:nvSpPr>
          <p:cNvPr id="9" name="Ellipse 8"/>
          <p:cNvSpPr/>
          <p:nvPr/>
        </p:nvSpPr>
        <p:spPr>
          <a:xfrm>
            <a:off x="6467054" y="63059"/>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spTree>
    <p:extLst>
      <p:ext uri="{BB962C8B-B14F-4D97-AF65-F5344CB8AC3E}">
        <p14:creationId xmlns:p14="http://schemas.microsoft.com/office/powerpoint/2010/main" val="3996129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12</a:t>
            </a:fld>
            <a:endParaRPr lang="fr-FR" dirty="0"/>
          </a:p>
        </p:txBody>
      </p:sp>
      <p:pic>
        <p:nvPicPr>
          <p:cNvPr id="12" name="Image 11" descr="http://www.pesolillo.ch/wp-content/uploads/2017/08/DSC_4044.jpg"/>
          <p:cNvPicPr/>
          <p:nvPr/>
        </p:nvPicPr>
        <p:blipFill>
          <a:blip r:embed="rId2">
            <a:extLst>
              <a:ext uri="{28A0092B-C50C-407E-A947-70E740481C1C}">
                <a14:useLocalDpi xmlns:a14="http://schemas.microsoft.com/office/drawing/2010/main" val="0"/>
              </a:ext>
            </a:extLst>
          </a:blip>
          <a:srcRect/>
          <a:stretch>
            <a:fillRect/>
          </a:stretch>
        </p:blipFill>
        <p:spPr bwMode="auto">
          <a:xfrm>
            <a:off x="0" y="7753"/>
            <a:ext cx="9144000" cy="6850247"/>
          </a:xfrm>
          <a:prstGeom prst="rect">
            <a:avLst/>
          </a:prstGeom>
          <a:noFill/>
          <a:ln>
            <a:noFill/>
          </a:ln>
        </p:spPr>
      </p:pic>
      <p:pic>
        <p:nvPicPr>
          <p:cNvPr id="8" name="img-logo-w2" descr="Pesolillo Models">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135979" y="-99948"/>
            <a:ext cx="3096344" cy="1118245"/>
          </a:xfrm>
          <a:prstGeom prst="rect">
            <a:avLst/>
          </a:prstGeom>
          <a:noFill/>
          <a:ln>
            <a:noFill/>
          </a:ln>
        </p:spPr>
      </p:pic>
      <p:pic>
        <p:nvPicPr>
          <p:cNvPr id="6" name="Image 5"/>
          <p:cNvPicPr>
            <a:picLocks noChangeAspect="1"/>
          </p:cNvPicPr>
          <p:nvPr/>
        </p:nvPicPr>
        <p:blipFill>
          <a:blip r:embed="rId5"/>
          <a:stretch>
            <a:fillRect/>
          </a:stretch>
        </p:blipFill>
        <p:spPr>
          <a:xfrm>
            <a:off x="8388424" y="47171"/>
            <a:ext cx="646232" cy="579170"/>
          </a:xfrm>
          <a:prstGeom prst="rect">
            <a:avLst/>
          </a:prstGeom>
        </p:spPr>
      </p:pic>
      <p:sp>
        <p:nvSpPr>
          <p:cNvPr id="9" name="Ellipse 8"/>
          <p:cNvSpPr/>
          <p:nvPr/>
        </p:nvSpPr>
        <p:spPr>
          <a:xfrm>
            <a:off x="6457950" y="77000"/>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spTree>
    <p:extLst>
      <p:ext uri="{BB962C8B-B14F-4D97-AF65-F5344CB8AC3E}">
        <p14:creationId xmlns:p14="http://schemas.microsoft.com/office/powerpoint/2010/main" val="2745334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7704" y="200954"/>
            <a:ext cx="6120680" cy="1143000"/>
          </a:xfrm>
        </p:spPr>
        <p:txBody>
          <a:bodyPr>
            <a:normAutofit fontScale="90000"/>
          </a:bodyPr>
          <a:lstStyle/>
          <a:p>
            <a:r>
              <a:rPr lang="fr-FR" dirty="0"/>
              <a:t> </a:t>
            </a:r>
            <a:br>
              <a:rPr lang="fr-FR" dirty="0"/>
            </a:br>
            <a:r>
              <a:rPr lang="fr-FR" sz="3100" b="1" dirty="0" smtClean="0">
                <a:solidFill>
                  <a:srgbClr val="FFFF00"/>
                </a:solidFill>
              </a:rPr>
              <a:t>Loco Prestige</a:t>
            </a:r>
            <a:r>
              <a:rPr lang="fr-FR" sz="3100" dirty="0">
                <a:solidFill>
                  <a:srgbClr val="FFFF00"/>
                </a:solidFill>
              </a:rPr>
              <a:t> </a:t>
            </a:r>
            <a:r>
              <a:rPr lang="fr-FR" sz="3100" b="1" dirty="0" smtClean="0">
                <a:solidFill>
                  <a:srgbClr val="FFFF00"/>
                </a:solidFill>
                <a:latin typeface="Segoe Print" panose="02000600000000000000" pitchFamily="2" charset="0"/>
              </a:rPr>
              <a:t>wagon bi-foudre</a:t>
            </a:r>
            <a:r>
              <a:rPr lang="fr-FR" sz="4000" dirty="0" smtClean="0">
                <a:solidFill>
                  <a:srgbClr val="FF0000"/>
                </a:solidFill>
              </a:rPr>
              <a:t/>
            </a:r>
            <a:br>
              <a:rPr lang="fr-FR" sz="4000" dirty="0" smtClean="0">
                <a:solidFill>
                  <a:srgbClr val="FF0000"/>
                </a:solidFill>
              </a:rPr>
            </a:br>
            <a:r>
              <a:rPr lang="fr-FR" sz="1800" b="1" dirty="0" smtClean="0">
                <a:solidFill>
                  <a:srgbClr val="61FA48"/>
                </a:solidFill>
                <a:latin typeface="Segoe Print" panose="02000600000000000000" pitchFamily="2" charset="0"/>
              </a:rPr>
              <a:t>Bi-foudre </a:t>
            </a:r>
            <a:r>
              <a:rPr lang="fr-FR" sz="1800" b="1" dirty="0">
                <a:solidFill>
                  <a:srgbClr val="61FA48"/>
                </a:solidFill>
                <a:latin typeface="Segoe Print" panose="02000600000000000000" pitchFamily="2" charset="0"/>
              </a:rPr>
              <a:t>de fabrication Française réalisation de haut de gamme tout en laiton et fûts en chêne,</a:t>
            </a:r>
            <a:br>
              <a:rPr lang="fr-FR" sz="1800" b="1" dirty="0">
                <a:solidFill>
                  <a:srgbClr val="61FA48"/>
                </a:solidFill>
                <a:latin typeface="Segoe Print" panose="02000600000000000000" pitchFamily="2" charset="0"/>
              </a:rPr>
            </a:br>
            <a:r>
              <a:rPr lang="fr-FR" sz="1800" b="1" dirty="0" smtClean="0">
                <a:solidFill>
                  <a:srgbClr val="61FA48"/>
                </a:solidFill>
                <a:latin typeface="Segoe Print" panose="02000600000000000000" pitchFamily="2" charset="0"/>
              </a:rPr>
              <a:t>Modèle échelle zéro à 650</a:t>
            </a:r>
            <a:r>
              <a:rPr lang="fr-FR" sz="1800" b="1" dirty="0">
                <a:solidFill>
                  <a:srgbClr val="61FA48"/>
                </a:solidFill>
                <a:latin typeface="Segoe Print" panose="02000600000000000000" pitchFamily="2" charset="0"/>
              </a:rPr>
              <a:t>€</a:t>
            </a:r>
            <a:br>
              <a:rPr lang="fr-FR" sz="1800" b="1" dirty="0">
                <a:solidFill>
                  <a:srgbClr val="61FA48"/>
                </a:solidFill>
                <a:latin typeface="Segoe Print" panose="02000600000000000000" pitchFamily="2" charset="0"/>
              </a:rPr>
            </a:br>
            <a:r>
              <a:rPr lang="fr-FR" sz="1800" b="1" dirty="0" smtClean="0">
                <a:solidFill>
                  <a:srgbClr val="61FA48"/>
                </a:solidFill>
                <a:latin typeface="Segoe Print" panose="02000600000000000000" pitchFamily="2" charset="0"/>
              </a:rPr>
              <a:t>Contact : locoprestige@orange.fr</a:t>
            </a:r>
            <a:endParaRPr lang="fr-FR" sz="1800" b="1" dirty="0">
              <a:solidFill>
                <a:srgbClr val="61FA48"/>
              </a:solidFill>
              <a:latin typeface="Segoe Print" panose="02000600000000000000" pitchFamily="2" charset="0"/>
            </a:endParaRPr>
          </a:p>
        </p:txBody>
      </p:sp>
      <p:pic>
        <p:nvPicPr>
          <p:cNvPr id="11" name="Espace réservé du contenu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2060848"/>
            <a:ext cx="3759961" cy="2819971"/>
          </a:xfrm>
        </p:spPr>
      </p:pic>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13</a:t>
            </a:fld>
            <a:endParaRPr lang="fr-FR" dirty="0"/>
          </a:p>
        </p:txBody>
      </p:sp>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2272" y="2226353"/>
            <a:ext cx="5506662" cy="4129997"/>
          </a:xfrm>
          <a:prstGeom prst="rect">
            <a:avLst/>
          </a:prstGeom>
        </p:spPr>
      </p:pic>
      <p:sp>
        <p:nvSpPr>
          <p:cNvPr id="8" name="Ellipse 7"/>
          <p:cNvSpPr/>
          <p:nvPr/>
        </p:nvSpPr>
        <p:spPr>
          <a:xfrm>
            <a:off x="0" y="186905"/>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pic>
        <p:nvPicPr>
          <p:cNvPr id="10" name="il_fi" descr="http://www.easydroit.fr/images/article/image/image031.png"/>
          <p:cNvPicPr/>
          <p:nvPr/>
        </p:nvPicPr>
        <p:blipFill>
          <a:blip r:embed="rId4"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3412194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137160" indent="0">
              <a:buNone/>
            </a:pPr>
            <a:endParaRPr lang="fr-FR" b="1" dirty="0" smtClean="0">
              <a:solidFill>
                <a:srgbClr val="BEF73F"/>
              </a:solidFill>
              <a:latin typeface="Segoe Print" panose="02000600000000000000" pitchFamily="2" charset="0"/>
            </a:endParaRPr>
          </a:p>
          <a:p>
            <a:pPr marL="137160" indent="0">
              <a:buNone/>
            </a:pPr>
            <a:endParaRPr lang="fr-FR" b="1" dirty="0" smtClean="0">
              <a:solidFill>
                <a:srgbClr val="BEF73F"/>
              </a:solidFill>
              <a:latin typeface="Segoe Print" panose="02000600000000000000" pitchFamily="2" charset="0"/>
            </a:endParaRPr>
          </a:p>
          <a:p>
            <a:pPr marL="137160" indent="0">
              <a:buNone/>
            </a:pPr>
            <a:r>
              <a:rPr lang="fr-FR" b="1" dirty="0" smtClean="0">
                <a:solidFill>
                  <a:srgbClr val="61FA48"/>
                </a:solidFill>
                <a:latin typeface="Segoe Print" panose="02000600000000000000" pitchFamily="2" charset="0"/>
              </a:rPr>
              <a:t>Y 2400 </a:t>
            </a:r>
            <a:r>
              <a:rPr lang="fr-FR" b="1" dirty="0">
                <a:solidFill>
                  <a:srgbClr val="61FA48"/>
                </a:solidFill>
                <a:latin typeface="Segoe Print" panose="02000600000000000000" pitchFamily="2" charset="0"/>
              </a:rPr>
              <a:t>prix 300€ le kit </a:t>
            </a:r>
            <a:endParaRPr lang="fr-FR" b="1" dirty="0" smtClean="0">
              <a:solidFill>
                <a:srgbClr val="61FA48"/>
              </a:solidFill>
              <a:latin typeface="Segoe Print" panose="02000600000000000000" pitchFamily="2" charset="0"/>
            </a:endParaRPr>
          </a:p>
          <a:p>
            <a:pPr marL="137160" indent="0">
              <a:buNone/>
            </a:pPr>
            <a:endParaRPr lang="fr-FR" b="1" dirty="0">
              <a:solidFill>
                <a:srgbClr val="61FA48"/>
              </a:solidFill>
              <a:latin typeface="Segoe Print" panose="02000600000000000000" pitchFamily="2" charset="0"/>
            </a:endParaRPr>
          </a:p>
          <a:p>
            <a:endParaRPr lang="fr-FR" dirty="0"/>
          </a:p>
        </p:txBody>
      </p:sp>
      <p:sp>
        <p:nvSpPr>
          <p:cNvPr id="8" name="Espace réservé de la date 7"/>
          <p:cNvSpPr>
            <a:spLocks noGrp="1"/>
          </p:cNvSpPr>
          <p:nvPr>
            <p:ph type="dt" sz="half" idx="10"/>
          </p:nvPr>
        </p:nvSpPr>
        <p:spPr/>
        <p:txBody>
          <a:bodyPr/>
          <a:lstStyle/>
          <a:p>
            <a:r>
              <a:rPr lang="fr-FR" dirty="0" smtClean="0"/>
              <a:t>16/02/2019</a:t>
            </a:r>
            <a:endParaRPr lang="fr-FR" dirty="0"/>
          </a:p>
        </p:txBody>
      </p:sp>
      <p:sp>
        <p:nvSpPr>
          <p:cNvPr id="4" name="Espace réservé du numéro de diapositive 3"/>
          <p:cNvSpPr>
            <a:spLocks noGrp="1"/>
          </p:cNvSpPr>
          <p:nvPr>
            <p:ph type="sldNum" sz="quarter" idx="12"/>
          </p:nvPr>
        </p:nvSpPr>
        <p:spPr/>
        <p:txBody>
          <a:bodyPr/>
          <a:lstStyle/>
          <a:p>
            <a:fld id="{BEF8B2D1-DD13-4E67-9225-33C25A234C29}" type="slidenum">
              <a:rPr lang="fr-FR" smtClean="0"/>
              <a:pPr/>
              <a:t>14</a:t>
            </a:fld>
            <a:endParaRPr lang="fr-FR" dirty="0"/>
          </a:p>
        </p:txBody>
      </p:sp>
      <p:pic>
        <p:nvPicPr>
          <p:cNvPr id="6" name="Espace réservé du contenu 9" descr="logo_djfr">
            <a:hlinkClick r:id="rId2"/>
          </p:cNvPr>
          <p:cNvPicPr>
            <a:picLocks noGrp="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7775575" y="322263"/>
            <a:ext cx="1368425" cy="1089025"/>
          </a:xfrm>
          <a:prstGeom prst="rect">
            <a:avLst/>
          </a:prstGeom>
          <a:noFill/>
          <a:ln>
            <a:noFill/>
          </a:ln>
        </p:spPr>
      </p:pic>
      <p:pic>
        <p:nvPicPr>
          <p:cNvPr id="9" name="Image 8" descr="C:\Users\Think center\Documents\AMIS DU ZERO &amp; CONSTRUCTEURS\amis du zero 2017 2018\REUNION 2 JUIN\IMGP654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3789040"/>
            <a:ext cx="3347864" cy="2456443"/>
          </a:xfrm>
          <a:prstGeom prst="rect">
            <a:avLst/>
          </a:prstGeom>
          <a:noFill/>
          <a:ln>
            <a:noFill/>
          </a:ln>
        </p:spPr>
      </p:pic>
      <p:pic>
        <p:nvPicPr>
          <p:cNvPr id="10" name="Image 9" descr="C:\Users\Think center\Documents\AMIS DU ZERO &amp; CONSTRUCTEURS\amis du zero 2017 2018\REUNION 2 JUIN\IMGP654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39646" y="3789040"/>
            <a:ext cx="2600506" cy="2456443"/>
          </a:xfrm>
          <a:prstGeom prst="rect">
            <a:avLst/>
          </a:prstGeom>
          <a:noFill/>
          <a:ln>
            <a:noFill/>
          </a:ln>
        </p:spPr>
      </p:pic>
      <p:pic>
        <p:nvPicPr>
          <p:cNvPr id="11" name="Image 10" descr="C:\Users\Think center\Documents\AMIS DU ZERO &amp; CONSTRUCTEURS\amis du zero 2017 2018\REUNION 2 JUIN\IMGP6549.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4" y="3501008"/>
            <a:ext cx="2736305" cy="2096402"/>
          </a:xfrm>
          <a:prstGeom prst="rect">
            <a:avLst/>
          </a:prstGeom>
          <a:noFill/>
          <a:ln>
            <a:noFill/>
          </a:ln>
        </p:spPr>
      </p:pic>
      <p:pic>
        <p:nvPicPr>
          <p:cNvPr id="12" name="il_fi" descr="http://www.easydroit.fr/images/article/image/image031.png"/>
          <p:cNvPicPr/>
          <p:nvPr/>
        </p:nvPicPr>
        <p:blipFill>
          <a:blip r:embed="rId7" cstate="print"/>
          <a:srcRect/>
          <a:stretch>
            <a:fillRect/>
          </a:stretch>
        </p:blipFill>
        <p:spPr bwMode="auto">
          <a:xfrm>
            <a:off x="8388424" y="68041"/>
            <a:ext cx="648072" cy="576064"/>
          </a:xfrm>
          <a:prstGeom prst="rect">
            <a:avLst/>
          </a:prstGeom>
          <a:noFill/>
          <a:ln w="9525">
            <a:noFill/>
            <a:miter lim="800000"/>
            <a:headEnd/>
            <a:tailEnd/>
          </a:ln>
        </p:spPr>
      </p:pic>
      <p:pic>
        <p:nvPicPr>
          <p:cNvPr id="2" name="Image 1"/>
          <p:cNvPicPr>
            <a:picLocks noChangeAspect="1"/>
          </p:cNvPicPr>
          <p:nvPr/>
        </p:nvPicPr>
        <p:blipFill>
          <a:blip r:embed="rId8"/>
          <a:stretch>
            <a:fillRect/>
          </a:stretch>
        </p:blipFill>
        <p:spPr>
          <a:xfrm>
            <a:off x="2843808" y="14944"/>
            <a:ext cx="3245023" cy="2187493"/>
          </a:xfrm>
          <a:prstGeom prst="rect">
            <a:avLst/>
          </a:prstGeom>
        </p:spPr>
      </p:pic>
      <p:sp>
        <p:nvSpPr>
          <p:cNvPr id="14" name="Ellipse 13"/>
          <p:cNvSpPr/>
          <p:nvPr/>
        </p:nvSpPr>
        <p:spPr>
          <a:xfrm>
            <a:off x="0" y="186905"/>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spTree>
    <p:extLst>
      <p:ext uri="{BB962C8B-B14F-4D97-AF65-F5344CB8AC3E}">
        <p14:creationId xmlns:p14="http://schemas.microsoft.com/office/powerpoint/2010/main" val="9126410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835696" y="1322915"/>
            <a:ext cx="2808312" cy="936104"/>
          </a:xfrm>
        </p:spPr>
        <p:txBody>
          <a:bodyPr>
            <a:normAutofit fontScale="62500" lnSpcReduction="20000"/>
          </a:bodyPr>
          <a:lstStyle/>
          <a:p>
            <a:pPr marL="137160" indent="0" algn="ctr">
              <a:buNone/>
            </a:pPr>
            <a:r>
              <a:rPr lang="fr-FR" sz="6000" b="1" dirty="0" smtClean="0">
                <a:ln w="17780" cmpd="sng">
                  <a:solidFill>
                    <a:srgbClr val="FFFF00"/>
                  </a:solidFill>
                  <a:prstDash val="solid"/>
                  <a:miter lim="800000"/>
                </a:ln>
                <a:solidFill>
                  <a:schemeClr val="bg2">
                    <a:lumMod val="1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Thierry MAGROU</a:t>
            </a:r>
            <a:endParaRPr lang="fr-FR" sz="6000" b="1" dirty="0">
              <a:solidFill>
                <a:schemeClr val="bg2">
                  <a:lumMod val="10000"/>
                </a:schemeClr>
              </a:solidFill>
              <a:latin typeface="Segoe Print" panose="02000600000000000000" pitchFamily="2" charset="0"/>
            </a:endParaRPr>
          </a:p>
        </p:txBody>
      </p:sp>
      <p:sp>
        <p:nvSpPr>
          <p:cNvPr id="11" name="Espace réservé de la date 10"/>
          <p:cNvSpPr>
            <a:spLocks noGrp="1"/>
          </p:cNvSpPr>
          <p:nvPr>
            <p:ph type="dt" sz="half" idx="10"/>
          </p:nvPr>
        </p:nvSpPr>
        <p:spPr/>
        <p:txBody>
          <a:bodyPr/>
          <a:lstStyle/>
          <a:p>
            <a:r>
              <a:rPr lang="fr-FR" dirty="0" smtClean="0"/>
              <a:t>16/02/2019</a:t>
            </a:r>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15</a:t>
            </a:fld>
            <a:endParaRPr lang="fr-FR" dirty="0"/>
          </a:p>
        </p:txBody>
      </p:sp>
      <p:pic>
        <p:nvPicPr>
          <p:cNvPr id="5"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pic>
        <p:nvPicPr>
          <p:cNvPr id="2" name="Image 1"/>
          <p:cNvPicPr>
            <a:picLocks noChangeAspect="1"/>
          </p:cNvPicPr>
          <p:nvPr/>
        </p:nvPicPr>
        <p:blipFill>
          <a:blip r:embed="rId3"/>
          <a:stretch>
            <a:fillRect/>
          </a:stretch>
        </p:blipFill>
        <p:spPr>
          <a:xfrm>
            <a:off x="0" y="2348880"/>
            <a:ext cx="9144000" cy="3894353"/>
          </a:xfrm>
          <a:prstGeom prst="rect">
            <a:avLst/>
          </a:prstGeom>
        </p:spPr>
      </p:pic>
      <p:pic>
        <p:nvPicPr>
          <p:cNvPr id="4" name="Image 3"/>
          <p:cNvPicPr>
            <a:picLocks noChangeAspect="1"/>
          </p:cNvPicPr>
          <p:nvPr/>
        </p:nvPicPr>
        <p:blipFill>
          <a:blip r:embed="rId4"/>
          <a:stretch>
            <a:fillRect/>
          </a:stretch>
        </p:blipFill>
        <p:spPr>
          <a:xfrm>
            <a:off x="4572000" y="164686"/>
            <a:ext cx="2672119" cy="2052381"/>
          </a:xfrm>
          <a:prstGeom prst="rect">
            <a:avLst/>
          </a:prstGeom>
        </p:spPr>
      </p:pic>
      <p:sp>
        <p:nvSpPr>
          <p:cNvPr id="9" name="Ellipse 8"/>
          <p:cNvSpPr/>
          <p:nvPr/>
        </p:nvSpPr>
        <p:spPr>
          <a:xfrm>
            <a:off x="0" y="186905"/>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spTree>
    <p:extLst>
      <p:ext uri="{BB962C8B-B14F-4D97-AF65-F5344CB8AC3E}">
        <p14:creationId xmlns:p14="http://schemas.microsoft.com/office/powerpoint/2010/main" val="4009490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04048" y="764704"/>
            <a:ext cx="3826768" cy="634082"/>
          </a:xfrm>
        </p:spPr>
        <p:txBody>
          <a:bodyPr>
            <a:noAutofit/>
          </a:bodyPr>
          <a:lstStyle/>
          <a:p>
            <a:pPr marL="514350" indent="-514350" algn="ctr"/>
            <a:r>
              <a:rPr lang="fr-FR" sz="2000" b="1" dirty="0" smtClean="0">
                <a:ln w="17780" cmpd="sng">
                  <a:solidFill>
                    <a:srgbClr val="FFFF00"/>
                  </a:solidFill>
                  <a:prstDash val="solid"/>
                  <a:miter lim="800000"/>
                </a:ln>
                <a:solidFill>
                  <a:schemeClr val="accent2">
                    <a:lumMod val="5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	</a:t>
            </a:r>
            <a:endParaRPr lang="fr-FR" sz="2000" b="1" dirty="0">
              <a:ln w="17780" cmpd="sng">
                <a:solidFill>
                  <a:srgbClr val="FFFF00"/>
                </a:solidFill>
                <a:prstDash val="solid"/>
                <a:miter lim="800000"/>
              </a:ln>
              <a:solidFill>
                <a:schemeClr val="accent2">
                  <a:lumMod val="50000"/>
                </a:schemeClr>
              </a:solidFill>
              <a:effectLst>
                <a:outerShdw blurRad="55000" dist="50800" dir="5400000" algn="tl">
                  <a:srgbClr val="000000">
                    <a:alpha val="33000"/>
                  </a:srgbClr>
                </a:outerShdw>
              </a:effectLst>
              <a:latin typeface="Segoe Print" panose="02000600000000000000" pitchFamily="2" charset="0"/>
              <a:cs typeface="Arial" pitchFamily="34" charset="0"/>
            </a:endParaRPr>
          </a:p>
        </p:txBody>
      </p:sp>
      <p:sp>
        <p:nvSpPr>
          <p:cNvPr id="10" name="Espace réservé de la date 9"/>
          <p:cNvSpPr>
            <a:spLocks noGrp="1"/>
          </p:cNvSpPr>
          <p:nvPr>
            <p:ph type="dt" sz="half" idx="10"/>
          </p:nvPr>
        </p:nvSpPr>
        <p:spPr/>
        <p:txBody>
          <a:bodyPr/>
          <a:lstStyle/>
          <a:p>
            <a:r>
              <a:rPr lang="fr-FR" dirty="0" smtClean="0"/>
              <a:t>16/02/2019</a:t>
            </a:r>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16</a:t>
            </a:fld>
            <a:endParaRPr lang="fr-FR" dirty="0"/>
          </a:p>
        </p:txBody>
      </p:sp>
      <p:sp>
        <p:nvSpPr>
          <p:cNvPr id="3" name="ZoneTexte 2"/>
          <p:cNvSpPr txBox="1"/>
          <p:nvPr/>
        </p:nvSpPr>
        <p:spPr>
          <a:xfrm>
            <a:off x="6111627" y="2708712"/>
            <a:ext cx="2952328" cy="646331"/>
          </a:xfrm>
          <a:prstGeom prst="rect">
            <a:avLst/>
          </a:prstGeom>
          <a:noFill/>
        </p:spPr>
        <p:txBody>
          <a:bodyPr wrap="square" rtlCol="0">
            <a:spAutoFit/>
          </a:bodyPr>
          <a:lstStyle/>
          <a:p>
            <a:pPr algn="ctr"/>
            <a:r>
              <a:rPr lang="fr-FR" b="1" dirty="0" smtClean="0">
                <a:solidFill>
                  <a:srgbClr val="61FA48"/>
                </a:solidFill>
                <a:latin typeface="Segoe Print" panose="02000600000000000000" pitchFamily="2" charset="0"/>
              </a:rPr>
              <a:t>77 Inscrits à ce jour</a:t>
            </a:r>
          </a:p>
          <a:p>
            <a:pPr algn="ctr"/>
            <a:r>
              <a:rPr lang="fr-FR" b="1" dirty="0" smtClean="0">
                <a:solidFill>
                  <a:srgbClr val="61FA48"/>
                </a:solidFill>
                <a:latin typeface="Segoe Print" panose="02000600000000000000" pitchFamily="2" charset="0"/>
              </a:rPr>
              <a:t>47 dossiers à jour</a:t>
            </a:r>
            <a:endParaRPr lang="fr-FR" b="1" dirty="0">
              <a:solidFill>
                <a:srgbClr val="61FA48"/>
              </a:solidFill>
              <a:latin typeface="Segoe Print" panose="02000600000000000000" pitchFamily="2" charset="0"/>
            </a:endParaRPr>
          </a:p>
        </p:txBody>
      </p:sp>
      <p:sp>
        <p:nvSpPr>
          <p:cNvPr id="8" name="Ellipse 7"/>
          <p:cNvSpPr/>
          <p:nvPr/>
        </p:nvSpPr>
        <p:spPr>
          <a:xfrm>
            <a:off x="6084168" y="208196"/>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pic>
        <p:nvPicPr>
          <p:cNvPr id="9"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graphicFrame>
        <p:nvGraphicFramePr>
          <p:cNvPr id="12" name="Tableau 11"/>
          <p:cNvGraphicFramePr>
            <a:graphicFrameLocks noGrp="1"/>
          </p:cNvGraphicFramePr>
          <p:nvPr>
            <p:extLst>
              <p:ext uri="{D42A27DB-BD31-4B8C-83A1-F6EECF244321}">
                <p14:modId xmlns:p14="http://schemas.microsoft.com/office/powerpoint/2010/main" val="479386785"/>
              </p:ext>
            </p:extLst>
          </p:nvPr>
        </p:nvGraphicFramePr>
        <p:xfrm>
          <a:off x="594225" y="23923"/>
          <a:ext cx="6066006" cy="6727671"/>
        </p:xfrm>
        <a:graphic>
          <a:graphicData uri="http://schemas.openxmlformats.org/drawingml/2006/table">
            <a:tbl>
              <a:tblPr/>
              <a:tblGrid>
                <a:gridCol w="1057114"/>
                <a:gridCol w="1002301"/>
                <a:gridCol w="1025791"/>
                <a:gridCol w="336710"/>
                <a:gridCol w="281897"/>
                <a:gridCol w="292338"/>
                <a:gridCol w="336710"/>
                <a:gridCol w="229694"/>
                <a:gridCol w="208813"/>
                <a:gridCol w="167050"/>
                <a:gridCol w="167050"/>
                <a:gridCol w="167050"/>
                <a:gridCol w="167050"/>
                <a:gridCol w="626438"/>
              </a:tblGrid>
              <a:tr h="884797">
                <a:tc>
                  <a:txBody>
                    <a:bodyPr/>
                    <a:lstStyle/>
                    <a:p>
                      <a:pPr algn="ctr" fontAlgn="ctr"/>
                      <a:r>
                        <a:rPr lang="fr-FR" sz="800" b="0" i="0" u="none" strike="noStrike" dirty="0">
                          <a:solidFill>
                            <a:schemeClr val="tx1"/>
                          </a:solidFill>
                          <a:effectLst/>
                          <a:latin typeface="Candara" panose="020E0502030303020204" pitchFamily="34" charset="0"/>
                        </a:rPr>
                        <a:t>NOM</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0" i="0" u="none" strike="noStrike" dirty="0">
                          <a:solidFill>
                            <a:schemeClr val="tx1"/>
                          </a:solidFill>
                          <a:effectLst/>
                          <a:latin typeface="Candara" panose="020E0502030303020204" pitchFamily="34" charset="0"/>
                        </a:rPr>
                        <a:t>PRENOM</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800" b="1" i="0" u="none" strike="noStrike" dirty="0">
                          <a:solidFill>
                            <a:schemeClr val="tx1"/>
                          </a:solidFill>
                          <a:effectLst/>
                          <a:latin typeface="Candara" panose="020E0502030303020204" pitchFamily="34" charset="0"/>
                        </a:rPr>
                        <a:t>CATEGORIE</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1" i="0" u="none" strike="noStrike" dirty="0">
                          <a:solidFill>
                            <a:srgbClr val="000000"/>
                          </a:solidFill>
                          <a:effectLst/>
                          <a:latin typeface="Candara" panose="020E0502030303020204" pitchFamily="34" charset="0"/>
                        </a:rPr>
                        <a:t>PRESENT 13 avril 2019</a:t>
                      </a:r>
                    </a:p>
                  </a:txBody>
                  <a:tcPr marL="5099" marR="5099" marT="50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dirty="0">
                          <a:solidFill>
                            <a:srgbClr val="000000"/>
                          </a:solidFill>
                          <a:effectLst/>
                          <a:latin typeface="Candara" panose="020E0502030303020204" pitchFamily="34" charset="0"/>
                        </a:rPr>
                        <a:t>VATEL CHEQUES 35€</a:t>
                      </a:r>
                    </a:p>
                  </a:txBody>
                  <a:tcPr marL="5099" marR="5099" marT="50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ADZ CHEQUES 10€</a:t>
                      </a:r>
                    </a:p>
                  </a:txBody>
                  <a:tcPr marL="5099" marR="5099" marT="50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VIREMENT BANCAIRE 45€</a:t>
                      </a:r>
                    </a:p>
                  </a:txBody>
                  <a:tcPr marL="5099" marR="5099" marT="50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FICHE RENSEIGNEMENT</a:t>
                      </a:r>
                    </a:p>
                  </a:txBody>
                  <a:tcPr marL="5099" marR="5099" marT="50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fr-FR" sz="500" b="1" i="0" u="none" strike="noStrike">
                          <a:solidFill>
                            <a:srgbClr val="000000"/>
                          </a:solidFill>
                          <a:effectLst/>
                          <a:latin typeface="Candara" panose="020E0502030303020204" pitchFamily="34" charset="0"/>
                        </a:rPr>
                        <a:t>VISITE MARTIN</a:t>
                      </a:r>
                    </a:p>
                  </a:txBody>
                  <a:tcPr marL="5099" marR="5099" marT="50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fr-FR" sz="500" b="1" i="0" u="none" strike="noStrike">
                          <a:solidFill>
                            <a:srgbClr val="000000"/>
                          </a:solidFill>
                          <a:effectLst/>
                          <a:latin typeface="Candara" panose="020E0502030303020204" pitchFamily="34" charset="0"/>
                        </a:rPr>
                        <a:t>VISITE MUSEE ROMAIN</a:t>
                      </a:r>
                    </a:p>
                  </a:txBody>
                  <a:tcPr marL="5099" marR="5099" marT="50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ctr" fontAlgn="ctr"/>
                      <a:r>
                        <a:rPr lang="fr-FR" sz="500" b="1" i="0" u="none" strike="noStrike">
                          <a:solidFill>
                            <a:srgbClr val="000000"/>
                          </a:solidFill>
                          <a:effectLst/>
                          <a:latin typeface="Candara" panose="020E0502030303020204" pitchFamily="34" charset="0"/>
                        </a:rPr>
                        <a:t>VISITE MUSEE TRAIN</a:t>
                      </a:r>
                    </a:p>
                  </a:txBody>
                  <a:tcPr marL="5099" marR="5099" marT="50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ctr" fontAlgn="ctr"/>
                      <a:r>
                        <a:rPr lang="fr-FR" sz="500" b="1" i="0" u="none" strike="noStrike">
                          <a:solidFill>
                            <a:srgbClr val="000000"/>
                          </a:solidFill>
                          <a:effectLst/>
                          <a:latin typeface="Candara" panose="020E0502030303020204" pitchFamily="34" charset="0"/>
                        </a:rPr>
                        <a:t>INSTALLATION SALLE</a:t>
                      </a:r>
                    </a:p>
                  </a:txBody>
                  <a:tcPr marL="5099" marR="5099" marT="50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fr-FR" sz="500" b="1" i="0" u="none" strike="noStrike">
                          <a:solidFill>
                            <a:srgbClr val="000000"/>
                          </a:solidFill>
                          <a:effectLst/>
                          <a:latin typeface="Candara" panose="020E0502030303020204" pitchFamily="34" charset="0"/>
                        </a:rPr>
                        <a:t>DINER VENDREDI</a:t>
                      </a:r>
                    </a:p>
                  </a:txBody>
                  <a:tcPr marL="5099" marR="5099" marT="50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fontAlgn="b"/>
                      <a:r>
                        <a:rPr lang="fr-FR" sz="500" b="0" i="0" u="none" strike="noStrike" dirty="0">
                          <a:solidFill>
                            <a:schemeClr val="tx1"/>
                          </a:solidFill>
                          <a:effectLst/>
                          <a:latin typeface="Candara" panose="020E0502030303020204" pitchFamily="34" charset="0"/>
                        </a:rPr>
                        <a:t>présence confirmée par ML</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ALLASIO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jean-paul</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AMIS DU ZERO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500" b="0" i="0" u="none" strike="noStrike">
                        <a:solidFill>
                          <a:schemeClr val="tx1"/>
                        </a:solidFill>
                        <a:effectLst/>
                        <a:latin typeface="Candara" panose="020E0502030303020204" pitchFamily="34" charset="0"/>
                      </a:endParaRP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AUCLER</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Alice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dirty="0">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1" i="0" u="none" strike="noStrike">
                          <a:solidFill>
                            <a:schemeClr val="tx1"/>
                          </a:solidFill>
                          <a:effectLst/>
                          <a:latin typeface="Candara" panose="020E0502030303020204" pitchFamily="34" charset="0"/>
                        </a:rPr>
                        <a:t>AVRIL</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1" i="0" u="none" strike="noStrike">
                          <a:solidFill>
                            <a:schemeClr val="tx1"/>
                          </a:solidFill>
                          <a:effectLst/>
                          <a:latin typeface="Candara" panose="020E0502030303020204" pitchFamily="34" charset="0"/>
                        </a:rPr>
                        <a:t>Guy</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chemeClr val="tx1"/>
                          </a:solidFill>
                          <a:effectLst/>
                          <a:latin typeface="Candara" panose="020E0502030303020204" pitchFamily="34" charset="0"/>
                        </a:rPr>
                        <a:t>AMIS DU ZERO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45 €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dirty="0">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BAUVE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Dominique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dirty="0">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solidFill>
                            <a:srgbClr val="000000"/>
                          </a:solidFill>
                          <a:effectLst/>
                          <a:latin typeface="Candara" panose="020E0502030303020204" pitchFamily="34" charset="0"/>
                        </a:rPr>
                        <a:t>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0" i="0" u="none" strike="noStrike">
                          <a:solidFill>
                            <a:srgbClr val="000000"/>
                          </a:solidFill>
                          <a:effectLst/>
                          <a:latin typeface="Candara" panose="020E0502030303020204" pitchFamily="34" charset="0"/>
                        </a:rPr>
                        <a:t>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BAYLE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bernard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dirty="0">
                          <a:solidFill>
                            <a:srgbClr val="000000"/>
                          </a:solidFill>
                          <a:effectLst/>
                          <a:latin typeface="Candara" panose="020E0502030303020204" pitchFamily="34" charset="0"/>
                        </a:rPr>
                        <a:t>45 €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just" fontAlgn="b"/>
                      <a:r>
                        <a:rPr lang="fr-FR" sz="800" b="0" i="0" u="none" strike="noStrike">
                          <a:solidFill>
                            <a:schemeClr val="tx1"/>
                          </a:solidFill>
                          <a:effectLst/>
                          <a:latin typeface="Candara" panose="020E0502030303020204" pitchFamily="34" charset="0"/>
                        </a:rPr>
                        <a:t>BOISSON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Paul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dirty="0">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endParaRPr lang="fr-FR" sz="500" b="0" i="0" u="none" strike="noStrike" dirty="0">
                        <a:solidFill>
                          <a:schemeClr val="tx1"/>
                        </a:solidFill>
                        <a:effectLst/>
                        <a:latin typeface="Candara" panose="020E0502030303020204" pitchFamily="34" charset="0"/>
                      </a:endParaRP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CAMPOLO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Jean-Jacques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AMIS DU ZERO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dirty="0">
                          <a:solidFill>
                            <a:srgbClr val="000000"/>
                          </a:solidFill>
                          <a:effectLst/>
                          <a:latin typeface="Candara" panose="020E0502030303020204" pitchFamily="34" charset="0"/>
                        </a:rPr>
                        <a:t>45 €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CECCALDI</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François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dirty="0">
                          <a:solidFill>
                            <a:srgbClr val="000000"/>
                          </a:solidFill>
                          <a:effectLst/>
                          <a:latin typeface="Candara" panose="020E0502030303020204" pitchFamily="34" charset="0"/>
                        </a:rPr>
                        <a:t>45 €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CHAUX</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Jean Marc</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dirty="0">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CHEVOPPE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Jean-Pierre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dirty="0">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DELORT</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Jean Luc</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chemeClr val="tx1"/>
                          </a:solidFill>
                          <a:effectLst/>
                          <a:latin typeface="Candara" panose="020E0502030303020204" pitchFamily="34" charset="0"/>
                        </a:rPr>
                        <a:t>CERCLE DU ZERO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dirty="0">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FARGEAS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Alain</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dirty="0">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fr-FR" sz="500" b="0" i="0" u="none" strike="noStrike">
                        <a:solidFill>
                          <a:schemeClr val="tx1"/>
                        </a:solidFill>
                        <a:effectLst/>
                        <a:latin typeface="Candara" panose="020E0502030303020204" pitchFamily="34" charset="0"/>
                      </a:endParaRP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FAUVEL</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Charles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dirty="0">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FOURNIER</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Yvon</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FRANCHE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Yann</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GALLIEN</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Philippe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GAMBART</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Pierre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AMIS DU ZERO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45 €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dirty="0">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GANDELOT</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Roland</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AMIS DU ZERO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GOLETTO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André</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AMIS DU ZERO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dirty="0">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GRAINCE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Madame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dirty="0">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GRAINCE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Mademoiselle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dirty="0">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GRAINCE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Claude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dirty="0">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GRELICHE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Jean-Claude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dirty="0">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dirty="0">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GUYET</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Marc</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dirty="0">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dirty="0">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HUITOREL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Jean</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dirty="0">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LAIRE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David</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45 €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LAURES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Michel</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AMIS DU ZERO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LEBEC</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Gilbert</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AMIS DU ZERO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45 €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dirty="0">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LECUYER</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Jean Luc</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LILAMAND</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Jean Claude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dirty="0">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LOUETTE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Michel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AMIS DU ZERO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dirty="0">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MAGROU</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Thierry</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AMIS DU ZERO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MALEN</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Rémy</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45 €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MARTIN</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Maurice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45 €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MARTINAGGI</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Paul</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AMIS DU ZERO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MIGUEL</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Pierre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DELEGUE CDZ</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MOLLARD</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dirty="0">
                          <a:solidFill>
                            <a:schemeClr val="tx1"/>
                          </a:solidFill>
                          <a:effectLst/>
                          <a:latin typeface="Candara" panose="020E0502030303020204" pitchFamily="34" charset="0"/>
                        </a:rPr>
                        <a:t>Bernard</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AMIS DU ZERO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45 €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dirty="0">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MURGER</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JeanFrançois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endParaRPr lang="fr-FR" sz="500" b="0" i="0" u="none" strike="noStrike">
                        <a:solidFill>
                          <a:schemeClr val="tx1"/>
                        </a:solidFill>
                        <a:effectLst/>
                        <a:latin typeface="Candara" panose="020E0502030303020204" pitchFamily="34" charset="0"/>
                      </a:endParaRP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just" fontAlgn="b"/>
                      <a:r>
                        <a:rPr lang="fr-FR" sz="800" b="0" i="0" u="none" strike="noStrike">
                          <a:solidFill>
                            <a:schemeClr val="tx1"/>
                          </a:solidFill>
                          <a:effectLst/>
                          <a:latin typeface="Candara" panose="020E0502030303020204" pitchFamily="34" charset="0"/>
                        </a:rPr>
                        <a:t>PASSERA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Serge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PESCE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dirty="0">
                          <a:solidFill>
                            <a:schemeClr val="tx1"/>
                          </a:solidFill>
                          <a:effectLst/>
                          <a:latin typeface="Candara" panose="020E0502030303020204" pitchFamily="34" charset="0"/>
                        </a:rPr>
                        <a:t>David</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AMIS DU ZERO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45 €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just" fontAlgn="b"/>
                      <a:r>
                        <a:rPr lang="fr-FR" sz="800" b="0" i="0" u="none" strike="noStrike">
                          <a:solidFill>
                            <a:schemeClr val="tx1"/>
                          </a:solidFill>
                          <a:effectLst/>
                          <a:latin typeface="Candara" panose="020E0502030303020204" pitchFamily="34" charset="0"/>
                        </a:rPr>
                        <a:t>PLAIDY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dirty="0">
                          <a:solidFill>
                            <a:schemeClr val="tx1"/>
                          </a:solidFill>
                          <a:effectLst/>
                          <a:latin typeface="Candara" panose="020E0502030303020204" pitchFamily="34" charset="0"/>
                        </a:rPr>
                        <a:t>Alain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PLASSIT</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Bernard</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 </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500" b="1" i="0" u="none" strike="noStrike">
                          <a:solidFill>
                            <a:srgbClr val="000000"/>
                          </a:solidFill>
                          <a:effectLst/>
                          <a:latin typeface="Candara" panose="020E0502030303020204" pitchFamily="34" charset="0"/>
                        </a:rPr>
                        <a:t>1</a:t>
                      </a:r>
                    </a:p>
                  </a:txBody>
                  <a:tcPr marL="5099" marR="5099" marT="50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dirty="0">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just" fontAlgn="b"/>
                      <a:r>
                        <a:rPr lang="fr-FR" sz="800" b="0" i="0" u="none" strike="noStrike">
                          <a:solidFill>
                            <a:schemeClr val="tx1"/>
                          </a:solidFill>
                          <a:effectLst/>
                          <a:latin typeface="Candara" panose="020E0502030303020204" pitchFamily="34" charset="0"/>
                        </a:rPr>
                        <a:t>ROSSAT</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Paulette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CONSTRUCTEURS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r" fontAlgn="b"/>
                      <a:r>
                        <a:rPr lang="fr-FR" sz="500" b="0"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500" b="0"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fr-FR" sz="500" b="0"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endParaRPr lang="fr-FR" sz="500" b="0" i="0" u="none" strike="noStrike" dirty="0">
                        <a:solidFill>
                          <a:schemeClr val="tx1"/>
                        </a:solidFill>
                        <a:effectLst/>
                        <a:latin typeface="Candara" panose="020E0502030303020204" pitchFamily="34" charset="0"/>
                      </a:endParaRP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RUAS</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dirty="0">
                          <a:solidFill>
                            <a:schemeClr val="tx1"/>
                          </a:solidFill>
                          <a:effectLst/>
                          <a:latin typeface="Candara" panose="020E0502030303020204" pitchFamily="34" charset="0"/>
                        </a:rPr>
                        <a:t>Daniel</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AMIS DU ZERO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RUFFEL</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dirty="0">
                          <a:solidFill>
                            <a:schemeClr val="tx1"/>
                          </a:solidFill>
                          <a:effectLst/>
                          <a:latin typeface="Candara" panose="020E0502030303020204" pitchFamily="34" charset="0"/>
                        </a:rPr>
                        <a:t>Patrice</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CERCLE DU ZERO</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35 €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10 €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500" b="0" i="0" u="none" strike="noStrike">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r h="116699">
                <a:tc>
                  <a:txBody>
                    <a:bodyPr/>
                    <a:lstStyle/>
                    <a:p>
                      <a:pPr algn="l" fontAlgn="b"/>
                      <a:r>
                        <a:rPr lang="fr-FR" sz="800" b="0" i="0" u="none" strike="noStrike">
                          <a:solidFill>
                            <a:schemeClr val="tx1"/>
                          </a:solidFill>
                          <a:effectLst/>
                          <a:latin typeface="Candara" panose="020E0502030303020204" pitchFamily="34" charset="0"/>
                        </a:rPr>
                        <a:t>RUMEAU</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800" b="0" i="0" u="none" strike="noStrike">
                          <a:solidFill>
                            <a:schemeClr val="tx1"/>
                          </a:solidFill>
                          <a:effectLst/>
                          <a:latin typeface="Candara" panose="020E0502030303020204" pitchFamily="34" charset="0"/>
                        </a:rPr>
                        <a:t>bertrand</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800" b="1" i="0" u="none" strike="noStrike" dirty="0">
                          <a:solidFill>
                            <a:schemeClr val="tx1"/>
                          </a:solidFill>
                          <a:effectLst/>
                          <a:latin typeface="Candara" panose="020E0502030303020204" pitchFamily="34" charset="0"/>
                        </a:rPr>
                        <a:t>DELEGUE CDZ</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dirty="0">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45 €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 </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500" b="1" i="0" u="none" strike="noStrike">
                          <a:solidFill>
                            <a:srgbClr val="000000"/>
                          </a:solidFill>
                          <a:effectLst/>
                          <a:latin typeface="Candara" panose="020E0502030303020204" pitchFamily="34" charset="0"/>
                        </a:rPr>
                        <a:t>1</a:t>
                      </a:r>
                    </a:p>
                  </a:txBody>
                  <a:tcPr marL="5099" marR="5099" marT="50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500" b="0" i="0" u="none" strike="noStrike" dirty="0">
                          <a:solidFill>
                            <a:schemeClr val="tx1"/>
                          </a:solidFill>
                          <a:effectLst/>
                          <a:latin typeface="Candara" panose="020E0502030303020204" pitchFamily="34" charset="0"/>
                        </a:rPr>
                        <a:t>confirmé</a:t>
                      </a:r>
                    </a:p>
                  </a:txBody>
                  <a:tcPr marL="5099" marR="5099" marT="5099"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spTree>
    <p:extLst>
      <p:ext uri="{BB962C8B-B14F-4D97-AF65-F5344CB8AC3E}">
        <p14:creationId xmlns:p14="http://schemas.microsoft.com/office/powerpoint/2010/main" val="1123476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BEF8B2D1-DD13-4E67-9225-33C25A234C29}" type="slidenum">
              <a:rPr lang="fr-FR" smtClean="0"/>
              <a:pPr/>
              <a:t>17</a:t>
            </a:fld>
            <a:endParaRPr lang="fr-FR" dirty="0"/>
          </a:p>
        </p:txBody>
      </p:sp>
      <p:sp>
        <p:nvSpPr>
          <p:cNvPr id="9" name="Ellipse 8"/>
          <p:cNvSpPr/>
          <p:nvPr/>
        </p:nvSpPr>
        <p:spPr>
          <a:xfrm>
            <a:off x="6660232" y="836712"/>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pic>
        <p:nvPicPr>
          <p:cNvPr id="10"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graphicFrame>
        <p:nvGraphicFramePr>
          <p:cNvPr id="4" name="Tableau 3"/>
          <p:cNvGraphicFramePr>
            <a:graphicFrameLocks noGrp="1"/>
          </p:cNvGraphicFramePr>
          <p:nvPr>
            <p:extLst>
              <p:ext uri="{D42A27DB-BD31-4B8C-83A1-F6EECF244321}">
                <p14:modId xmlns:p14="http://schemas.microsoft.com/office/powerpoint/2010/main" val="2394178821"/>
              </p:ext>
            </p:extLst>
          </p:nvPr>
        </p:nvGraphicFramePr>
        <p:xfrm>
          <a:off x="323528" y="186905"/>
          <a:ext cx="5688632" cy="5650403"/>
        </p:xfrm>
        <a:graphic>
          <a:graphicData uri="http://schemas.openxmlformats.org/drawingml/2006/table">
            <a:tbl>
              <a:tblPr/>
              <a:tblGrid>
                <a:gridCol w="862382"/>
                <a:gridCol w="817666"/>
                <a:gridCol w="984248"/>
                <a:gridCol w="216024"/>
                <a:gridCol w="288032"/>
                <a:gridCol w="216024"/>
                <a:gridCol w="216024"/>
                <a:gridCol w="216024"/>
                <a:gridCol w="216024"/>
                <a:gridCol w="144016"/>
                <a:gridCol w="144016"/>
                <a:gridCol w="144016"/>
                <a:gridCol w="144016"/>
                <a:gridCol w="1080120"/>
              </a:tblGrid>
              <a:tr h="784358">
                <a:tc>
                  <a:txBody>
                    <a:bodyPr/>
                    <a:lstStyle/>
                    <a:p>
                      <a:pPr algn="ctr" fontAlgn="ctr"/>
                      <a:r>
                        <a:rPr lang="fr-FR" sz="900" b="0" i="0" u="none" strike="noStrike" dirty="0">
                          <a:solidFill>
                            <a:schemeClr val="tx1"/>
                          </a:solidFill>
                          <a:effectLst/>
                          <a:latin typeface="Candara" panose="020E0502030303020204" pitchFamily="34" charset="0"/>
                        </a:rPr>
                        <a:t>NOM</a:t>
                      </a:r>
                    </a:p>
                  </a:txBody>
                  <a:tcPr marL="6399" marR="6399" marT="6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0" i="0" u="none" strike="noStrike" dirty="0">
                          <a:solidFill>
                            <a:schemeClr val="tx1"/>
                          </a:solidFill>
                          <a:effectLst/>
                          <a:latin typeface="Candara" panose="020E0502030303020204" pitchFamily="34" charset="0"/>
                        </a:rPr>
                        <a:t>PRENOM</a:t>
                      </a:r>
                    </a:p>
                  </a:txBody>
                  <a:tcPr marL="6399" marR="6399" marT="6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900" b="1" i="0" u="none" strike="noStrike" dirty="0">
                          <a:solidFill>
                            <a:schemeClr val="tx1"/>
                          </a:solidFill>
                          <a:effectLst/>
                          <a:latin typeface="Candara" panose="020E0502030303020204" pitchFamily="34" charset="0"/>
                        </a:rPr>
                        <a:t>CATEGORIE</a:t>
                      </a:r>
                    </a:p>
                  </a:txBody>
                  <a:tcPr marL="6399" marR="6399" marT="6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1" i="0" u="none" strike="noStrike" dirty="0">
                          <a:solidFill>
                            <a:srgbClr val="000000"/>
                          </a:solidFill>
                          <a:effectLst/>
                          <a:latin typeface="Candara" panose="020E0502030303020204" pitchFamily="34" charset="0"/>
                        </a:rPr>
                        <a:t>PRESENT 13 avril 2019</a:t>
                      </a:r>
                    </a:p>
                  </a:txBody>
                  <a:tcPr marL="6399" marR="6399" marT="63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600" b="1" i="0" u="none" strike="noStrike">
                          <a:solidFill>
                            <a:srgbClr val="000000"/>
                          </a:solidFill>
                          <a:effectLst/>
                          <a:latin typeface="Candara" panose="020E0502030303020204" pitchFamily="34" charset="0"/>
                        </a:rPr>
                        <a:t>VATEL CHEQUES 35€</a:t>
                      </a:r>
                    </a:p>
                  </a:txBody>
                  <a:tcPr marL="6399" marR="6399" marT="63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600" b="1" i="0" u="none" strike="noStrike" dirty="0">
                          <a:solidFill>
                            <a:srgbClr val="000000"/>
                          </a:solidFill>
                          <a:effectLst/>
                          <a:latin typeface="Candara" panose="020E0502030303020204" pitchFamily="34" charset="0"/>
                        </a:rPr>
                        <a:t>ADZ CHEQUES 10€</a:t>
                      </a:r>
                    </a:p>
                  </a:txBody>
                  <a:tcPr marL="6399" marR="6399" marT="63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600" b="1" i="0" u="none" strike="noStrike" dirty="0">
                          <a:solidFill>
                            <a:srgbClr val="000000"/>
                          </a:solidFill>
                          <a:effectLst/>
                          <a:latin typeface="Candara" panose="020E0502030303020204" pitchFamily="34" charset="0"/>
                        </a:rPr>
                        <a:t>VIREMENT BANCAIRE 45€</a:t>
                      </a:r>
                    </a:p>
                  </a:txBody>
                  <a:tcPr marL="6399" marR="6399" marT="63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fr-FR" sz="600" b="1" i="0" u="none" strike="noStrike">
                          <a:solidFill>
                            <a:srgbClr val="000000"/>
                          </a:solidFill>
                          <a:effectLst/>
                          <a:latin typeface="Candara" panose="020E0502030303020204" pitchFamily="34" charset="0"/>
                        </a:rPr>
                        <a:t>FICHE RENSEIGNEMENT</a:t>
                      </a:r>
                    </a:p>
                  </a:txBody>
                  <a:tcPr marL="6399" marR="6399" marT="63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fr-FR" sz="600" b="1" i="0" u="none" strike="noStrike" dirty="0">
                          <a:solidFill>
                            <a:srgbClr val="000000"/>
                          </a:solidFill>
                          <a:effectLst/>
                          <a:latin typeface="Candara" panose="020E0502030303020204" pitchFamily="34" charset="0"/>
                        </a:rPr>
                        <a:t>VISITE MARTIN</a:t>
                      </a:r>
                    </a:p>
                  </a:txBody>
                  <a:tcPr marL="6399" marR="6399" marT="63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fr-FR" sz="600" b="1" i="0" u="none" strike="noStrike" dirty="0">
                          <a:solidFill>
                            <a:srgbClr val="000000"/>
                          </a:solidFill>
                          <a:effectLst/>
                          <a:latin typeface="Candara" panose="020E0502030303020204" pitchFamily="34" charset="0"/>
                        </a:rPr>
                        <a:t>VISITE MUSEE ROMAIN</a:t>
                      </a:r>
                    </a:p>
                  </a:txBody>
                  <a:tcPr marL="6399" marR="6399" marT="63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ctr" fontAlgn="ctr"/>
                      <a:r>
                        <a:rPr lang="fr-FR" sz="600" b="1" i="0" u="none" strike="noStrike" dirty="0">
                          <a:solidFill>
                            <a:srgbClr val="000000"/>
                          </a:solidFill>
                          <a:effectLst/>
                          <a:latin typeface="Candara" panose="020E0502030303020204" pitchFamily="34" charset="0"/>
                        </a:rPr>
                        <a:t>VISITE MUSEE TRAIN</a:t>
                      </a:r>
                    </a:p>
                  </a:txBody>
                  <a:tcPr marL="6399" marR="6399" marT="63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ctr" fontAlgn="ctr"/>
                      <a:r>
                        <a:rPr lang="fr-FR" sz="600" b="1" i="0" u="none" strike="noStrike">
                          <a:solidFill>
                            <a:srgbClr val="000000"/>
                          </a:solidFill>
                          <a:effectLst/>
                          <a:latin typeface="Candara" panose="020E0502030303020204" pitchFamily="34" charset="0"/>
                        </a:rPr>
                        <a:t>INSTALLATION SALLE</a:t>
                      </a:r>
                    </a:p>
                  </a:txBody>
                  <a:tcPr marL="6399" marR="6399" marT="63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c>
                  <a:txBody>
                    <a:bodyPr/>
                    <a:lstStyle/>
                    <a:p>
                      <a:pPr algn="ctr" fontAlgn="ctr"/>
                      <a:r>
                        <a:rPr lang="fr-FR" sz="600" b="1" i="0" u="none" strike="noStrike">
                          <a:solidFill>
                            <a:srgbClr val="000000"/>
                          </a:solidFill>
                          <a:effectLst/>
                          <a:latin typeface="Candara" panose="020E0502030303020204" pitchFamily="34" charset="0"/>
                        </a:rPr>
                        <a:t>DINER VENDREDI</a:t>
                      </a:r>
                    </a:p>
                  </a:txBody>
                  <a:tcPr marL="6399" marR="6399" marT="6399"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l" fontAlgn="b"/>
                      <a:r>
                        <a:rPr lang="fr-FR" sz="600" b="0" i="0" u="none" strike="noStrike" dirty="0">
                          <a:solidFill>
                            <a:schemeClr val="tx1"/>
                          </a:solidFill>
                          <a:effectLst/>
                          <a:latin typeface="Candara" panose="020E0502030303020204" pitchFamily="34" charset="0"/>
                        </a:rPr>
                        <a:t>présence confirmée par ML</a:t>
                      </a: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AUVINET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Jean-Claude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CONSTRUCTEURS</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BOLTE</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Charles</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chemeClr val="tx1"/>
                          </a:solidFill>
                          <a:effectLst/>
                          <a:latin typeface="Candara" panose="020E0502030303020204" pitchFamily="34" charset="0"/>
                        </a:rPr>
                        <a:t>AMIS DU ZERO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BOULLY</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Jean Pierre</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chemeClr val="tx1"/>
                          </a:solidFill>
                          <a:effectLst/>
                          <a:latin typeface="Candara" panose="020E0502030303020204" pitchFamily="34" charset="0"/>
                        </a:rPr>
                        <a:t>LOCO PRESTIGE</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0"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BOULLY</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Ligia</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chemeClr val="tx1"/>
                          </a:solidFill>
                          <a:effectLst/>
                          <a:latin typeface="Candara" panose="020E0502030303020204" pitchFamily="34" charset="0"/>
                        </a:rPr>
                        <a:t>LOCO PRESTIGE</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0"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dirty="0">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CAMBOUNET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Thierry</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chemeClr val="tx1"/>
                          </a:solidFill>
                          <a:effectLst/>
                          <a:latin typeface="Candara" panose="020E0502030303020204" pitchFamily="34" charset="0"/>
                        </a:rPr>
                        <a:t>AMIS DU ZERO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600" b="0" i="0" u="none" strike="noStrike">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CHIARI</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Marco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italiens amateurs</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endParaRPr lang="fr-FR" sz="600" b="0" i="0" u="none" strike="noStrike" dirty="0">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190691">
                <a:tc>
                  <a:txBody>
                    <a:bodyPr/>
                    <a:lstStyle/>
                    <a:p>
                      <a:pPr algn="l" fontAlgn="b"/>
                      <a:r>
                        <a:rPr lang="fr-FR" sz="900" b="0" i="0" u="none" strike="noStrike">
                          <a:solidFill>
                            <a:schemeClr val="tx1"/>
                          </a:solidFill>
                          <a:effectLst/>
                          <a:latin typeface="Candara" panose="020E0502030303020204" pitchFamily="34" charset="0"/>
                        </a:rPr>
                        <a:t>COUTIER</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Daniel</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ARCHITECTURE DE France</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dirty="0">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DESOEUVRE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Michel</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chemeClr val="tx1"/>
                          </a:solidFill>
                          <a:effectLst/>
                          <a:latin typeface="Candara" panose="020E0502030303020204" pitchFamily="34" charset="0"/>
                        </a:rPr>
                        <a:t>AMIS DU ZERO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190691">
                <a:tc>
                  <a:txBody>
                    <a:bodyPr/>
                    <a:lstStyle/>
                    <a:p>
                      <a:pPr algn="l" fontAlgn="b"/>
                      <a:r>
                        <a:rPr lang="fr-FR" sz="900" b="0" i="0" u="none" strike="noStrike">
                          <a:solidFill>
                            <a:schemeClr val="tx1"/>
                          </a:solidFill>
                          <a:effectLst/>
                          <a:latin typeface="Candara" panose="020E0502030303020204" pitchFamily="34" charset="0"/>
                        </a:rPr>
                        <a:t>DI STUARDI</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Aldo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CMF</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dirty="0">
                          <a:solidFill>
                            <a:schemeClr val="tx1"/>
                          </a:solidFill>
                          <a:effectLst/>
                          <a:latin typeface="Candara" panose="020E0502030303020204" pitchFamily="34" charset="0"/>
                        </a:rPr>
                        <a:t>paiement sur place</a:t>
                      </a: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190691">
                <a:tc>
                  <a:txBody>
                    <a:bodyPr/>
                    <a:lstStyle/>
                    <a:p>
                      <a:pPr algn="l" fontAlgn="b"/>
                      <a:r>
                        <a:rPr lang="fr-FR" sz="900" b="0" i="0" u="none" strike="noStrike" dirty="0">
                          <a:solidFill>
                            <a:schemeClr val="tx1"/>
                          </a:solidFill>
                          <a:effectLst/>
                          <a:latin typeface="Candara" panose="020E0502030303020204" pitchFamily="34" charset="0"/>
                        </a:rPr>
                        <a:t>DI STUARDI</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Donatella</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CMF</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chemeClr val="tx1"/>
                          </a:solidFill>
                          <a:effectLst/>
                          <a:latin typeface="Candara" panose="020E0502030303020204" pitchFamily="34" charset="0"/>
                        </a:rPr>
                        <a:t>paiement sur place</a:t>
                      </a: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FAYET</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Daniel</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chemeClr val="tx1"/>
                          </a:solidFill>
                          <a:effectLst/>
                          <a:latin typeface="Candara" panose="020E0502030303020204" pitchFamily="34" charset="0"/>
                        </a:rPr>
                        <a:t>DJFR</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600" b="1" i="0" u="none" strike="noStrike">
                          <a:solidFill>
                            <a:srgbClr val="000000"/>
                          </a:solidFill>
                          <a:effectLst/>
                          <a:latin typeface="Candara" panose="020E0502030303020204" pitchFamily="34" charset="0"/>
                        </a:rPr>
                        <a:t> </a:t>
                      </a:r>
                    </a:p>
                  </a:txBody>
                  <a:tcPr marL="6399" marR="6399" marT="6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600" b="1" i="0" u="none" strike="noStrike">
                          <a:solidFill>
                            <a:srgbClr val="000000"/>
                          </a:solidFill>
                          <a:effectLst/>
                          <a:latin typeface="Candara" panose="020E0502030303020204" pitchFamily="34" charset="0"/>
                        </a:rPr>
                        <a:t> </a:t>
                      </a:r>
                    </a:p>
                  </a:txBody>
                  <a:tcPr marL="6399" marR="6399" marT="6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600" b="1" i="0" u="none" strike="noStrike">
                          <a:solidFill>
                            <a:srgbClr val="000000"/>
                          </a:solidFill>
                          <a:effectLst/>
                          <a:latin typeface="Candara" panose="020E0502030303020204" pitchFamily="34" charset="0"/>
                        </a:rPr>
                        <a:t> </a:t>
                      </a:r>
                    </a:p>
                  </a:txBody>
                  <a:tcPr marL="6399" marR="6399" marT="6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600" b="1" i="0" u="none" strike="noStrike">
                          <a:solidFill>
                            <a:srgbClr val="000000"/>
                          </a:solidFill>
                          <a:effectLst/>
                          <a:latin typeface="Candara" panose="020E0502030303020204" pitchFamily="34" charset="0"/>
                        </a:rPr>
                        <a:t> </a:t>
                      </a:r>
                    </a:p>
                  </a:txBody>
                  <a:tcPr marL="6399" marR="6399" marT="6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600" b="0" i="0" u="none" strike="noStrike" dirty="0">
                          <a:solidFill>
                            <a:srgbClr val="000000"/>
                          </a:solidFill>
                          <a:effectLst/>
                          <a:latin typeface="Candara" panose="020E0502030303020204" pitchFamily="34" charset="0"/>
                        </a:rPr>
                        <a:t> </a:t>
                      </a:r>
                    </a:p>
                  </a:txBody>
                  <a:tcPr marL="6399" marR="6399" marT="6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600" b="0" i="0" u="none" strike="noStrike">
                          <a:solidFill>
                            <a:srgbClr val="000000"/>
                          </a:solidFill>
                          <a:effectLst/>
                          <a:latin typeface="Candara" panose="020E0502030303020204" pitchFamily="34" charset="0"/>
                        </a:rPr>
                        <a:t> </a:t>
                      </a:r>
                    </a:p>
                  </a:txBody>
                  <a:tcPr marL="6399" marR="6399" marT="6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fr-FR" sz="600" b="0" i="0" u="none" strike="noStrike">
                          <a:solidFill>
                            <a:srgbClr val="000000"/>
                          </a:solidFill>
                          <a:effectLst/>
                          <a:latin typeface="Candara" panose="020E0502030303020204" pitchFamily="34" charset="0"/>
                        </a:rPr>
                        <a:t> </a:t>
                      </a:r>
                    </a:p>
                  </a:txBody>
                  <a:tcPr marL="6399" marR="6399" marT="6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dirty="0">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GERACI</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Angelo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chemeClr val="tx1"/>
                          </a:solidFill>
                          <a:effectLst/>
                          <a:latin typeface="Candara" panose="020E0502030303020204" pitchFamily="34" charset="0"/>
                        </a:rPr>
                        <a:t>italiens amateurs</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endParaRPr lang="fr-FR" sz="600" b="0" i="0" u="none" strike="noStrike" dirty="0">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GODEZENNE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Eric</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AMIS DU ZERO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dirty="0">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HUGUES</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Pierre</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AMIS DU ZERO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600" b="0" i="0" u="none" strike="noStrike">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LOMBARDI</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Lorenzo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LOMBARDI</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dirty="0">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endParaRPr lang="fr-FR" sz="600" b="0" i="0" u="none" strike="noStrike">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MALTECCA</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Paolo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italiens amateurs</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dirty="0">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endParaRPr lang="fr-FR" sz="600" b="0" i="0" u="none" strike="noStrike">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MARTIN</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Jean Claude</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AMIS DU ZERO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dirty="0">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190691">
                <a:tc>
                  <a:txBody>
                    <a:bodyPr/>
                    <a:lstStyle/>
                    <a:p>
                      <a:pPr algn="l" fontAlgn="ctr"/>
                      <a:r>
                        <a:rPr lang="fr-FR" sz="900" b="0" i="0" u="none" strike="noStrike" dirty="0">
                          <a:solidFill>
                            <a:schemeClr val="tx1"/>
                          </a:solidFill>
                          <a:effectLst/>
                          <a:latin typeface="Candara" panose="020E0502030303020204" pitchFamily="34" charset="0"/>
                        </a:rPr>
                        <a:t>MICHEL</a:t>
                      </a:r>
                    </a:p>
                  </a:txBody>
                  <a:tcPr marL="6399" marR="6399" marT="6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fr-FR" sz="900" b="0" i="0" u="none" strike="noStrike">
                          <a:solidFill>
                            <a:schemeClr val="tx1"/>
                          </a:solidFill>
                          <a:effectLst/>
                          <a:latin typeface="Candara" panose="020E0502030303020204" pitchFamily="34" charset="0"/>
                        </a:rPr>
                        <a:t>Philippe </a:t>
                      </a:r>
                    </a:p>
                  </a:txBody>
                  <a:tcPr marL="6399" marR="6399" marT="639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600" b="0" i="0" u="none" strike="noStrike" dirty="0">
                          <a:solidFill>
                            <a:schemeClr val="tx1"/>
                          </a:solidFill>
                          <a:effectLst/>
                          <a:latin typeface="Candara" panose="020E0502030303020204" pitchFamily="34" charset="0"/>
                        </a:rPr>
                        <a:t>paiement en février</a:t>
                      </a: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MONBEL</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Jean Marie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chemeClr val="tx1"/>
                          </a:solidFill>
                          <a:effectLst/>
                          <a:latin typeface="Candara" panose="020E0502030303020204" pitchFamily="34" charset="0"/>
                        </a:rPr>
                        <a:t>AMIS DU ZERO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dirty="0">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PESOLILLO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Claudio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chemeClr val="tx1"/>
                          </a:solidFill>
                          <a:effectLst/>
                          <a:latin typeface="Candara" panose="020E0502030303020204" pitchFamily="34" charset="0"/>
                        </a:rPr>
                        <a:t>PESOLILLO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POULAIN</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Jean Guenael</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a:solidFill>
                            <a:schemeClr val="tx1"/>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600" b="0" i="0" u="none" strike="noStrike">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RAVASINI</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Fabio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ELLETREN</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endParaRPr lang="fr-FR" sz="600" b="0" i="0" u="none" strike="noStrike" dirty="0">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RODDE</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Henri</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AMIS DU ZERO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endParaRPr lang="fr-FR" sz="600" b="0" i="0" u="none" strike="noStrike" dirty="0">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ROYER</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Joël</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AMIS DU ZERO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SACCONAGHIS</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Enrico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italiens amateurs</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endParaRPr lang="fr-FR" sz="600" b="0" i="0" u="none" strike="noStrike">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SANTENE</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Michel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AMIS DU ZERO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SERVANT</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Frédéric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CONSTRUCTEURS</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dirty="0">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SERVANT</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Solédad</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CONSTRUCTEURS</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VERNAY</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Jacques</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VERNAY</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VERNAY NICOLAS</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Janine</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VERNAY</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fr-FR" sz="600" b="0"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fr-FR" sz="600" b="0" i="0" u="none" strike="noStrike" dirty="0">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r h="98545">
                <a:tc>
                  <a:txBody>
                    <a:bodyPr/>
                    <a:lstStyle/>
                    <a:p>
                      <a:pPr algn="l" fontAlgn="b"/>
                      <a:r>
                        <a:rPr lang="fr-FR" sz="900" b="0" i="0" u="none" strike="noStrike">
                          <a:solidFill>
                            <a:schemeClr val="tx1"/>
                          </a:solidFill>
                          <a:effectLst/>
                          <a:latin typeface="Candara" panose="020E0502030303020204" pitchFamily="34" charset="0"/>
                        </a:rPr>
                        <a:t>VIEU</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fr-FR" sz="900" b="0" i="0" u="none" strike="noStrike">
                          <a:solidFill>
                            <a:schemeClr val="tx1"/>
                          </a:solidFill>
                          <a:effectLst/>
                          <a:latin typeface="Candara" panose="020E0502030303020204" pitchFamily="34" charset="0"/>
                        </a:rPr>
                        <a:t>Jean-Pierre</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900" b="1" i="0" u="none" strike="noStrike" dirty="0">
                          <a:solidFill>
                            <a:schemeClr val="tx1"/>
                          </a:solidFill>
                          <a:effectLst/>
                          <a:latin typeface="Candara" panose="020E0502030303020204" pitchFamily="34" charset="0"/>
                        </a:rPr>
                        <a:t>AMIS DU ZERO</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0" i="0" u="none" strike="noStrike">
                          <a:solidFill>
                            <a:srgbClr val="000000"/>
                          </a:solidFill>
                          <a:effectLst/>
                          <a:latin typeface="Candara" panose="020E0502030303020204" pitchFamily="34" charset="0"/>
                        </a:rPr>
                        <a:t>1</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dirty="0">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600" b="1" i="0" u="none" strike="noStrike">
                          <a:solidFill>
                            <a:srgbClr val="000000"/>
                          </a:solidFill>
                          <a:effectLst/>
                          <a:latin typeface="Candara" panose="020E0502030303020204" pitchFamily="34" charset="0"/>
                        </a:rPr>
                        <a:t> </a:t>
                      </a:r>
                    </a:p>
                  </a:txBody>
                  <a:tcPr marL="6399" marR="6399" marT="639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fr-FR" sz="600" b="0" i="0" u="none" strike="noStrike" dirty="0">
                        <a:solidFill>
                          <a:schemeClr val="tx1"/>
                        </a:solidFill>
                        <a:effectLst/>
                        <a:latin typeface="Candara" panose="020E0502030303020204" pitchFamily="34" charset="0"/>
                      </a:endParaRPr>
                    </a:p>
                  </a:txBody>
                  <a:tcPr marL="6399" marR="6399" marT="6399"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5" name="ZoneTexte 4"/>
          <p:cNvSpPr txBox="1"/>
          <p:nvPr/>
        </p:nvSpPr>
        <p:spPr>
          <a:xfrm>
            <a:off x="6156176" y="2420888"/>
            <a:ext cx="3070684" cy="2554545"/>
          </a:xfrm>
          <a:prstGeom prst="rect">
            <a:avLst/>
          </a:prstGeom>
          <a:noFill/>
        </p:spPr>
        <p:txBody>
          <a:bodyPr wrap="square" rtlCol="0">
            <a:spAutoFit/>
          </a:bodyPr>
          <a:lstStyle/>
          <a:p>
            <a:r>
              <a:rPr lang="fr-FR" sz="1600" dirty="0" smtClean="0"/>
              <a:t>Inscrits dossiers incomplets 31</a:t>
            </a:r>
          </a:p>
          <a:p>
            <a:endParaRPr lang="fr-FR" sz="1600" dirty="0" smtClean="0"/>
          </a:p>
          <a:p>
            <a:r>
              <a:rPr lang="fr-FR" sz="1600" dirty="0" smtClean="0"/>
              <a:t>9 parmi vous</a:t>
            </a:r>
          </a:p>
          <a:p>
            <a:r>
              <a:rPr lang="fr-FR" sz="1600" dirty="0" smtClean="0"/>
              <a:t>6 italiens virement en cours</a:t>
            </a:r>
          </a:p>
          <a:p>
            <a:r>
              <a:rPr lang="fr-FR" sz="1600" dirty="0" smtClean="0"/>
              <a:t>2 italiens paiement sur place</a:t>
            </a:r>
          </a:p>
          <a:p>
            <a:r>
              <a:rPr lang="fr-FR" sz="1600" dirty="0" smtClean="0"/>
              <a:t>1 suisse incertain</a:t>
            </a:r>
          </a:p>
          <a:p>
            <a:r>
              <a:rPr lang="fr-FR" sz="1600" dirty="0" smtClean="0"/>
              <a:t>10 sans  nouvelle</a:t>
            </a:r>
          </a:p>
          <a:p>
            <a:r>
              <a:rPr lang="fr-FR" sz="1600" dirty="0" smtClean="0"/>
              <a:t>1 paiement en mars</a:t>
            </a:r>
          </a:p>
          <a:p>
            <a:r>
              <a:rPr lang="fr-FR" sz="1600" dirty="0" smtClean="0"/>
              <a:t>2 incertains </a:t>
            </a:r>
          </a:p>
          <a:p>
            <a:r>
              <a:rPr lang="fr-FR" sz="1600" dirty="0" smtClean="0"/>
              <a:t> </a:t>
            </a:r>
            <a:endParaRPr lang="fr-FR" sz="1600" dirty="0"/>
          </a:p>
        </p:txBody>
      </p:sp>
    </p:spTree>
    <p:extLst>
      <p:ext uri="{BB962C8B-B14F-4D97-AF65-F5344CB8AC3E}">
        <p14:creationId xmlns:p14="http://schemas.microsoft.com/office/powerpoint/2010/main" val="37547380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re 9"/>
          <p:cNvSpPr>
            <a:spLocks noGrp="1"/>
          </p:cNvSpPr>
          <p:nvPr>
            <p:ph type="title"/>
          </p:nvPr>
        </p:nvSpPr>
        <p:spPr/>
        <p:txBody>
          <a:bodyPr>
            <a:normAutofit/>
          </a:bodyPr>
          <a:lstStyle/>
          <a:p>
            <a:pPr marL="514350" indent="-514350" algn="ctr"/>
            <a:r>
              <a:rPr lang="fr-FR" sz="3200" b="1" dirty="0" smtClean="0">
                <a:solidFill>
                  <a:srgbClr val="FF0000"/>
                </a:solidFill>
                <a:latin typeface="Segoe Print" panose="02000600000000000000" pitchFamily="2" charset="0"/>
                <a:ea typeface="+mn-ea"/>
                <a:cs typeface="+mn-cs"/>
              </a:rPr>
              <a:t>Concept</a:t>
            </a:r>
            <a:endParaRPr lang="fr-FR" sz="4000" b="1" dirty="0">
              <a:solidFill>
                <a:srgbClr val="FF0000"/>
              </a:solidFill>
            </a:endParaRPr>
          </a:p>
        </p:txBody>
      </p:sp>
      <p:sp>
        <p:nvSpPr>
          <p:cNvPr id="3" name="Espace réservé du contenu 2"/>
          <p:cNvSpPr>
            <a:spLocks noGrp="1"/>
          </p:cNvSpPr>
          <p:nvPr>
            <p:ph idx="1"/>
          </p:nvPr>
        </p:nvSpPr>
        <p:spPr/>
        <p:txBody>
          <a:bodyPr>
            <a:noAutofit/>
          </a:bodyPr>
          <a:lstStyle/>
          <a:p>
            <a:pPr indent="-288000" algn="just">
              <a:lnSpc>
                <a:spcPct val="120000"/>
              </a:lnSpc>
              <a:spcAft>
                <a:spcPts val="0"/>
              </a:spcAft>
            </a:pPr>
            <a:r>
              <a:rPr lang="fr-FR" sz="1400" dirty="0">
                <a:solidFill>
                  <a:srgbClr val="FFFFFF"/>
                </a:solidFill>
                <a:ea typeface="Calibri" panose="020F0502020204030204" pitchFamily="34" charset="0"/>
                <a:cs typeface="Arial" pitchFamily="34" charset="0"/>
              </a:rPr>
              <a:t>La prochaine  réunion des "amateurs constructeurs du sud " se déroulera  le samedi </a:t>
            </a:r>
            <a:r>
              <a:rPr lang="fr-FR" sz="1400" dirty="0" smtClean="0">
                <a:solidFill>
                  <a:srgbClr val="FFFFFF"/>
                </a:solidFill>
                <a:ea typeface="Calibri" panose="020F0502020204030204" pitchFamily="34" charset="0"/>
                <a:cs typeface="Arial" pitchFamily="34" charset="0"/>
              </a:rPr>
              <a:t>13 </a:t>
            </a:r>
            <a:r>
              <a:rPr lang="fr-FR" sz="1400" dirty="0">
                <a:solidFill>
                  <a:srgbClr val="FFFFFF"/>
                </a:solidFill>
                <a:ea typeface="Calibri" panose="020F0502020204030204" pitchFamily="34" charset="0"/>
                <a:cs typeface="Arial" pitchFamily="34" charset="0"/>
              </a:rPr>
              <a:t>avril </a:t>
            </a:r>
            <a:r>
              <a:rPr lang="fr-FR" sz="1400" dirty="0" smtClean="0">
                <a:solidFill>
                  <a:srgbClr val="FFFFFF"/>
                </a:solidFill>
                <a:ea typeface="Calibri" panose="020F0502020204030204" pitchFamily="34" charset="0"/>
                <a:cs typeface="Arial" pitchFamily="34" charset="0"/>
              </a:rPr>
              <a:t>2019 </a:t>
            </a:r>
            <a:r>
              <a:rPr lang="fr-FR" sz="1400" dirty="0">
                <a:solidFill>
                  <a:srgbClr val="FFFFFF"/>
                </a:solidFill>
                <a:ea typeface="Calibri" panose="020F0502020204030204" pitchFamily="34" charset="0"/>
                <a:cs typeface="Arial" pitchFamily="34" charset="0"/>
              </a:rPr>
              <a:t>dans les locaux de l’Hôtel Vatel de Nîmes de  9 heures 30 à 17h00 </a:t>
            </a:r>
            <a:r>
              <a:rPr lang="fr-FR" sz="1400" dirty="0" smtClean="0">
                <a:solidFill>
                  <a:srgbClr val="FFFFFF"/>
                </a:solidFill>
                <a:ea typeface="Calibri" panose="020F0502020204030204" pitchFamily="34" charset="0"/>
                <a:cs typeface="Arial" pitchFamily="34" charset="0"/>
              </a:rPr>
              <a:t>Cette </a:t>
            </a:r>
            <a:r>
              <a:rPr lang="fr-FR" sz="1400" dirty="0">
                <a:solidFill>
                  <a:srgbClr val="FFFFFF"/>
                </a:solidFill>
                <a:ea typeface="Calibri" panose="020F0502020204030204" pitchFamily="34" charset="0"/>
                <a:cs typeface="Arial" pitchFamily="34" charset="0"/>
              </a:rPr>
              <a:t>rencontre annuelle est organisée par Les amateurs du Zéro. Ce n'est ni une association ni un salon,  mais une rencontre annuelle sans aucun but lucratif, visant à réunir des amateurs et des fabricants passionnés  par le train miniature,  </a:t>
            </a:r>
            <a:r>
              <a:rPr lang="fr-FR" sz="1400" dirty="0" smtClean="0">
                <a:solidFill>
                  <a:srgbClr val="FFFFFF"/>
                </a:solidFill>
                <a:ea typeface="Calibri" panose="020F0502020204030204" pitchFamily="34" charset="0"/>
                <a:cs typeface="Arial" pitchFamily="34" charset="0"/>
              </a:rPr>
              <a:t>collectionnant, construisant </a:t>
            </a:r>
            <a:r>
              <a:rPr lang="fr-FR" sz="1400" dirty="0">
                <a:solidFill>
                  <a:srgbClr val="FFFFFF"/>
                </a:solidFill>
                <a:ea typeface="Calibri" panose="020F0502020204030204" pitchFamily="34" charset="0"/>
                <a:cs typeface="Arial" pitchFamily="34" charset="0"/>
              </a:rPr>
              <a:t>ou transformant du matériel </a:t>
            </a:r>
            <a:r>
              <a:rPr lang="fr-FR" sz="1400" dirty="0" smtClean="0">
                <a:solidFill>
                  <a:srgbClr val="FFFFFF"/>
                </a:solidFill>
                <a:ea typeface="Calibri" panose="020F0502020204030204" pitchFamily="34" charset="0"/>
                <a:cs typeface="Arial" pitchFamily="34" charset="0"/>
              </a:rPr>
              <a:t>roulant, </a:t>
            </a:r>
            <a:r>
              <a:rPr lang="fr-FR" sz="1400" dirty="0">
                <a:solidFill>
                  <a:srgbClr val="FFFFFF"/>
                </a:solidFill>
                <a:ea typeface="Calibri" panose="020F0502020204030204" pitchFamily="34" charset="0"/>
                <a:cs typeface="Arial" pitchFamily="34" charset="0"/>
              </a:rPr>
              <a:t>réalisant réseau ou </a:t>
            </a:r>
            <a:r>
              <a:rPr lang="fr-FR" sz="1400" dirty="0">
                <a:ea typeface="Calibri" panose="020F0502020204030204" pitchFamily="34" charset="0"/>
                <a:cs typeface="Arial" pitchFamily="34" charset="0"/>
              </a:rPr>
              <a:t>décor à l’échelle 1/43,5  ou Zéro</a:t>
            </a:r>
            <a:r>
              <a:rPr lang="fr-FR" sz="1400" dirty="0" smtClean="0">
                <a:ea typeface="Calibri" panose="020F0502020204030204" pitchFamily="34" charset="0"/>
                <a:cs typeface="Arial" pitchFamily="34" charset="0"/>
              </a:rPr>
              <a:t>.</a:t>
            </a:r>
          </a:p>
          <a:p>
            <a:pPr indent="-288000" algn="just">
              <a:lnSpc>
                <a:spcPct val="120000"/>
              </a:lnSpc>
              <a:spcAft>
                <a:spcPts val="0"/>
              </a:spcAft>
            </a:pPr>
            <a:endParaRPr lang="fr-FR" sz="1400" dirty="0">
              <a:solidFill>
                <a:srgbClr val="C00000"/>
              </a:solidFill>
              <a:ea typeface="Calibri" panose="020F0502020204030204" pitchFamily="34" charset="0"/>
              <a:cs typeface="Arial" pitchFamily="34" charset="0"/>
            </a:endParaRPr>
          </a:p>
          <a:p>
            <a:pPr indent="-288000" algn="just">
              <a:lnSpc>
                <a:spcPct val="120000"/>
              </a:lnSpc>
              <a:spcAft>
                <a:spcPts val="0"/>
              </a:spcAft>
            </a:pPr>
            <a:r>
              <a:rPr lang="fr-FR" sz="1400" dirty="0">
                <a:solidFill>
                  <a:srgbClr val="FFFF00"/>
                </a:solidFill>
                <a:ea typeface="Calibri" panose="020F0502020204030204" pitchFamily="34" charset="0"/>
                <a:cs typeface="Arial" pitchFamily="34" charset="0"/>
              </a:rPr>
              <a:t>Elle est ouverte à tous et elle est conçue pour que tous les participants échangent, exposent  leurs réalisations ou des pièces de leur collection, admirent celle des autres amateurs et rencontrent de nombreux fabricants</a:t>
            </a:r>
            <a:r>
              <a:rPr lang="fr-FR" sz="1400" dirty="0" smtClean="0">
                <a:solidFill>
                  <a:srgbClr val="FFFF00"/>
                </a:solidFill>
                <a:ea typeface="Calibri" panose="020F0502020204030204" pitchFamily="34" charset="0"/>
                <a:cs typeface="Arial" pitchFamily="34" charset="0"/>
              </a:rPr>
              <a:t>.</a:t>
            </a:r>
          </a:p>
          <a:p>
            <a:pPr indent="-288000" algn="just">
              <a:lnSpc>
                <a:spcPct val="120000"/>
              </a:lnSpc>
              <a:spcAft>
                <a:spcPts val="0"/>
              </a:spcAft>
            </a:pPr>
            <a:endParaRPr lang="fr-FR" sz="1400" dirty="0">
              <a:solidFill>
                <a:srgbClr val="FFFF00"/>
              </a:solidFill>
              <a:ea typeface="Calibri" panose="020F0502020204030204" pitchFamily="34" charset="0"/>
              <a:cs typeface="Arial" pitchFamily="34" charset="0"/>
            </a:endParaRPr>
          </a:p>
          <a:p>
            <a:pPr indent="-288000" algn="just">
              <a:lnSpc>
                <a:spcPct val="120000"/>
              </a:lnSpc>
              <a:spcAft>
                <a:spcPts val="0"/>
              </a:spcAft>
            </a:pPr>
            <a:r>
              <a:rPr lang="fr-FR" sz="1400" dirty="0">
                <a:solidFill>
                  <a:srgbClr val="FFFF00"/>
                </a:solidFill>
                <a:ea typeface="Calibri" panose="020F0502020204030204" pitchFamily="34" charset="0"/>
                <a:cs typeface="Arial" pitchFamily="34" charset="0"/>
              </a:rPr>
              <a:t>A ce jour, sous réserve de confirmation, viennent les </a:t>
            </a:r>
            <a:r>
              <a:rPr lang="fr-FR" sz="1400" dirty="0" smtClean="0">
                <a:solidFill>
                  <a:srgbClr val="FFFF00"/>
                </a:solidFill>
                <a:ea typeface="Calibri" panose="020F0502020204030204" pitchFamily="34" charset="0"/>
                <a:cs typeface="Arial" pitchFamily="34" charset="0"/>
              </a:rPr>
              <a:t>artisans: AMJ, DJFR, LOMBARDI, ELETTREN, MAGROU, PESOLILLO, ZINCK, ?</a:t>
            </a:r>
          </a:p>
          <a:p>
            <a:pPr indent="-288000" algn="just">
              <a:lnSpc>
                <a:spcPct val="120000"/>
              </a:lnSpc>
              <a:spcAft>
                <a:spcPts val="0"/>
              </a:spcAft>
            </a:pPr>
            <a:endParaRPr lang="fr-FR" sz="1400" dirty="0">
              <a:solidFill>
                <a:srgbClr val="FFFF00"/>
              </a:solidFill>
              <a:ea typeface="Calibri" panose="020F0502020204030204" pitchFamily="34" charset="0"/>
              <a:cs typeface="Arial" pitchFamily="34" charset="0"/>
            </a:endParaRPr>
          </a:p>
          <a:p>
            <a:pPr indent="-288000" algn="just">
              <a:lnSpc>
                <a:spcPct val="120000"/>
              </a:lnSpc>
              <a:spcAft>
                <a:spcPts val="0"/>
              </a:spcAft>
            </a:pPr>
            <a:r>
              <a:rPr lang="fr-FR" sz="1400" dirty="0">
                <a:solidFill>
                  <a:srgbClr val="FFFF00"/>
                </a:solidFill>
                <a:ea typeface="Calibri" panose="020F0502020204030204" pitchFamily="34" charset="0"/>
                <a:cs typeface="Arial" pitchFamily="34" charset="0"/>
              </a:rPr>
              <a:t>Ils viennent aux mêmes conditions que tous les participants à savoir: participer aux frais de location de la salle, au repas école hôtelière  et café de bienvenue pour la somme de 35 </a:t>
            </a:r>
            <a:r>
              <a:rPr lang="fr-FR" sz="1400" dirty="0" smtClean="0">
                <a:solidFill>
                  <a:srgbClr val="FFFF00"/>
                </a:solidFill>
                <a:ea typeface="Calibri" panose="020F0502020204030204" pitchFamily="34" charset="0"/>
                <a:cs typeface="Arial" pitchFamily="34" charset="0"/>
              </a:rPr>
              <a:t>€ (inchangée) comprenant café/ croissants le matin, repas école hôtelière , </a:t>
            </a:r>
            <a:r>
              <a:rPr lang="fr-FR" sz="1400" dirty="0">
                <a:solidFill>
                  <a:srgbClr val="FFFF00"/>
                </a:solidFill>
                <a:ea typeface="Calibri" panose="020F0502020204030204" pitchFamily="34" charset="0"/>
                <a:cs typeface="Arial" pitchFamily="34" charset="0"/>
              </a:rPr>
              <a:t>ainsi qu’une participation aux frais de </a:t>
            </a:r>
            <a:r>
              <a:rPr lang="fr-FR" sz="1400" dirty="0" smtClean="0">
                <a:solidFill>
                  <a:srgbClr val="FFFF00"/>
                </a:solidFill>
                <a:ea typeface="Calibri" panose="020F0502020204030204" pitchFamily="34" charset="0"/>
                <a:cs typeface="Arial" pitchFamily="34" charset="0"/>
              </a:rPr>
              <a:t> 10 €</a:t>
            </a:r>
            <a:endParaRPr lang="fr-FR" sz="1400" dirty="0">
              <a:solidFill>
                <a:srgbClr val="FFFF00"/>
              </a:solidFill>
            </a:endParaRPr>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244E858A-B378-4F09-ADF8-4E25A52FF341}" type="slidenum">
              <a:rPr lang="fr-FR" smtClean="0"/>
              <a:pPr/>
              <a:t>18</a:t>
            </a:fld>
            <a:endParaRPr lang="fr-FR" dirty="0"/>
          </a:p>
        </p:txBody>
      </p:sp>
      <p:sp>
        <p:nvSpPr>
          <p:cNvPr id="5" name="Espace réservé du contenu 4"/>
          <p:cNvSpPr>
            <a:spLocks noGrp="1"/>
          </p:cNvSpPr>
          <p:nvPr>
            <p:ph sz="quarter" idx="13"/>
          </p:nvPr>
        </p:nvSpPr>
        <p:spPr/>
        <p:txBody>
          <a:bodyPr/>
          <a:lstStyle/>
          <a:p>
            <a:endParaRPr lang="fr-FR" dirty="0"/>
          </a:p>
        </p:txBody>
      </p:sp>
      <p:sp>
        <p:nvSpPr>
          <p:cNvPr id="6" name="Ellipse 5"/>
          <p:cNvSpPr/>
          <p:nvPr/>
        </p:nvSpPr>
        <p:spPr>
          <a:xfrm>
            <a:off x="0" y="186905"/>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pic>
        <p:nvPicPr>
          <p:cNvPr id="12"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9404620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re 1"/>
          <p:cNvSpPr>
            <a:spLocks noGrp="1"/>
          </p:cNvSpPr>
          <p:nvPr>
            <p:ph type="title"/>
          </p:nvPr>
        </p:nvSpPr>
        <p:spPr>
          <a:xfrm>
            <a:off x="594470" y="1484784"/>
            <a:ext cx="7920880" cy="62880"/>
          </a:xfrm>
        </p:spPr>
        <p:txBody>
          <a:bodyPr>
            <a:noAutofit/>
          </a:bodyPr>
          <a:lstStyle/>
          <a:p>
            <a:pPr marL="514350" indent="-514350" algn="ctr"/>
            <a:r>
              <a:rPr lang="fr-FR" sz="2000" b="1" dirty="0" smtClean="0">
                <a:ln w="17780" cmpd="sng">
                  <a:solidFill>
                    <a:srgbClr val="FFFF00"/>
                  </a:solidFill>
                  <a:prstDash val="solid"/>
                  <a:miter lim="800000"/>
                </a:ln>
                <a:solidFill>
                  <a:schemeClr val="accent2">
                    <a:lumMod val="50000"/>
                  </a:schemeClr>
                </a:solidFill>
                <a:effectLst>
                  <a:outerShdw blurRad="55000" dist="50800" dir="5400000" algn="tl">
                    <a:srgbClr val="000000">
                      <a:alpha val="33000"/>
                    </a:srgbClr>
                  </a:outerShdw>
                </a:effectLst>
                <a:latin typeface="Segoe Print" panose="02000600000000000000" pitchFamily="2" charset="0"/>
                <a:cs typeface="Arial" pitchFamily="34" charset="0"/>
              </a:rPr>
              <a:t/>
            </a:r>
            <a:br>
              <a:rPr lang="fr-FR" sz="2000" b="1" dirty="0" smtClean="0">
                <a:ln w="17780" cmpd="sng">
                  <a:solidFill>
                    <a:srgbClr val="FFFF00"/>
                  </a:solidFill>
                  <a:prstDash val="solid"/>
                  <a:miter lim="800000"/>
                </a:ln>
                <a:solidFill>
                  <a:schemeClr val="accent2">
                    <a:lumMod val="50000"/>
                  </a:schemeClr>
                </a:solidFill>
                <a:effectLst>
                  <a:outerShdw blurRad="55000" dist="50800" dir="5400000" algn="tl">
                    <a:srgbClr val="000000">
                      <a:alpha val="33000"/>
                    </a:srgbClr>
                  </a:outerShdw>
                </a:effectLst>
                <a:latin typeface="Segoe Print" panose="02000600000000000000" pitchFamily="2" charset="0"/>
                <a:cs typeface="Arial" pitchFamily="34" charset="0"/>
              </a:rPr>
            </a:br>
            <a:r>
              <a:rPr lang="fr-FR" sz="2400" b="1" dirty="0" smtClean="0">
                <a:solidFill>
                  <a:srgbClr val="FFFF00"/>
                </a:solidFill>
                <a:latin typeface="Segoe Print" panose="02000600000000000000" pitchFamily="2" charset="0"/>
              </a:rPr>
              <a:t>Invitations et inscriptions </a:t>
            </a:r>
            <a:br>
              <a:rPr lang="fr-FR" sz="2400" b="1" dirty="0" smtClean="0">
                <a:solidFill>
                  <a:srgbClr val="FFFF00"/>
                </a:solidFill>
                <a:latin typeface="Segoe Print" panose="02000600000000000000" pitchFamily="2" charset="0"/>
              </a:rPr>
            </a:br>
            <a:r>
              <a:rPr lang="fr-FR" sz="2400" b="1" dirty="0" smtClean="0">
                <a:solidFill>
                  <a:srgbClr val="FFFF00"/>
                </a:solidFill>
                <a:latin typeface="+mn-lt"/>
                <a:ea typeface="Calibri" panose="020F0502020204030204" pitchFamily="34" charset="0"/>
                <a:cs typeface="Arial" pitchFamily="34" charset="0"/>
              </a:rPr>
              <a:t/>
            </a:r>
            <a:br>
              <a:rPr lang="fr-FR" sz="2400" b="1" dirty="0" smtClean="0">
                <a:solidFill>
                  <a:srgbClr val="FFFF00"/>
                </a:solidFill>
                <a:latin typeface="+mn-lt"/>
                <a:ea typeface="Calibri" panose="020F0502020204030204" pitchFamily="34" charset="0"/>
                <a:cs typeface="Arial" pitchFamily="34" charset="0"/>
              </a:rPr>
            </a:br>
            <a:endParaRPr lang="fr-FR" sz="5400" dirty="0">
              <a:solidFill>
                <a:srgbClr val="FFFF00"/>
              </a:solidFill>
              <a:latin typeface="+mn-lt"/>
            </a:endParaRPr>
          </a:p>
        </p:txBody>
      </p:sp>
      <p:sp>
        <p:nvSpPr>
          <p:cNvPr id="3" name="Espace réservé du contenu 2"/>
          <p:cNvSpPr>
            <a:spLocks noGrp="1"/>
          </p:cNvSpPr>
          <p:nvPr>
            <p:ph idx="1"/>
          </p:nvPr>
        </p:nvSpPr>
        <p:spPr>
          <a:xfrm>
            <a:off x="440110" y="1484784"/>
            <a:ext cx="8229600" cy="5001419"/>
          </a:xfrm>
        </p:spPr>
        <p:txBody>
          <a:bodyPr>
            <a:normAutofit fontScale="55000" lnSpcReduction="20000"/>
          </a:bodyPr>
          <a:lstStyle/>
          <a:p>
            <a:pPr marL="0" indent="0" algn="just">
              <a:lnSpc>
                <a:spcPct val="120000"/>
              </a:lnSpc>
              <a:spcBef>
                <a:spcPts val="0"/>
              </a:spcBef>
              <a:buNone/>
            </a:pPr>
            <a:r>
              <a:rPr lang="fr-FR" sz="3600" b="1" dirty="0" smtClean="0">
                <a:solidFill>
                  <a:srgbClr val="FFFF00"/>
                </a:solidFill>
                <a:latin typeface="Segoe Print" panose="02000600000000000000" pitchFamily="2" charset="0"/>
              </a:rPr>
              <a:t>Invitations </a:t>
            </a:r>
            <a:endParaRPr lang="fr-FR" sz="3500" dirty="0">
              <a:solidFill>
                <a:srgbClr val="FFFFFF"/>
              </a:solidFill>
              <a:latin typeface="Segoe Print" panose="02000600000000000000" pitchFamily="2" charset="0"/>
              <a:cs typeface="Arial" pitchFamily="34" charset="0"/>
            </a:endParaRPr>
          </a:p>
          <a:p>
            <a:pPr algn="just">
              <a:lnSpc>
                <a:spcPct val="120000"/>
              </a:lnSpc>
              <a:spcBef>
                <a:spcPts val="0"/>
              </a:spcBef>
            </a:pPr>
            <a:r>
              <a:rPr lang="fr-FR" sz="3000" dirty="0" smtClean="0">
                <a:solidFill>
                  <a:srgbClr val="FFFFFF"/>
                </a:solidFill>
                <a:latin typeface="Segoe Print" panose="02000600000000000000" pitchFamily="2" charset="0"/>
                <a:ea typeface="Calibri" panose="020F0502020204030204" pitchFamily="34" charset="0"/>
                <a:cs typeface="Arial" pitchFamily="34" charset="0"/>
              </a:rPr>
              <a:t>Email via notre fichier de 228 adresses</a:t>
            </a:r>
          </a:p>
          <a:p>
            <a:pPr algn="just">
              <a:lnSpc>
                <a:spcPct val="120000"/>
              </a:lnSpc>
              <a:spcBef>
                <a:spcPts val="0"/>
              </a:spcBef>
            </a:pPr>
            <a:r>
              <a:rPr lang="fr-FR" sz="3000" dirty="0" smtClean="0">
                <a:solidFill>
                  <a:srgbClr val="FFFFFF"/>
                </a:solidFill>
                <a:latin typeface="Segoe Print" panose="02000600000000000000" pitchFamily="2" charset="0"/>
                <a:ea typeface="Calibri" panose="020F0502020204030204" pitchFamily="34" charset="0"/>
                <a:cs typeface="Arial" pitchFamily="34" charset="0"/>
              </a:rPr>
              <a:t>la lettre AMJL</a:t>
            </a:r>
          </a:p>
          <a:p>
            <a:pPr algn="just">
              <a:lnSpc>
                <a:spcPct val="120000"/>
              </a:lnSpc>
              <a:spcBef>
                <a:spcPts val="0"/>
              </a:spcBef>
            </a:pPr>
            <a:r>
              <a:rPr lang="fr-FR" sz="3000" dirty="0" smtClean="0">
                <a:solidFill>
                  <a:srgbClr val="FFFFFF"/>
                </a:solidFill>
                <a:latin typeface="Segoe Print" panose="02000600000000000000" pitchFamily="2" charset="0"/>
                <a:ea typeface="Calibri" panose="020F0502020204030204" pitchFamily="34" charset="0"/>
                <a:cs typeface="Arial" pitchFamily="34" charset="0"/>
              </a:rPr>
              <a:t>Entrevoie</a:t>
            </a:r>
          </a:p>
          <a:p>
            <a:pPr algn="just">
              <a:lnSpc>
                <a:spcPct val="120000"/>
              </a:lnSpc>
              <a:spcBef>
                <a:spcPts val="0"/>
              </a:spcBef>
            </a:pPr>
            <a:r>
              <a:rPr lang="fr-FR" sz="3000" dirty="0" smtClean="0">
                <a:solidFill>
                  <a:srgbClr val="FFFFFF"/>
                </a:solidFill>
                <a:latin typeface="Segoe Print" panose="02000600000000000000" pitchFamily="2" charset="0"/>
                <a:ea typeface="Calibri" panose="020F0502020204030204" pitchFamily="34" charset="0"/>
                <a:cs typeface="Arial" pitchFamily="34" charset="0"/>
              </a:rPr>
              <a:t>Forum ?</a:t>
            </a:r>
          </a:p>
          <a:p>
            <a:pPr algn="just">
              <a:lnSpc>
                <a:spcPct val="120000"/>
              </a:lnSpc>
              <a:spcBef>
                <a:spcPts val="0"/>
              </a:spcBef>
            </a:pPr>
            <a:r>
              <a:rPr lang="fr-FR" sz="3000" dirty="0" smtClean="0">
                <a:solidFill>
                  <a:srgbClr val="FFFFFF"/>
                </a:solidFill>
                <a:latin typeface="Segoe Print" panose="02000600000000000000" pitchFamily="2" charset="0"/>
                <a:ea typeface="Calibri" panose="020F0502020204030204" pitchFamily="34" charset="0"/>
                <a:cs typeface="Arial" pitchFamily="34" charset="0"/>
              </a:rPr>
              <a:t>Autre</a:t>
            </a:r>
          </a:p>
          <a:p>
            <a:pPr algn="just">
              <a:lnSpc>
                <a:spcPct val="120000"/>
              </a:lnSpc>
              <a:spcBef>
                <a:spcPts val="0"/>
              </a:spcBef>
            </a:pPr>
            <a:endParaRPr lang="fr-FR" sz="3500" dirty="0">
              <a:solidFill>
                <a:srgbClr val="FFFFFF"/>
              </a:solidFill>
              <a:latin typeface="Segoe Print" panose="02000600000000000000" pitchFamily="2" charset="0"/>
              <a:ea typeface="Calibri" panose="020F0502020204030204" pitchFamily="34" charset="0"/>
              <a:cs typeface="Arial" pitchFamily="34" charset="0"/>
            </a:endParaRPr>
          </a:p>
          <a:p>
            <a:pPr marL="0" indent="0" algn="just">
              <a:lnSpc>
                <a:spcPct val="120000"/>
              </a:lnSpc>
              <a:spcBef>
                <a:spcPts val="0"/>
              </a:spcBef>
              <a:buNone/>
            </a:pPr>
            <a:r>
              <a:rPr lang="fr-FR" sz="3600" b="1" dirty="0" smtClean="0">
                <a:solidFill>
                  <a:srgbClr val="FFFFFF"/>
                </a:solidFill>
                <a:latin typeface="Segoe Print" panose="02000600000000000000" pitchFamily="2" charset="0"/>
              </a:rPr>
              <a:t>inscriptions </a:t>
            </a:r>
            <a:endParaRPr lang="fr-FR" sz="3500" dirty="0">
              <a:solidFill>
                <a:srgbClr val="FFFFFF"/>
              </a:solidFill>
              <a:latin typeface="Segoe Print" panose="02000600000000000000" pitchFamily="2" charset="0"/>
              <a:ea typeface="Calibri" panose="020F0502020204030204" pitchFamily="34" charset="0"/>
              <a:cs typeface="Arial" pitchFamily="34" charset="0"/>
            </a:endParaRPr>
          </a:p>
          <a:p>
            <a:pPr algn="just">
              <a:lnSpc>
                <a:spcPct val="120000"/>
              </a:lnSpc>
              <a:spcBef>
                <a:spcPts val="0"/>
              </a:spcBef>
            </a:pPr>
            <a:r>
              <a:rPr lang="fr-FR" sz="3000" dirty="0">
                <a:solidFill>
                  <a:srgbClr val="FFFFFF"/>
                </a:solidFill>
                <a:latin typeface="Segoe Print" panose="02000600000000000000" pitchFamily="2" charset="0"/>
                <a:ea typeface="Calibri" panose="020F0502020204030204" pitchFamily="34" charset="0"/>
                <a:cs typeface="Arial" pitchFamily="34" charset="0"/>
              </a:rPr>
              <a:t>Vous pouvez dès à présent vous inscrire auprès de Michel LOUETTE pour </a:t>
            </a:r>
            <a:r>
              <a:rPr lang="fr-FR" sz="3000" dirty="0" smtClean="0">
                <a:solidFill>
                  <a:srgbClr val="FFFFFF"/>
                </a:solidFill>
                <a:latin typeface="Segoe Print" panose="02000600000000000000" pitchFamily="2" charset="0"/>
                <a:ea typeface="Calibri" panose="020F0502020204030204" pitchFamily="34" charset="0"/>
                <a:cs typeface="Arial" pitchFamily="34" charset="0"/>
              </a:rPr>
              <a:t>le vendredi et/ou le samedi.</a:t>
            </a:r>
          </a:p>
          <a:p>
            <a:pPr algn="just">
              <a:lnSpc>
                <a:spcPct val="120000"/>
              </a:lnSpc>
              <a:spcBef>
                <a:spcPts val="0"/>
              </a:spcBef>
            </a:pPr>
            <a:endParaRPr lang="fr-FR" sz="3000" dirty="0">
              <a:solidFill>
                <a:srgbClr val="FFFFFF"/>
              </a:solidFill>
              <a:latin typeface="Segoe Print" panose="02000600000000000000" pitchFamily="2" charset="0"/>
              <a:ea typeface="Calibri" panose="020F0502020204030204" pitchFamily="34" charset="0"/>
              <a:cs typeface="Arial" pitchFamily="34" charset="0"/>
            </a:endParaRPr>
          </a:p>
          <a:p>
            <a:pPr algn="just">
              <a:lnSpc>
                <a:spcPct val="120000"/>
              </a:lnSpc>
              <a:spcBef>
                <a:spcPts val="0"/>
              </a:spcBef>
            </a:pPr>
            <a:r>
              <a:rPr lang="fr-FR" sz="3000" dirty="0">
                <a:solidFill>
                  <a:srgbClr val="FFFFFF"/>
                </a:solidFill>
                <a:latin typeface="Segoe Print" panose="02000600000000000000" pitchFamily="2" charset="0"/>
                <a:ea typeface="Calibri" panose="020F0502020204030204" pitchFamily="34" charset="0"/>
                <a:cs typeface="Arial" pitchFamily="34" charset="0"/>
              </a:rPr>
              <a:t>Votre confirmation  devra se faire au plus tard  le </a:t>
            </a:r>
            <a:r>
              <a:rPr lang="fr-FR" sz="3000" b="1" dirty="0">
                <a:solidFill>
                  <a:srgbClr val="FFFFFF"/>
                </a:solidFill>
                <a:latin typeface="Segoe Print" panose="02000600000000000000" pitchFamily="2" charset="0"/>
                <a:ea typeface="Calibri" panose="020F0502020204030204" pitchFamily="34" charset="0"/>
                <a:cs typeface="Arial" pitchFamily="34" charset="0"/>
              </a:rPr>
              <a:t>dimanche </a:t>
            </a:r>
            <a:r>
              <a:rPr lang="fr-FR" sz="3000" b="1" dirty="0" smtClean="0">
                <a:solidFill>
                  <a:srgbClr val="FFFFFF"/>
                </a:solidFill>
                <a:latin typeface="Segoe Print" panose="02000600000000000000" pitchFamily="2" charset="0"/>
                <a:ea typeface="Calibri" panose="020F0502020204030204" pitchFamily="34" charset="0"/>
                <a:cs typeface="Arial" pitchFamily="34" charset="0"/>
              </a:rPr>
              <a:t>7 avril </a:t>
            </a:r>
            <a:r>
              <a:rPr lang="fr-FR" sz="3000" b="1" dirty="0">
                <a:solidFill>
                  <a:srgbClr val="FFFFFF"/>
                </a:solidFill>
                <a:latin typeface="Segoe Print" panose="02000600000000000000" pitchFamily="2" charset="0"/>
                <a:ea typeface="Calibri" panose="020F0502020204030204" pitchFamily="34" charset="0"/>
                <a:cs typeface="Arial" pitchFamily="34" charset="0"/>
              </a:rPr>
              <a:t>2018 </a:t>
            </a:r>
            <a:r>
              <a:rPr lang="fr-FR" sz="3000" dirty="0">
                <a:solidFill>
                  <a:srgbClr val="FFFFFF"/>
                </a:solidFill>
                <a:latin typeface="Segoe Print" panose="02000600000000000000" pitchFamily="2" charset="0"/>
                <a:ea typeface="Calibri" panose="020F0502020204030204" pitchFamily="34" charset="0"/>
                <a:cs typeface="Arial" pitchFamily="34" charset="0"/>
              </a:rPr>
              <a:t>via un document d’inscription qui vous parviendra dès votre intention d’inscription , document qui sera retourné accompagnée d’un chèque de 35€ à l’ordre de VATEL  à faire parvenir à Michel LOUETTE. </a:t>
            </a:r>
            <a:r>
              <a:rPr lang="fr-FR" sz="3000" b="1" dirty="0" smtClean="0">
                <a:solidFill>
                  <a:srgbClr val="FFFFFF"/>
                </a:solidFill>
                <a:latin typeface="Segoe Print" panose="02000600000000000000" pitchFamily="2" charset="0"/>
                <a:ea typeface="Calibri" panose="020F0502020204030204" pitchFamily="34" charset="0"/>
                <a:cs typeface="Arial" pitchFamily="34" charset="0"/>
              </a:rPr>
              <a:t>A partir du lundi 8 avril  </a:t>
            </a:r>
            <a:r>
              <a:rPr lang="fr-FR" sz="3000" dirty="0" smtClean="0">
                <a:solidFill>
                  <a:srgbClr val="FFFFFF"/>
                </a:solidFill>
                <a:latin typeface="Segoe Print" panose="02000600000000000000" pitchFamily="2" charset="0"/>
                <a:ea typeface="Calibri" panose="020F0502020204030204" pitchFamily="34" charset="0"/>
                <a:cs typeface="Arial" pitchFamily="34" charset="0"/>
              </a:rPr>
              <a:t>aucun remboursement ne sera possible si vous ne venez pas.</a:t>
            </a:r>
          </a:p>
          <a:p>
            <a:pPr marL="0" indent="0" algn="just">
              <a:lnSpc>
                <a:spcPct val="120000"/>
              </a:lnSpc>
              <a:spcBef>
                <a:spcPts val="0"/>
              </a:spcBef>
              <a:buNone/>
            </a:pPr>
            <a:r>
              <a:rPr lang="fr-FR" sz="3000" b="1" dirty="0">
                <a:solidFill>
                  <a:srgbClr val="FFFFFF"/>
                </a:solidFill>
                <a:latin typeface="Segoe Print" panose="02000600000000000000" pitchFamily="2" charset="0"/>
                <a:ea typeface="Calibri" panose="020F0502020204030204" pitchFamily="34" charset="0"/>
                <a:cs typeface="Arial" pitchFamily="34" charset="0"/>
              </a:rPr>
              <a:t> </a:t>
            </a:r>
          </a:p>
          <a:p>
            <a:pPr marL="34925" algn="just">
              <a:spcAft>
                <a:spcPts val="0"/>
              </a:spcAft>
              <a:tabLst>
                <a:tab pos="1368425" algn="l"/>
                <a:tab pos="2701925" algn="l"/>
              </a:tabLst>
            </a:pPr>
            <a:endParaRPr lang="fr-FR" sz="3600" dirty="0">
              <a:solidFill>
                <a:srgbClr val="FFFFFF"/>
              </a:solidFill>
              <a:latin typeface="Segoe Print" panose="02000600000000000000" pitchFamily="2" charset="0"/>
              <a:ea typeface="Calibri" panose="020F0502020204030204" pitchFamily="34" charset="0"/>
              <a:cs typeface="Arial" pitchFamily="34" charset="0"/>
            </a:endParaRPr>
          </a:p>
          <a:p>
            <a:endParaRPr lang="fr-FR" dirty="0">
              <a:solidFill>
                <a:srgbClr val="FFFFFF"/>
              </a:solidFill>
            </a:endParaRPr>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244E858A-B378-4F09-ADF8-4E25A52FF341}" type="slidenum">
              <a:rPr lang="fr-FR" smtClean="0"/>
              <a:pPr/>
              <a:t>19</a:t>
            </a:fld>
            <a:endParaRPr lang="fr-FR" dirty="0"/>
          </a:p>
        </p:txBody>
      </p:sp>
      <p:sp>
        <p:nvSpPr>
          <p:cNvPr id="6" name="Ellipse 5"/>
          <p:cNvSpPr/>
          <p:nvPr/>
        </p:nvSpPr>
        <p:spPr>
          <a:xfrm>
            <a:off x="0" y="186905"/>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pic>
        <p:nvPicPr>
          <p:cNvPr id="9"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2326069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7504" y="0"/>
            <a:ext cx="9128991" cy="6858000"/>
          </a:xfrm>
          <a:prstGeom prst="rect">
            <a:avLst/>
          </a:prstGeom>
        </p:spPr>
      </p:pic>
      <p:sp>
        <p:nvSpPr>
          <p:cNvPr id="12" name="Espace réservé de la date 11"/>
          <p:cNvSpPr>
            <a:spLocks noGrp="1"/>
          </p:cNvSpPr>
          <p:nvPr>
            <p:ph type="dt" sz="half" idx="10"/>
          </p:nvPr>
        </p:nvSpPr>
        <p:spPr/>
        <p:txBody>
          <a:bodyPr/>
          <a:lstStyle/>
          <a:p>
            <a:r>
              <a:rPr lang="fr-FR" dirty="0" smtClean="0"/>
              <a:t>16/02/2019</a:t>
            </a:r>
            <a:endParaRPr lang="fr-FR" dirty="0"/>
          </a:p>
        </p:txBody>
      </p:sp>
      <p:sp>
        <p:nvSpPr>
          <p:cNvPr id="10" name="Espace réservé du numéro de diapositive 9"/>
          <p:cNvSpPr>
            <a:spLocks noGrp="1"/>
          </p:cNvSpPr>
          <p:nvPr>
            <p:ph type="sldNum" sz="quarter" idx="12"/>
          </p:nvPr>
        </p:nvSpPr>
        <p:spPr/>
        <p:txBody>
          <a:bodyPr/>
          <a:lstStyle/>
          <a:p>
            <a:fld id="{BEF8B2D1-DD13-4E67-9225-33C25A234C29}" type="slidenum">
              <a:rPr lang="fr-FR" smtClean="0"/>
              <a:pPr/>
              <a:t>2</a:t>
            </a:fld>
            <a:endParaRPr lang="fr-FR" dirty="0"/>
          </a:p>
        </p:txBody>
      </p:sp>
      <p:pic>
        <p:nvPicPr>
          <p:cNvPr id="5" name="il_fi" descr="http://www.easydroit.fr/images/article/image/image031.png"/>
          <p:cNvPicPr/>
          <p:nvPr/>
        </p:nvPicPr>
        <p:blipFill>
          <a:blip r:embed="rId3" cstate="print"/>
          <a:srcRect/>
          <a:stretch>
            <a:fillRect/>
          </a:stretch>
        </p:blipFill>
        <p:spPr bwMode="auto">
          <a:xfrm>
            <a:off x="8362764" y="476672"/>
            <a:ext cx="648072" cy="576064"/>
          </a:xfrm>
          <a:prstGeom prst="rect">
            <a:avLst/>
          </a:prstGeom>
          <a:noFill/>
          <a:ln w="9525">
            <a:noFill/>
            <a:miter lim="800000"/>
            <a:headEnd/>
            <a:tailEnd/>
          </a:ln>
        </p:spPr>
      </p:pic>
    </p:spTree>
    <p:extLst>
      <p:ext uri="{BB962C8B-B14F-4D97-AF65-F5344CB8AC3E}">
        <p14:creationId xmlns:p14="http://schemas.microsoft.com/office/powerpoint/2010/main" val="39469573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re 1"/>
          <p:cNvSpPr>
            <a:spLocks noGrp="1"/>
          </p:cNvSpPr>
          <p:nvPr>
            <p:ph type="title"/>
          </p:nvPr>
        </p:nvSpPr>
        <p:spPr>
          <a:xfrm>
            <a:off x="594470" y="332360"/>
            <a:ext cx="7920880" cy="566936"/>
          </a:xfrm>
        </p:spPr>
        <p:txBody>
          <a:bodyPr>
            <a:noAutofit/>
          </a:bodyPr>
          <a:lstStyle/>
          <a:p>
            <a:pPr algn="ctr">
              <a:spcAft>
                <a:spcPts val="0"/>
              </a:spcAft>
            </a:pPr>
            <a:r>
              <a:rPr lang="fr-FR" sz="2800" dirty="0" smtClean="0">
                <a:solidFill>
                  <a:srgbClr val="FFC000">
                    <a:lumMod val="75000"/>
                  </a:srgbClr>
                </a:solidFill>
                <a:latin typeface="Segoe Print" panose="02000600000000000000" pitchFamily="2" charset="0"/>
              </a:rPr>
              <a:t/>
            </a:r>
            <a:br>
              <a:rPr lang="fr-FR" sz="2800" dirty="0" smtClean="0">
                <a:solidFill>
                  <a:srgbClr val="FFC000">
                    <a:lumMod val="75000"/>
                  </a:srgbClr>
                </a:solidFill>
                <a:latin typeface="Segoe Print" panose="02000600000000000000" pitchFamily="2" charset="0"/>
              </a:rPr>
            </a:br>
            <a:r>
              <a:rPr lang="fr-FR" sz="2400" b="1" dirty="0" smtClean="0">
                <a:solidFill>
                  <a:srgbClr val="FFFF00"/>
                </a:solidFill>
                <a:latin typeface="Segoe Print" panose="02000600000000000000" pitchFamily="2" charset="0"/>
              </a:rPr>
              <a:t>Participation</a:t>
            </a:r>
            <a:r>
              <a:rPr lang="fr-FR" sz="2400" b="1" dirty="0" smtClean="0">
                <a:solidFill>
                  <a:srgbClr val="06BA24"/>
                </a:solidFill>
                <a:latin typeface="+mn-lt"/>
                <a:ea typeface="Calibri" panose="020F0502020204030204" pitchFamily="34" charset="0"/>
                <a:cs typeface="Arial" pitchFamily="34" charset="0"/>
              </a:rPr>
              <a:t/>
            </a:r>
            <a:br>
              <a:rPr lang="fr-FR" sz="2400" b="1" dirty="0" smtClean="0">
                <a:solidFill>
                  <a:srgbClr val="06BA24"/>
                </a:solidFill>
                <a:latin typeface="+mn-lt"/>
                <a:ea typeface="Calibri" panose="020F0502020204030204" pitchFamily="34" charset="0"/>
                <a:cs typeface="Arial" pitchFamily="34" charset="0"/>
              </a:rPr>
            </a:br>
            <a:endParaRPr lang="fr-FR" sz="5400" dirty="0">
              <a:solidFill>
                <a:srgbClr val="06BA24"/>
              </a:solidFill>
              <a:latin typeface="+mn-lt"/>
            </a:endParaRPr>
          </a:p>
        </p:txBody>
      </p:sp>
      <p:sp>
        <p:nvSpPr>
          <p:cNvPr id="3" name="Espace réservé du contenu 2"/>
          <p:cNvSpPr>
            <a:spLocks noGrp="1"/>
          </p:cNvSpPr>
          <p:nvPr>
            <p:ph idx="1"/>
          </p:nvPr>
        </p:nvSpPr>
        <p:spPr>
          <a:xfrm>
            <a:off x="449311" y="1051897"/>
            <a:ext cx="8229600" cy="4380731"/>
          </a:xfrm>
        </p:spPr>
        <p:txBody>
          <a:bodyPr>
            <a:noAutofit/>
          </a:bodyPr>
          <a:lstStyle/>
          <a:p>
            <a:pPr marL="0" lvl="0" indent="0" algn="just">
              <a:lnSpc>
                <a:spcPct val="120000"/>
              </a:lnSpc>
              <a:spcBef>
                <a:spcPts val="0"/>
              </a:spcBef>
              <a:spcAft>
                <a:spcPts val="0"/>
              </a:spcAft>
              <a:buNone/>
            </a:pPr>
            <a:endParaRPr lang="fr-FR" sz="1600" dirty="0" smtClean="0">
              <a:solidFill>
                <a:srgbClr val="FFFFFF"/>
              </a:solidFill>
              <a:ea typeface="Calibri" panose="020F0502020204030204" pitchFamily="34" charset="0"/>
              <a:cs typeface="Arial" pitchFamily="34" charset="0"/>
            </a:endParaRPr>
          </a:p>
          <a:p>
            <a:pPr algn="just">
              <a:lnSpc>
                <a:spcPct val="120000"/>
              </a:lnSpc>
              <a:spcBef>
                <a:spcPts val="0"/>
              </a:spcBef>
            </a:pPr>
            <a:r>
              <a:rPr lang="fr-FR" sz="1600" b="1" dirty="0" smtClean="0">
                <a:solidFill>
                  <a:srgbClr val="FFFFFF"/>
                </a:solidFill>
                <a:latin typeface="Candara" panose="020E0502030303020204" pitchFamily="34" charset="0"/>
                <a:ea typeface="Calibri" panose="020F0502020204030204" pitchFamily="34" charset="0"/>
                <a:cs typeface="Arial" pitchFamily="34" charset="0"/>
              </a:rPr>
              <a:t>il est nécessaire </a:t>
            </a:r>
            <a:r>
              <a:rPr lang="fr-FR" sz="1600" dirty="0" smtClean="0">
                <a:solidFill>
                  <a:srgbClr val="FFFFFF"/>
                </a:solidFill>
                <a:latin typeface="Candara" panose="020E0502030303020204" pitchFamily="34" charset="0"/>
                <a:ea typeface="Calibri" panose="020F0502020204030204" pitchFamily="34" charset="0"/>
                <a:cs typeface="Arial" pitchFamily="34" charset="0"/>
              </a:rPr>
              <a:t>D’apporter </a:t>
            </a:r>
            <a:r>
              <a:rPr lang="fr-FR" sz="1600" dirty="0">
                <a:solidFill>
                  <a:srgbClr val="FFFFFF"/>
                </a:solidFill>
                <a:latin typeface="Candara" panose="020E0502030303020204" pitchFamily="34" charset="0"/>
                <a:ea typeface="Calibri" panose="020F0502020204030204" pitchFamily="34" charset="0"/>
                <a:cs typeface="Arial" pitchFamily="34" charset="0"/>
              </a:rPr>
              <a:t>une réalisation le jour de la réunion ! Aussi simple soit elle</a:t>
            </a:r>
            <a:r>
              <a:rPr lang="fr-FR" sz="1600" dirty="0" smtClean="0">
                <a:solidFill>
                  <a:srgbClr val="FFFFFF"/>
                </a:solidFill>
                <a:latin typeface="Candara" panose="020E0502030303020204" pitchFamily="34" charset="0"/>
                <a:ea typeface="Calibri" panose="020F0502020204030204" pitchFamily="34" charset="0"/>
                <a:cs typeface="Arial" pitchFamily="34" charset="0"/>
              </a:rPr>
              <a:t>.</a:t>
            </a:r>
            <a:endParaRPr lang="fr-FR" sz="1600" dirty="0">
              <a:solidFill>
                <a:srgbClr val="FFFFFF"/>
              </a:solidFill>
              <a:latin typeface="Candara" panose="020E0502030303020204" pitchFamily="34" charset="0"/>
              <a:ea typeface="Calibri" panose="020F0502020204030204" pitchFamily="34" charset="0"/>
              <a:cs typeface="Arial" pitchFamily="34" charset="0"/>
            </a:endParaRPr>
          </a:p>
          <a:p>
            <a:pPr algn="just">
              <a:lnSpc>
                <a:spcPct val="120000"/>
              </a:lnSpc>
              <a:spcBef>
                <a:spcPts val="0"/>
              </a:spcBef>
            </a:pPr>
            <a:endParaRPr lang="fr-FR" sz="1600" dirty="0">
              <a:solidFill>
                <a:srgbClr val="FFFFFF"/>
              </a:solidFill>
              <a:latin typeface="Candara" panose="020E0502030303020204" pitchFamily="34" charset="0"/>
              <a:ea typeface="Calibri" panose="020F0502020204030204" pitchFamily="34" charset="0"/>
              <a:cs typeface="Arial" pitchFamily="34" charset="0"/>
            </a:endParaRPr>
          </a:p>
          <a:p>
            <a:pPr algn="just">
              <a:lnSpc>
                <a:spcPct val="120000"/>
              </a:lnSpc>
              <a:spcBef>
                <a:spcPts val="0"/>
              </a:spcBef>
            </a:pPr>
            <a:r>
              <a:rPr lang="fr-FR" sz="1600" dirty="0">
                <a:solidFill>
                  <a:srgbClr val="FFFFFF"/>
                </a:solidFill>
                <a:latin typeface="Candara" panose="020E0502030303020204" pitchFamily="34" charset="0"/>
                <a:ea typeface="Calibri" panose="020F0502020204030204" pitchFamily="34" charset="0"/>
                <a:cs typeface="Arial" pitchFamily="34" charset="0"/>
              </a:rPr>
              <a:t>De même nous vous proposons d’amener des pièces insolites, modèle unique, modèle peu connu ou ayant une histoire</a:t>
            </a:r>
            <a:r>
              <a:rPr lang="fr-FR" sz="1600" dirty="0" smtClean="0">
                <a:solidFill>
                  <a:srgbClr val="FFFFFF"/>
                </a:solidFill>
                <a:latin typeface="Candara" panose="020E0502030303020204" pitchFamily="34" charset="0"/>
                <a:ea typeface="Calibri" panose="020F0502020204030204" pitchFamily="34" charset="0"/>
                <a:cs typeface="Arial" pitchFamily="34" charset="0"/>
              </a:rPr>
              <a:t>.</a:t>
            </a:r>
          </a:p>
          <a:p>
            <a:pPr algn="just">
              <a:lnSpc>
                <a:spcPct val="120000"/>
              </a:lnSpc>
              <a:spcBef>
                <a:spcPts val="0"/>
              </a:spcBef>
            </a:pPr>
            <a:endParaRPr lang="fr-FR" sz="1600" dirty="0" smtClean="0">
              <a:solidFill>
                <a:srgbClr val="FFFFFF"/>
              </a:solidFill>
              <a:latin typeface="Candara" panose="020E0502030303020204" pitchFamily="34" charset="0"/>
              <a:ea typeface="Calibri" panose="020F0502020204030204" pitchFamily="34" charset="0"/>
              <a:cs typeface="Arial" pitchFamily="34" charset="0"/>
            </a:endParaRPr>
          </a:p>
          <a:p>
            <a:pPr algn="just">
              <a:lnSpc>
                <a:spcPct val="120000"/>
              </a:lnSpc>
              <a:spcBef>
                <a:spcPts val="0"/>
              </a:spcBef>
            </a:pPr>
            <a:r>
              <a:rPr lang="fr-FR" sz="1600" dirty="0" smtClean="0">
                <a:solidFill>
                  <a:srgbClr val="FFFFFF"/>
                </a:solidFill>
                <a:latin typeface="Candara" panose="020E0502030303020204" pitchFamily="34" charset="0"/>
                <a:ea typeface="Calibri" panose="020F0502020204030204" pitchFamily="34" charset="0"/>
                <a:cs typeface="Arial" pitchFamily="34" charset="0"/>
              </a:rPr>
              <a:t>D’amener un diorama </a:t>
            </a:r>
          </a:p>
          <a:p>
            <a:pPr algn="just">
              <a:lnSpc>
                <a:spcPct val="120000"/>
              </a:lnSpc>
              <a:spcBef>
                <a:spcPts val="0"/>
              </a:spcBef>
            </a:pPr>
            <a:endParaRPr lang="fr-FR" sz="1600" dirty="0">
              <a:solidFill>
                <a:srgbClr val="FFFFFF"/>
              </a:solidFill>
              <a:latin typeface="Candara" panose="020E0502030303020204" pitchFamily="34" charset="0"/>
              <a:ea typeface="Calibri" panose="020F0502020204030204" pitchFamily="34" charset="0"/>
              <a:cs typeface="Arial" pitchFamily="34" charset="0"/>
            </a:endParaRPr>
          </a:p>
          <a:p>
            <a:pPr algn="just">
              <a:lnSpc>
                <a:spcPct val="120000"/>
              </a:lnSpc>
              <a:spcBef>
                <a:spcPts val="0"/>
              </a:spcBef>
            </a:pPr>
            <a:r>
              <a:rPr lang="fr-FR" sz="1600" dirty="0">
                <a:solidFill>
                  <a:srgbClr val="FFFFFF"/>
                </a:solidFill>
                <a:latin typeface="Candara" panose="020E0502030303020204" pitchFamily="34" charset="0"/>
                <a:ea typeface="Calibri" panose="020F0502020204030204" pitchFamily="34" charset="0"/>
                <a:cs typeface="Arial" pitchFamily="34" charset="0"/>
              </a:rPr>
              <a:t>Ou simplement une ou des pièces qui vous tiennent à cœur.</a:t>
            </a:r>
          </a:p>
          <a:p>
            <a:pPr marL="0" indent="0" algn="just">
              <a:lnSpc>
                <a:spcPct val="120000"/>
              </a:lnSpc>
              <a:spcBef>
                <a:spcPts val="0"/>
              </a:spcBef>
              <a:buNone/>
            </a:pPr>
            <a:endParaRPr lang="fr-FR" sz="1600" dirty="0">
              <a:solidFill>
                <a:srgbClr val="FFFFFF"/>
              </a:solidFill>
              <a:latin typeface="Candara" panose="020E0502030303020204" pitchFamily="34" charset="0"/>
              <a:ea typeface="Calibri" panose="020F0502020204030204" pitchFamily="34" charset="0"/>
              <a:cs typeface="Arial" pitchFamily="34" charset="0"/>
            </a:endParaRPr>
          </a:p>
          <a:p>
            <a:pPr algn="just">
              <a:lnSpc>
                <a:spcPct val="120000"/>
              </a:lnSpc>
              <a:spcBef>
                <a:spcPts val="0"/>
              </a:spcBef>
            </a:pPr>
            <a:r>
              <a:rPr lang="fr-FR" sz="1600" dirty="0">
                <a:solidFill>
                  <a:srgbClr val="FFFFFF"/>
                </a:solidFill>
                <a:latin typeface="Candara" panose="020E0502030303020204" pitchFamily="34" charset="0"/>
                <a:ea typeface="Calibri" panose="020F0502020204030204" pitchFamily="34" charset="0"/>
                <a:cs typeface="Arial" pitchFamily="34" charset="0"/>
              </a:rPr>
              <a:t>Une coin « petite bourse » sera prévue afin de permettre des échanges de matériel.</a:t>
            </a:r>
          </a:p>
          <a:p>
            <a:pPr algn="just">
              <a:lnSpc>
                <a:spcPct val="120000"/>
              </a:lnSpc>
              <a:spcBef>
                <a:spcPts val="0"/>
              </a:spcBef>
            </a:pPr>
            <a:endParaRPr lang="fr-FR" sz="1600" dirty="0">
              <a:solidFill>
                <a:srgbClr val="FFFFFF"/>
              </a:solidFill>
              <a:latin typeface="Candara" panose="020E0502030303020204" pitchFamily="34" charset="0"/>
              <a:ea typeface="Calibri" panose="020F0502020204030204" pitchFamily="34" charset="0"/>
              <a:cs typeface="Arial" pitchFamily="34" charset="0"/>
            </a:endParaRPr>
          </a:p>
          <a:p>
            <a:pPr algn="just">
              <a:lnSpc>
                <a:spcPct val="120000"/>
              </a:lnSpc>
              <a:spcBef>
                <a:spcPts val="0"/>
              </a:spcBef>
            </a:pPr>
            <a:r>
              <a:rPr lang="fr-FR" sz="1600" b="1" dirty="0">
                <a:solidFill>
                  <a:srgbClr val="FFFFFF"/>
                </a:solidFill>
                <a:latin typeface="Candara" panose="020E0502030303020204" pitchFamily="34" charset="0"/>
                <a:ea typeface="Calibri" panose="020F0502020204030204" pitchFamily="34" charset="0"/>
                <a:cs typeface="Arial" pitchFamily="34" charset="0"/>
              </a:rPr>
              <a:t> </a:t>
            </a:r>
            <a:r>
              <a:rPr lang="fr-FR" sz="1600" dirty="0">
                <a:solidFill>
                  <a:srgbClr val="FFFFFF"/>
                </a:solidFill>
                <a:latin typeface="Candara" panose="020E0502030303020204" pitchFamily="34" charset="0"/>
                <a:ea typeface="Calibri" panose="020F0502020204030204" pitchFamily="34" charset="0"/>
                <a:cs typeface="Arial" pitchFamily="34" charset="0"/>
              </a:rPr>
              <a:t>Pour ceux qui souhaitent arriver la veille, soit </a:t>
            </a:r>
            <a:r>
              <a:rPr lang="fr-FR" sz="1600" b="1" dirty="0">
                <a:solidFill>
                  <a:srgbClr val="FFFFFF"/>
                </a:solidFill>
                <a:latin typeface="Candara" panose="020E0502030303020204" pitchFamily="34" charset="0"/>
                <a:ea typeface="Calibri" panose="020F0502020204030204" pitchFamily="34" charset="0"/>
                <a:cs typeface="Arial" pitchFamily="34" charset="0"/>
              </a:rPr>
              <a:t>le vendredi </a:t>
            </a:r>
            <a:r>
              <a:rPr lang="fr-FR" sz="1600" b="1" dirty="0" smtClean="0">
                <a:solidFill>
                  <a:srgbClr val="FFFFFF"/>
                </a:solidFill>
                <a:latin typeface="Candara" panose="020E0502030303020204" pitchFamily="34" charset="0"/>
                <a:ea typeface="Calibri" panose="020F0502020204030204" pitchFamily="34" charset="0"/>
                <a:cs typeface="Arial" pitchFamily="34" charset="0"/>
              </a:rPr>
              <a:t>12 </a:t>
            </a:r>
            <a:r>
              <a:rPr lang="fr-FR" sz="1600" b="1" dirty="0">
                <a:solidFill>
                  <a:srgbClr val="FFFFFF"/>
                </a:solidFill>
                <a:latin typeface="Candara" panose="020E0502030303020204" pitchFamily="34" charset="0"/>
                <a:ea typeface="Calibri" panose="020F0502020204030204" pitchFamily="34" charset="0"/>
                <a:cs typeface="Arial" pitchFamily="34" charset="0"/>
              </a:rPr>
              <a:t>avril</a:t>
            </a:r>
            <a:r>
              <a:rPr lang="fr-FR" sz="1600" dirty="0">
                <a:solidFill>
                  <a:srgbClr val="FFFFFF"/>
                </a:solidFill>
                <a:latin typeface="Candara" panose="020E0502030303020204" pitchFamily="34" charset="0"/>
                <a:ea typeface="Calibri" panose="020F0502020204030204" pitchFamily="34" charset="0"/>
                <a:cs typeface="Arial" pitchFamily="34" charset="0"/>
              </a:rPr>
              <a:t>, nous allons </a:t>
            </a:r>
            <a:r>
              <a:rPr lang="fr-FR" sz="1600" dirty="0" smtClean="0">
                <a:solidFill>
                  <a:srgbClr val="FFFFFF"/>
                </a:solidFill>
                <a:latin typeface="Candara" panose="020E0502030303020204" pitchFamily="34" charset="0"/>
                <a:ea typeface="Calibri" panose="020F0502020204030204" pitchFamily="34" charset="0"/>
                <a:cs typeface="Arial" pitchFamily="34" charset="0"/>
              </a:rPr>
              <a:t>proposer:</a:t>
            </a:r>
          </a:p>
          <a:p>
            <a:pPr lvl="1" algn="just">
              <a:lnSpc>
                <a:spcPct val="120000"/>
              </a:lnSpc>
              <a:spcBef>
                <a:spcPts val="0"/>
              </a:spcBef>
            </a:pPr>
            <a:r>
              <a:rPr lang="fr-FR" sz="1400" dirty="0" smtClean="0">
                <a:solidFill>
                  <a:srgbClr val="FFFFFF"/>
                </a:solidFill>
                <a:latin typeface="Candara" panose="020E0502030303020204" pitchFamily="34" charset="0"/>
                <a:ea typeface="Calibri" panose="020F0502020204030204" pitchFamily="34" charset="0"/>
                <a:cs typeface="Arial" pitchFamily="34" charset="0"/>
              </a:rPr>
              <a:t>visite </a:t>
            </a:r>
            <a:r>
              <a:rPr lang="fr-FR" sz="1400" dirty="0">
                <a:solidFill>
                  <a:srgbClr val="FFFFFF"/>
                </a:solidFill>
                <a:latin typeface="Candara" panose="020E0502030303020204" pitchFamily="34" charset="0"/>
                <a:ea typeface="Calibri" panose="020F0502020204030204" pitchFamily="34" charset="0"/>
                <a:cs typeface="Arial" pitchFamily="34" charset="0"/>
              </a:rPr>
              <a:t>l’après midi </a:t>
            </a:r>
            <a:r>
              <a:rPr lang="fr-FR" sz="1400" dirty="0" smtClean="0">
                <a:solidFill>
                  <a:srgbClr val="FFFFFF"/>
                </a:solidFill>
                <a:latin typeface="Candara" panose="020E0502030303020204" pitchFamily="34" charset="0"/>
                <a:ea typeface="Calibri" panose="020F0502020204030204" pitchFamily="34" charset="0"/>
                <a:cs typeface="Arial" pitchFamily="34" charset="0"/>
              </a:rPr>
              <a:t>du Nouveau Musée de la Romanité à Nîmes</a:t>
            </a:r>
          </a:p>
          <a:p>
            <a:pPr lvl="1" algn="just">
              <a:lnSpc>
                <a:spcPct val="120000"/>
              </a:lnSpc>
              <a:spcBef>
                <a:spcPts val="0"/>
              </a:spcBef>
            </a:pPr>
            <a:r>
              <a:rPr lang="fr-FR" sz="1400" dirty="0" smtClean="0">
                <a:solidFill>
                  <a:srgbClr val="FFFFFF"/>
                </a:solidFill>
                <a:latin typeface="Candara" panose="020E0502030303020204" pitchFamily="34" charset="0"/>
                <a:ea typeface="Calibri" panose="020F0502020204030204" pitchFamily="34" charset="0"/>
                <a:cs typeface="Arial" pitchFamily="34" charset="0"/>
              </a:rPr>
              <a:t>Visite du musée ferroviaire de Nîmes pour mes italiens</a:t>
            </a:r>
          </a:p>
          <a:p>
            <a:pPr lvl="1" algn="just">
              <a:lnSpc>
                <a:spcPct val="120000"/>
              </a:lnSpc>
              <a:spcBef>
                <a:spcPts val="0"/>
              </a:spcBef>
            </a:pPr>
            <a:r>
              <a:rPr lang="fr-FR" sz="1400" dirty="0" smtClean="0">
                <a:solidFill>
                  <a:srgbClr val="FFFFFF"/>
                </a:solidFill>
                <a:latin typeface="Candara" panose="020E0502030303020204" pitchFamily="34" charset="0"/>
                <a:ea typeface="Calibri" panose="020F0502020204030204" pitchFamily="34" charset="0"/>
                <a:cs typeface="Arial" pitchFamily="34" charset="0"/>
              </a:rPr>
              <a:t>Visite du réseau VAPEUR VIVE et dégustation de vin chez Jean Claude MARTIN</a:t>
            </a:r>
          </a:p>
          <a:p>
            <a:pPr lvl="1" algn="just">
              <a:lnSpc>
                <a:spcPct val="120000"/>
              </a:lnSpc>
              <a:spcBef>
                <a:spcPts val="0"/>
              </a:spcBef>
            </a:pPr>
            <a:r>
              <a:rPr lang="fr-FR" sz="1400" dirty="0" smtClean="0">
                <a:solidFill>
                  <a:srgbClr val="FFFFFF"/>
                </a:solidFill>
                <a:latin typeface="Candara" panose="020E0502030303020204" pitchFamily="34" charset="0"/>
                <a:ea typeface="Calibri" panose="020F0502020204030204" pitchFamily="34" charset="0"/>
                <a:cs typeface="Arial" pitchFamily="34" charset="0"/>
              </a:rPr>
              <a:t>repas </a:t>
            </a:r>
            <a:r>
              <a:rPr lang="fr-FR" sz="1400" dirty="0">
                <a:solidFill>
                  <a:srgbClr val="FFFFFF"/>
                </a:solidFill>
                <a:latin typeface="Candara" panose="020E0502030303020204" pitchFamily="34" charset="0"/>
                <a:ea typeface="Calibri" panose="020F0502020204030204" pitchFamily="34" charset="0"/>
                <a:cs typeface="Arial" pitchFamily="34" charset="0"/>
              </a:rPr>
              <a:t>en commun le soir au VATEL .</a:t>
            </a:r>
          </a:p>
          <a:p>
            <a:pPr algn="just">
              <a:lnSpc>
                <a:spcPct val="120000"/>
              </a:lnSpc>
              <a:spcBef>
                <a:spcPts val="0"/>
              </a:spcBef>
            </a:pPr>
            <a:endParaRPr lang="fr-FR" sz="1600" dirty="0">
              <a:solidFill>
                <a:srgbClr val="FFFFFF"/>
              </a:solidFill>
              <a:latin typeface="Candara" panose="020E0502030303020204" pitchFamily="34" charset="0"/>
              <a:ea typeface="Calibri" panose="020F0502020204030204" pitchFamily="34" charset="0"/>
              <a:cs typeface="Arial" pitchFamily="34" charset="0"/>
            </a:endParaRPr>
          </a:p>
          <a:p>
            <a:pPr marL="34925" algn="just">
              <a:spcAft>
                <a:spcPts val="0"/>
              </a:spcAft>
              <a:tabLst>
                <a:tab pos="1368425" algn="l"/>
                <a:tab pos="2701925" algn="l"/>
              </a:tabLst>
            </a:pPr>
            <a:endParaRPr lang="fr-FR" sz="1600" dirty="0">
              <a:solidFill>
                <a:srgbClr val="FFFFFF"/>
              </a:solidFill>
              <a:latin typeface="Candara" panose="020E0502030303020204" pitchFamily="34" charset="0"/>
              <a:ea typeface="Calibri" panose="020F0502020204030204" pitchFamily="34" charset="0"/>
              <a:cs typeface="Arial" pitchFamily="34" charset="0"/>
            </a:endParaRPr>
          </a:p>
          <a:p>
            <a:endParaRPr lang="fr-FR" sz="1400" dirty="0">
              <a:solidFill>
                <a:srgbClr val="FFFFFF"/>
              </a:solidFill>
            </a:endParaRPr>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244E858A-B378-4F09-ADF8-4E25A52FF341}" type="slidenum">
              <a:rPr lang="fr-FR" smtClean="0"/>
              <a:pPr/>
              <a:t>20</a:t>
            </a:fld>
            <a:endParaRPr lang="fr-FR" dirty="0"/>
          </a:p>
        </p:txBody>
      </p:sp>
      <p:sp>
        <p:nvSpPr>
          <p:cNvPr id="6" name="Ellipse 5"/>
          <p:cNvSpPr/>
          <p:nvPr/>
        </p:nvSpPr>
        <p:spPr>
          <a:xfrm>
            <a:off x="0" y="186905"/>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pic>
        <p:nvPicPr>
          <p:cNvPr id="9"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30535447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1556792"/>
            <a:ext cx="8363272" cy="4799558"/>
          </a:xfrm>
        </p:spPr>
        <p:txBody>
          <a:bodyPr>
            <a:normAutofit fontScale="92500"/>
          </a:bodyPr>
          <a:lstStyle/>
          <a:p>
            <a:pPr marL="0" lvl="0" indent="0" algn="just">
              <a:lnSpc>
                <a:spcPct val="160000"/>
              </a:lnSpc>
              <a:buNone/>
            </a:pPr>
            <a:r>
              <a:rPr lang="fr-FR" sz="2000" b="1" dirty="0" smtClean="0">
                <a:latin typeface="Segoe Print" panose="02000600000000000000" pitchFamily="2" charset="0"/>
                <a:ea typeface="Calibri" panose="020F0502020204030204" pitchFamily="34" charset="0"/>
                <a:cs typeface="Arial" pitchFamily="34" charset="0"/>
              </a:rPr>
              <a:t>Qui est responsable :</a:t>
            </a:r>
          </a:p>
          <a:p>
            <a:pPr algn="just">
              <a:lnSpc>
                <a:spcPct val="160000"/>
              </a:lnSpc>
              <a:spcBef>
                <a:spcPts val="0"/>
              </a:spcBef>
            </a:pPr>
            <a:r>
              <a:rPr lang="fr-FR" sz="1600" b="1" dirty="0" smtClean="0">
                <a:solidFill>
                  <a:srgbClr val="FFFF00"/>
                </a:solidFill>
                <a:latin typeface="Segoe Print" panose="02000600000000000000" pitchFamily="2" charset="0"/>
                <a:ea typeface="Calibri" panose="020F0502020204030204" pitchFamily="34" charset="0"/>
                <a:cs typeface="Arial" pitchFamily="34" charset="0"/>
              </a:rPr>
              <a:t>Visite </a:t>
            </a:r>
            <a:r>
              <a:rPr lang="fr-FR" sz="1600" b="1" dirty="0">
                <a:solidFill>
                  <a:srgbClr val="FFFF00"/>
                </a:solidFill>
                <a:latin typeface="Segoe Print" panose="02000600000000000000" pitchFamily="2" charset="0"/>
                <a:ea typeface="Calibri" panose="020F0502020204030204" pitchFamily="34" charset="0"/>
                <a:cs typeface="Arial" pitchFamily="34" charset="0"/>
              </a:rPr>
              <a:t>l’après midi du Nouveau Musée </a:t>
            </a:r>
            <a:r>
              <a:rPr lang="fr-FR" sz="1600" b="1" dirty="0" smtClean="0">
                <a:solidFill>
                  <a:srgbClr val="FFFF00"/>
                </a:solidFill>
                <a:latin typeface="Segoe Print" panose="02000600000000000000" pitchFamily="2" charset="0"/>
                <a:ea typeface="Calibri" panose="020F0502020204030204" pitchFamily="34" charset="0"/>
                <a:cs typeface="Arial" pitchFamily="34" charset="0"/>
              </a:rPr>
              <a:t>de la Romanité à Nîmes, </a:t>
            </a:r>
          </a:p>
          <a:p>
            <a:pPr marL="0" indent="0" algn="just">
              <a:lnSpc>
                <a:spcPct val="160000"/>
              </a:lnSpc>
              <a:spcBef>
                <a:spcPts val="0"/>
              </a:spcBef>
              <a:buNone/>
            </a:pPr>
            <a:r>
              <a:rPr lang="fr-FR" sz="1600" b="1" dirty="0" smtClean="0">
                <a:solidFill>
                  <a:srgbClr val="FFFF00"/>
                </a:solidFill>
                <a:latin typeface="Segoe Print" panose="02000600000000000000" pitchFamily="2" charset="0"/>
                <a:ea typeface="Calibri" panose="020F0502020204030204" pitchFamily="34" charset="0"/>
                <a:cs typeface="Arial" pitchFamily="34" charset="0"/>
              </a:rPr>
              <a:t>    </a:t>
            </a:r>
            <a:r>
              <a:rPr lang="fr-FR" sz="1100" b="1" dirty="0" smtClean="0">
                <a:solidFill>
                  <a:srgbClr val="61FA48"/>
                </a:solidFill>
                <a:latin typeface="Segoe Print" panose="02000600000000000000" pitchFamily="2" charset="0"/>
                <a:ea typeface="Calibri" panose="020F0502020204030204" pitchFamily="34" charset="0"/>
                <a:cs typeface="Arial" pitchFamily="34" charset="0"/>
              </a:rPr>
              <a:t>Qui les accompagnes ? Heure de RV ?</a:t>
            </a:r>
          </a:p>
          <a:p>
            <a:pPr algn="just">
              <a:lnSpc>
                <a:spcPct val="160000"/>
              </a:lnSpc>
              <a:spcBef>
                <a:spcPts val="0"/>
              </a:spcBef>
            </a:pPr>
            <a:endParaRPr lang="fr-FR" sz="1100" b="1" dirty="0">
              <a:solidFill>
                <a:srgbClr val="000000"/>
              </a:solidFill>
              <a:latin typeface="Segoe Print" panose="02000600000000000000" pitchFamily="2" charset="0"/>
              <a:ea typeface="Calibri" panose="020F0502020204030204" pitchFamily="34" charset="0"/>
              <a:cs typeface="Arial" pitchFamily="34" charset="0"/>
            </a:endParaRPr>
          </a:p>
          <a:p>
            <a:pPr>
              <a:lnSpc>
                <a:spcPct val="160000"/>
              </a:lnSpc>
              <a:spcBef>
                <a:spcPts val="0"/>
              </a:spcBef>
            </a:pPr>
            <a:r>
              <a:rPr lang="fr-FR" sz="1600" b="1" dirty="0">
                <a:solidFill>
                  <a:srgbClr val="FFFF00"/>
                </a:solidFill>
                <a:latin typeface="Segoe Print" panose="02000600000000000000" pitchFamily="2" charset="0"/>
                <a:ea typeface="Calibri" panose="020F0502020204030204" pitchFamily="34" charset="0"/>
                <a:cs typeface="Arial" pitchFamily="34" charset="0"/>
              </a:rPr>
              <a:t>Visite du réseau VAPEUR VIVE et dégustation de vin chez Jean Claude </a:t>
            </a:r>
            <a:r>
              <a:rPr lang="fr-FR" sz="1600" b="1" dirty="0" smtClean="0">
                <a:solidFill>
                  <a:srgbClr val="FFFF00"/>
                </a:solidFill>
                <a:latin typeface="Segoe Print" panose="02000600000000000000" pitchFamily="2" charset="0"/>
                <a:ea typeface="Calibri" panose="020F0502020204030204" pitchFamily="34" charset="0"/>
                <a:cs typeface="Arial" pitchFamily="34" charset="0"/>
              </a:rPr>
              <a:t>MARTIN,</a:t>
            </a:r>
            <a:r>
              <a:rPr lang="fr-FR" sz="1200" dirty="0">
                <a:solidFill>
                  <a:srgbClr val="FFFF00"/>
                </a:solidFill>
                <a:latin typeface="Segoe Print" panose="02000600000000000000" pitchFamily="2" charset="0"/>
              </a:rPr>
              <a:t> </a:t>
            </a:r>
            <a:endParaRPr lang="fr-FR" sz="1200" dirty="0" smtClean="0">
              <a:solidFill>
                <a:srgbClr val="FFFF00"/>
              </a:solidFill>
              <a:latin typeface="Segoe Print" panose="02000600000000000000" pitchFamily="2" charset="0"/>
            </a:endParaRPr>
          </a:p>
          <a:p>
            <a:pPr marL="0" indent="0">
              <a:lnSpc>
                <a:spcPct val="160000"/>
              </a:lnSpc>
              <a:spcBef>
                <a:spcPts val="0"/>
              </a:spcBef>
              <a:buNone/>
            </a:pPr>
            <a:r>
              <a:rPr lang="fr-FR" sz="1200" b="1" dirty="0" smtClean="0">
                <a:latin typeface="Segoe Print" panose="02000600000000000000" pitchFamily="2" charset="0"/>
              </a:rPr>
              <a:t>     </a:t>
            </a:r>
            <a:r>
              <a:rPr lang="fr-FR" sz="1200" b="1" dirty="0" smtClean="0">
                <a:solidFill>
                  <a:srgbClr val="61FA48"/>
                </a:solidFill>
                <a:latin typeface="Segoe Print" panose="02000600000000000000" pitchFamily="2" charset="0"/>
              </a:rPr>
              <a:t>Visite pour </a:t>
            </a:r>
            <a:r>
              <a:rPr lang="fr-FR" sz="1200" b="1" dirty="0">
                <a:solidFill>
                  <a:srgbClr val="61FA48"/>
                </a:solidFill>
                <a:latin typeface="Segoe Print" panose="02000600000000000000" pitchFamily="2" charset="0"/>
              </a:rPr>
              <a:t>0</a:t>
            </a:r>
            <a:r>
              <a:rPr lang="fr-FR" sz="1200" b="1" dirty="0" smtClean="0">
                <a:solidFill>
                  <a:srgbClr val="61FA48"/>
                </a:solidFill>
                <a:latin typeface="Segoe Print" panose="02000600000000000000" pitchFamily="2" charset="0"/>
              </a:rPr>
              <a:t>/15 </a:t>
            </a:r>
            <a:r>
              <a:rPr lang="fr-FR" sz="1200" b="1" dirty="0">
                <a:solidFill>
                  <a:srgbClr val="61FA48"/>
                </a:solidFill>
                <a:latin typeface="Segoe Print" panose="02000600000000000000" pitchFamily="2" charset="0"/>
              </a:rPr>
              <a:t>personnes maxi soit 3 </a:t>
            </a:r>
            <a:r>
              <a:rPr lang="fr-FR" sz="1200" b="1" dirty="0" smtClean="0">
                <a:solidFill>
                  <a:srgbClr val="61FA48"/>
                </a:solidFill>
                <a:latin typeface="Segoe Print" panose="02000600000000000000" pitchFamily="2" charset="0"/>
              </a:rPr>
              <a:t>voitures        </a:t>
            </a:r>
            <a:r>
              <a:rPr lang="fr-FR" sz="1200" b="1" dirty="0">
                <a:solidFill>
                  <a:srgbClr val="61FA48"/>
                </a:solidFill>
                <a:latin typeface="Segoe Print" panose="02000600000000000000" pitchFamily="2" charset="0"/>
                <a:ea typeface="Calibri" panose="020F0502020204030204" pitchFamily="34" charset="0"/>
                <a:cs typeface="Arial" pitchFamily="34" charset="0"/>
              </a:rPr>
              <a:t>Heure de RV </a:t>
            </a:r>
            <a:r>
              <a:rPr lang="fr-FR" sz="1200" b="1" dirty="0" smtClean="0">
                <a:solidFill>
                  <a:srgbClr val="61FA48"/>
                </a:solidFill>
                <a:latin typeface="Segoe Print" panose="02000600000000000000" pitchFamily="2" charset="0"/>
                <a:ea typeface="Calibri" panose="020F0502020204030204" pitchFamily="34" charset="0"/>
                <a:cs typeface="Arial" pitchFamily="34" charset="0"/>
              </a:rPr>
              <a:t>?  </a:t>
            </a:r>
            <a:r>
              <a:rPr lang="fr-FR" sz="1200" b="1" dirty="0" smtClean="0">
                <a:latin typeface="Segoe Print" panose="02000600000000000000" pitchFamily="2" charset="0"/>
              </a:rPr>
              <a:t>Quelle </a:t>
            </a:r>
            <a:r>
              <a:rPr lang="fr-FR" sz="1200" b="1" dirty="0">
                <a:latin typeface="Segoe Print" panose="02000600000000000000" pitchFamily="2" charset="0"/>
              </a:rPr>
              <a:t>voiture </a:t>
            </a:r>
            <a:r>
              <a:rPr lang="fr-FR" sz="1200" b="1" dirty="0" smtClean="0">
                <a:latin typeface="Segoe Print" panose="02000600000000000000" pitchFamily="2" charset="0"/>
              </a:rPr>
              <a:t>?    Quel </a:t>
            </a:r>
            <a:r>
              <a:rPr lang="fr-FR" sz="1200" b="1" dirty="0">
                <a:latin typeface="Segoe Print" panose="02000600000000000000" pitchFamily="2" charset="0"/>
              </a:rPr>
              <a:t>chauffeur </a:t>
            </a:r>
            <a:r>
              <a:rPr lang="fr-FR" sz="1200" b="1" dirty="0" smtClean="0">
                <a:latin typeface="Segoe Print" panose="02000600000000000000" pitchFamily="2" charset="0"/>
              </a:rPr>
              <a:t>?</a:t>
            </a:r>
            <a:endParaRPr lang="fr-FR" sz="1600" b="1" dirty="0" smtClean="0">
              <a:solidFill>
                <a:srgbClr val="FF0000"/>
              </a:solidFill>
              <a:latin typeface="Segoe Print" panose="02000600000000000000" pitchFamily="2" charset="0"/>
              <a:cs typeface="Arial" pitchFamily="34" charset="0"/>
            </a:endParaRPr>
          </a:p>
          <a:p>
            <a:pPr>
              <a:lnSpc>
                <a:spcPct val="160000"/>
              </a:lnSpc>
              <a:spcBef>
                <a:spcPts val="0"/>
              </a:spcBef>
            </a:pPr>
            <a:endParaRPr lang="fr-FR" sz="1600" b="1" dirty="0" smtClean="0">
              <a:solidFill>
                <a:srgbClr val="FF0000"/>
              </a:solidFill>
              <a:latin typeface="Segoe Print" panose="02000600000000000000" pitchFamily="2" charset="0"/>
              <a:ea typeface="Calibri" panose="020F0502020204030204" pitchFamily="34" charset="0"/>
              <a:cs typeface="Arial" pitchFamily="34" charset="0"/>
            </a:endParaRPr>
          </a:p>
          <a:p>
            <a:pPr>
              <a:lnSpc>
                <a:spcPct val="160000"/>
              </a:lnSpc>
              <a:spcBef>
                <a:spcPts val="0"/>
              </a:spcBef>
            </a:pPr>
            <a:r>
              <a:rPr lang="fr-FR" sz="1600" b="1" dirty="0" smtClean="0">
                <a:solidFill>
                  <a:srgbClr val="FFFF00"/>
                </a:solidFill>
                <a:latin typeface="Segoe Print" panose="02000600000000000000" pitchFamily="2" charset="0"/>
                <a:ea typeface="Calibri" panose="020F0502020204030204" pitchFamily="34" charset="0"/>
                <a:cs typeface="Arial" pitchFamily="34" charset="0"/>
              </a:rPr>
              <a:t>Visite du dépôt de Nîmes pour les italiens,</a:t>
            </a:r>
            <a:r>
              <a:rPr lang="fr-FR" sz="1600" dirty="0">
                <a:solidFill>
                  <a:srgbClr val="FFFF00"/>
                </a:solidFill>
                <a:latin typeface="Segoe Print" panose="02000600000000000000" pitchFamily="2" charset="0"/>
              </a:rPr>
              <a:t> </a:t>
            </a:r>
            <a:endParaRPr lang="fr-FR" sz="1600" dirty="0" smtClean="0">
              <a:solidFill>
                <a:srgbClr val="FFFF00"/>
              </a:solidFill>
              <a:latin typeface="Segoe Print" panose="02000600000000000000" pitchFamily="2" charset="0"/>
            </a:endParaRPr>
          </a:p>
          <a:p>
            <a:pPr marL="0" indent="0">
              <a:lnSpc>
                <a:spcPct val="160000"/>
              </a:lnSpc>
              <a:spcBef>
                <a:spcPts val="0"/>
              </a:spcBef>
              <a:buNone/>
            </a:pPr>
            <a:r>
              <a:rPr lang="fr-FR" sz="1200" b="1" i="1" dirty="0" smtClean="0">
                <a:solidFill>
                  <a:srgbClr val="000000"/>
                </a:solidFill>
                <a:latin typeface="Segoe Print" panose="02000600000000000000" pitchFamily="2" charset="0"/>
                <a:ea typeface="Calibri" panose="020F0502020204030204" pitchFamily="34" charset="0"/>
                <a:cs typeface="Arial" pitchFamily="34" charset="0"/>
              </a:rPr>
              <a:t>    </a:t>
            </a:r>
            <a:r>
              <a:rPr lang="fr-FR" sz="1200" b="1" i="1" dirty="0" smtClean="0">
                <a:solidFill>
                  <a:srgbClr val="61FA48"/>
                </a:solidFill>
                <a:latin typeface="Segoe Print" panose="02000600000000000000" pitchFamily="2" charset="0"/>
                <a:ea typeface="Calibri" panose="020F0502020204030204" pitchFamily="34" charset="0"/>
                <a:cs typeface="Arial" pitchFamily="34" charset="0"/>
              </a:rPr>
              <a:t>Qui </a:t>
            </a:r>
            <a:r>
              <a:rPr lang="fr-FR" sz="1200" b="1" i="1" dirty="0">
                <a:solidFill>
                  <a:srgbClr val="61FA48"/>
                </a:solidFill>
                <a:latin typeface="Segoe Print" panose="02000600000000000000" pitchFamily="2" charset="0"/>
                <a:ea typeface="Calibri" panose="020F0502020204030204" pitchFamily="34" charset="0"/>
                <a:cs typeface="Arial" pitchFamily="34" charset="0"/>
              </a:rPr>
              <a:t>les </a:t>
            </a:r>
            <a:r>
              <a:rPr lang="fr-FR" sz="1200" b="1" i="1" dirty="0" smtClean="0">
                <a:solidFill>
                  <a:srgbClr val="61FA48"/>
                </a:solidFill>
                <a:latin typeface="Segoe Print" panose="02000600000000000000" pitchFamily="2" charset="0"/>
                <a:ea typeface="Calibri" panose="020F0502020204030204" pitchFamily="34" charset="0"/>
                <a:cs typeface="Arial" pitchFamily="34" charset="0"/>
              </a:rPr>
              <a:t>accompagnes ?    </a:t>
            </a:r>
            <a:r>
              <a:rPr lang="fr-FR" sz="1200" b="1" dirty="0" smtClean="0">
                <a:solidFill>
                  <a:srgbClr val="61FA48"/>
                </a:solidFill>
                <a:latin typeface="Segoe Print" panose="02000600000000000000" pitchFamily="2" charset="0"/>
                <a:ea typeface="Calibri" panose="020F0502020204030204" pitchFamily="34" charset="0"/>
                <a:cs typeface="Arial" pitchFamily="34" charset="0"/>
              </a:rPr>
              <a:t>Heure </a:t>
            </a:r>
            <a:r>
              <a:rPr lang="fr-FR" sz="1200" b="1" dirty="0">
                <a:solidFill>
                  <a:srgbClr val="61FA48"/>
                </a:solidFill>
                <a:latin typeface="Segoe Print" panose="02000600000000000000" pitchFamily="2" charset="0"/>
                <a:ea typeface="Calibri" panose="020F0502020204030204" pitchFamily="34" charset="0"/>
                <a:cs typeface="Arial" pitchFamily="34" charset="0"/>
              </a:rPr>
              <a:t>de RV ? </a:t>
            </a:r>
          </a:p>
          <a:p>
            <a:pPr>
              <a:lnSpc>
                <a:spcPct val="160000"/>
              </a:lnSpc>
              <a:spcBef>
                <a:spcPts val="0"/>
              </a:spcBef>
            </a:pPr>
            <a:endParaRPr lang="fr-FR" sz="1600" dirty="0" smtClean="0">
              <a:latin typeface="Segoe Print" panose="02000600000000000000" pitchFamily="2" charset="0"/>
            </a:endParaRPr>
          </a:p>
          <a:p>
            <a:pPr>
              <a:lnSpc>
                <a:spcPct val="160000"/>
              </a:lnSpc>
              <a:spcBef>
                <a:spcPts val="0"/>
              </a:spcBef>
            </a:pPr>
            <a:r>
              <a:rPr lang="fr-FR" sz="1600" b="1" dirty="0" smtClean="0">
                <a:solidFill>
                  <a:srgbClr val="FFFF00"/>
                </a:solidFill>
                <a:latin typeface="Segoe Print" panose="02000600000000000000" pitchFamily="2" charset="0"/>
                <a:ea typeface="Calibri" panose="020F0502020204030204" pitchFamily="34" charset="0"/>
                <a:cs typeface="Arial" pitchFamily="34" charset="0"/>
              </a:rPr>
              <a:t>Repas </a:t>
            </a:r>
            <a:r>
              <a:rPr lang="fr-FR" sz="1600" b="1" dirty="0">
                <a:solidFill>
                  <a:srgbClr val="FFFF00"/>
                </a:solidFill>
                <a:latin typeface="Segoe Print" panose="02000600000000000000" pitchFamily="2" charset="0"/>
                <a:ea typeface="Calibri" panose="020F0502020204030204" pitchFamily="34" charset="0"/>
                <a:cs typeface="Arial" pitchFamily="34" charset="0"/>
              </a:rPr>
              <a:t>en commun le soir au </a:t>
            </a:r>
            <a:r>
              <a:rPr lang="fr-FR" sz="1600" b="1" dirty="0" smtClean="0">
                <a:solidFill>
                  <a:srgbClr val="FFFF00"/>
                </a:solidFill>
                <a:latin typeface="Segoe Print" panose="02000600000000000000" pitchFamily="2" charset="0"/>
                <a:ea typeface="Calibri" panose="020F0502020204030204" pitchFamily="34" charset="0"/>
                <a:cs typeface="Arial" pitchFamily="34" charset="0"/>
              </a:rPr>
              <a:t>VATEL</a:t>
            </a:r>
            <a:r>
              <a:rPr lang="fr-FR" sz="1600" b="1" dirty="0">
                <a:solidFill>
                  <a:srgbClr val="FFFF00"/>
                </a:solidFill>
                <a:latin typeface="Segoe Print" panose="02000600000000000000" pitchFamily="2" charset="0"/>
                <a:ea typeface="Calibri" panose="020F0502020204030204" pitchFamily="34" charset="0"/>
                <a:cs typeface="Arial" pitchFamily="34" charset="0"/>
              </a:rPr>
              <a:t> </a:t>
            </a:r>
            <a:r>
              <a:rPr lang="fr-FR" sz="1600" b="1" dirty="0" smtClean="0">
                <a:solidFill>
                  <a:srgbClr val="FFFF00"/>
                </a:solidFill>
                <a:latin typeface="Segoe Print" panose="02000600000000000000" pitchFamily="2" charset="0"/>
                <a:ea typeface="Calibri" panose="020F0502020204030204" pitchFamily="34" charset="0"/>
                <a:cs typeface="Arial" pitchFamily="34" charset="0"/>
              </a:rPr>
              <a:t>  </a:t>
            </a:r>
          </a:p>
          <a:p>
            <a:pPr marL="0" indent="0">
              <a:lnSpc>
                <a:spcPct val="160000"/>
              </a:lnSpc>
              <a:spcBef>
                <a:spcPts val="0"/>
              </a:spcBef>
              <a:buNone/>
            </a:pPr>
            <a:r>
              <a:rPr lang="fr-FR" sz="1100" b="1" dirty="0" smtClean="0">
                <a:latin typeface="Segoe Print" panose="02000600000000000000" pitchFamily="2" charset="0"/>
              </a:rPr>
              <a:t>    </a:t>
            </a:r>
            <a:r>
              <a:rPr lang="fr-FR" sz="1100" b="1" dirty="0" smtClean="0">
                <a:solidFill>
                  <a:srgbClr val="61FA48"/>
                </a:solidFill>
                <a:latin typeface="Segoe Print" panose="02000600000000000000" pitchFamily="2" charset="0"/>
              </a:rPr>
              <a:t>Qui  fait les réservations ?   </a:t>
            </a:r>
            <a:r>
              <a:rPr lang="fr-FR" sz="1100" b="1" dirty="0">
                <a:solidFill>
                  <a:srgbClr val="61FA48"/>
                </a:solidFill>
                <a:latin typeface="Segoe Print" panose="02000600000000000000" pitchFamily="2" charset="0"/>
                <a:ea typeface="Calibri" panose="020F0502020204030204" pitchFamily="34" charset="0"/>
                <a:cs typeface="Arial" pitchFamily="34" charset="0"/>
              </a:rPr>
              <a:t>Heure de RV ? </a:t>
            </a:r>
          </a:p>
          <a:p>
            <a:pPr>
              <a:lnSpc>
                <a:spcPct val="160000"/>
              </a:lnSpc>
              <a:spcBef>
                <a:spcPts val="0"/>
              </a:spcBef>
            </a:pPr>
            <a:endParaRPr lang="fr-FR" sz="1100" dirty="0">
              <a:solidFill>
                <a:srgbClr val="61FA48"/>
              </a:solidFill>
              <a:latin typeface="Segoe Print" panose="02000600000000000000" pitchFamily="2" charset="0"/>
            </a:endParaRPr>
          </a:p>
          <a:p>
            <a:pPr lvl="1" algn="just">
              <a:lnSpc>
                <a:spcPct val="160000"/>
              </a:lnSpc>
              <a:buFont typeface="Symbol" panose="05050102010706020507" pitchFamily="18" charset="2"/>
              <a:buChar char=""/>
            </a:pPr>
            <a:endParaRPr lang="fr-FR" sz="1500" b="1" dirty="0" smtClean="0">
              <a:solidFill>
                <a:srgbClr val="61FA48"/>
              </a:solidFill>
              <a:latin typeface="Segoe Print" panose="02000600000000000000" pitchFamily="2" charset="0"/>
              <a:ea typeface="Calibri" panose="020F0502020204030204" pitchFamily="34" charset="0"/>
              <a:cs typeface="Arial" pitchFamily="34" charset="0"/>
            </a:endParaRPr>
          </a:p>
          <a:p>
            <a:pPr algn="just">
              <a:buFont typeface="Symbol" panose="05050102010706020507" pitchFamily="18" charset="2"/>
              <a:buChar char=""/>
            </a:pPr>
            <a:endParaRPr lang="fr-FR" sz="2100" dirty="0" smtClean="0">
              <a:latin typeface="+mj-lt"/>
              <a:ea typeface="Calibri" panose="020F0502020204030204" pitchFamily="34" charset="0"/>
              <a:cs typeface="Arial" pitchFamily="34" charset="0"/>
            </a:endParaRPr>
          </a:p>
          <a:p>
            <a:pPr algn="just">
              <a:buNone/>
            </a:pPr>
            <a:endParaRPr lang="fr-FR" dirty="0" smtClean="0">
              <a:solidFill>
                <a:srgbClr val="000000"/>
              </a:solidFill>
              <a:latin typeface="Arial" pitchFamily="34" charset="0"/>
              <a:ea typeface="Calibri" panose="020F0502020204030204" pitchFamily="34" charset="0"/>
              <a:cs typeface="Arial" pitchFamily="34" charset="0"/>
            </a:endParaRPr>
          </a:p>
          <a:p>
            <a:endParaRPr lang="fr-FR" dirty="0"/>
          </a:p>
        </p:txBody>
      </p:sp>
      <p:sp>
        <p:nvSpPr>
          <p:cNvPr id="10" name="Espace réservé de la date 9"/>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BEF8B2D1-DD13-4E67-9225-33C25A234C29}" type="slidenum">
              <a:rPr lang="fr-FR" smtClean="0"/>
              <a:pPr/>
              <a:t>21</a:t>
            </a:fld>
            <a:endParaRPr lang="fr-FR" dirty="0"/>
          </a:p>
        </p:txBody>
      </p:sp>
      <p:sp>
        <p:nvSpPr>
          <p:cNvPr id="8" name="Rectangle 7"/>
          <p:cNvSpPr/>
          <p:nvPr/>
        </p:nvSpPr>
        <p:spPr>
          <a:xfrm>
            <a:off x="323528" y="188640"/>
            <a:ext cx="8352928" cy="1692771"/>
          </a:xfrm>
          <a:prstGeom prst="rect">
            <a:avLst/>
          </a:prstGeom>
        </p:spPr>
        <p:txBody>
          <a:bodyPr wrap="square">
            <a:spAutoFit/>
          </a:bodyPr>
          <a:lstStyle/>
          <a:p>
            <a:pPr algn="ctr"/>
            <a:endParaRPr lang="fr-FR" sz="2000" b="1" dirty="0" smtClean="0">
              <a:solidFill>
                <a:srgbClr val="0070C0"/>
              </a:solidFill>
              <a:latin typeface="Segoe Print" panose="02000600000000000000" pitchFamily="2" charset="0"/>
            </a:endParaRPr>
          </a:p>
          <a:p>
            <a:pPr algn="ctr"/>
            <a:endParaRPr lang="fr-FR" sz="2000" b="1" dirty="0" smtClean="0">
              <a:solidFill>
                <a:srgbClr val="0070C0"/>
              </a:solidFill>
              <a:latin typeface="Segoe Print" panose="02000600000000000000" pitchFamily="2" charset="0"/>
            </a:endParaRPr>
          </a:p>
          <a:p>
            <a:pPr algn="ctr"/>
            <a:r>
              <a:rPr lang="fr-FR" sz="2800" b="1" dirty="0" smtClean="0">
                <a:solidFill>
                  <a:srgbClr val="FF0000"/>
                </a:solidFill>
                <a:latin typeface="Segoe Print" panose="02000600000000000000" pitchFamily="2" charset="0"/>
              </a:rPr>
              <a:t>Animations du vendredi</a:t>
            </a:r>
            <a:r>
              <a:rPr lang="fr-FR" sz="3600" b="1" dirty="0">
                <a:solidFill>
                  <a:srgbClr val="FF0000"/>
                </a:solidFill>
                <a:ea typeface="Calibri" panose="020F0502020204030204" pitchFamily="34" charset="0"/>
                <a:cs typeface="Arial" pitchFamily="34" charset="0"/>
              </a:rPr>
              <a:t/>
            </a:r>
            <a:br>
              <a:rPr lang="fr-FR" sz="3600" b="1" dirty="0">
                <a:solidFill>
                  <a:srgbClr val="FF0000"/>
                </a:solidFill>
                <a:ea typeface="Calibri" panose="020F0502020204030204" pitchFamily="34" charset="0"/>
                <a:cs typeface="Arial" pitchFamily="34" charset="0"/>
              </a:rPr>
            </a:br>
            <a:endParaRPr lang="fr-FR" sz="3600" dirty="0">
              <a:solidFill>
                <a:srgbClr val="FF0000"/>
              </a:solidFill>
            </a:endParaRPr>
          </a:p>
        </p:txBody>
      </p:sp>
      <p:pic>
        <p:nvPicPr>
          <p:cNvPr id="6" name="Image 5"/>
          <p:cNvPicPr>
            <a:picLocks noChangeAspect="1"/>
          </p:cNvPicPr>
          <p:nvPr/>
        </p:nvPicPr>
        <p:blipFill>
          <a:blip r:embed="rId2"/>
          <a:stretch>
            <a:fillRect/>
          </a:stretch>
        </p:blipFill>
        <p:spPr>
          <a:xfrm>
            <a:off x="8494126" y="7041"/>
            <a:ext cx="646232" cy="573074"/>
          </a:xfrm>
          <a:prstGeom prst="rect">
            <a:avLst/>
          </a:prstGeom>
        </p:spPr>
      </p:pic>
      <p:sp>
        <p:nvSpPr>
          <p:cNvPr id="7" name="Ellipse 6"/>
          <p:cNvSpPr/>
          <p:nvPr/>
        </p:nvSpPr>
        <p:spPr>
          <a:xfrm>
            <a:off x="0" y="186905"/>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spTree>
    <p:extLst>
      <p:ext uri="{BB962C8B-B14F-4D97-AF65-F5344CB8AC3E}">
        <p14:creationId xmlns:p14="http://schemas.microsoft.com/office/powerpoint/2010/main" val="5267506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7534" y="1628800"/>
            <a:ext cx="8363272" cy="4525963"/>
          </a:xfrm>
        </p:spPr>
        <p:txBody>
          <a:bodyPr>
            <a:normAutofit fontScale="55000" lnSpcReduction="20000"/>
          </a:bodyPr>
          <a:lstStyle/>
          <a:p>
            <a:pPr marL="457200" lvl="1" indent="0" algn="just">
              <a:lnSpc>
                <a:spcPct val="160000"/>
              </a:lnSpc>
              <a:buNone/>
            </a:pPr>
            <a:r>
              <a:rPr lang="fr-FR" sz="2200" b="1" dirty="0">
                <a:solidFill>
                  <a:srgbClr val="FFFF00"/>
                </a:solidFill>
                <a:latin typeface="Segoe Print" panose="02000600000000000000" pitchFamily="2" charset="0"/>
                <a:ea typeface="Calibri" panose="020F0502020204030204" pitchFamily="34" charset="0"/>
                <a:cs typeface="Arial" pitchFamily="34" charset="0"/>
              </a:rPr>
              <a:t>Qui est </a:t>
            </a:r>
            <a:r>
              <a:rPr lang="fr-FR" sz="2200" b="1" dirty="0" smtClean="0">
                <a:solidFill>
                  <a:srgbClr val="FFFF00"/>
                </a:solidFill>
                <a:latin typeface="Segoe Print" panose="02000600000000000000" pitchFamily="2" charset="0"/>
                <a:ea typeface="Calibri" panose="020F0502020204030204" pitchFamily="34" charset="0"/>
                <a:cs typeface="Arial" pitchFamily="34" charset="0"/>
              </a:rPr>
              <a:t>responsable :</a:t>
            </a:r>
            <a:endParaRPr lang="fr-FR" sz="2200" b="1" dirty="0">
              <a:solidFill>
                <a:srgbClr val="FFFF00"/>
              </a:solidFill>
              <a:latin typeface="Segoe Print" panose="02000600000000000000" pitchFamily="2" charset="0"/>
              <a:ea typeface="Calibri" panose="020F0502020204030204" pitchFamily="34" charset="0"/>
              <a:cs typeface="Arial" pitchFamily="34" charset="0"/>
            </a:endParaRPr>
          </a:p>
          <a:p>
            <a:pPr lvl="1" algn="just">
              <a:lnSpc>
                <a:spcPct val="160000"/>
              </a:lnSpc>
              <a:buFont typeface="Symbol" panose="05050102010706020507" pitchFamily="18" charset="2"/>
              <a:buChar char=""/>
            </a:pPr>
            <a:r>
              <a:rPr lang="fr-FR" sz="2200" b="1" dirty="0" smtClean="0">
                <a:solidFill>
                  <a:srgbClr val="FFFF00"/>
                </a:solidFill>
                <a:latin typeface="Segoe Print" panose="02000600000000000000" pitchFamily="2" charset="0"/>
                <a:ea typeface="Calibri" panose="020F0502020204030204" pitchFamily="34" charset="0"/>
                <a:cs typeface="Arial" pitchFamily="34" charset="0"/>
              </a:rPr>
              <a:t>Répartition des amateurs dans les salles, réunion locale à prévoir début avril à Nîmes pour finaliser le plan  de situation suivant le contenu des fiches d’inscription, qui vient ?</a:t>
            </a:r>
          </a:p>
          <a:p>
            <a:pPr lvl="1" algn="just">
              <a:lnSpc>
                <a:spcPct val="160000"/>
              </a:lnSpc>
              <a:buFont typeface="Symbol" panose="05050102010706020507" pitchFamily="18" charset="2"/>
              <a:buChar char=""/>
            </a:pPr>
            <a:r>
              <a:rPr lang="fr-FR" sz="2200" b="1" dirty="0" smtClean="0">
                <a:solidFill>
                  <a:srgbClr val="FFFF00"/>
                </a:solidFill>
                <a:latin typeface="Segoe Print" panose="02000600000000000000" pitchFamily="2" charset="0"/>
                <a:ea typeface="Calibri" panose="020F0502020204030204" pitchFamily="34" charset="0"/>
                <a:cs typeface="Arial" pitchFamily="34" charset="0"/>
              </a:rPr>
              <a:t>Etiquettes </a:t>
            </a:r>
            <a:r>
              <a:rPr lang="fr-FR" sz="2200" b="1" dirty="0">
                <a:solidFill>
                  <a:srgbClr val="FFFF00"/>
                </a:solidFill>
                <a:latin typeface="Segoe Print" panose="02000600000000000000" pitchFamily="2" charset="0"/>
                <a:ea typeface="Calibri" panose="020F0502020204030204" pitchFamily="34" charset="0"/>
                <a:cs typeface="Arial" pitchFamily="34" charset="0"/>
              </a:rPr>
              <a:t>de tables </a:t>
            </a:r>
            <a:r>
              <a:rPr lang="fr-FR" sz="2200" b="1" dirty="0" smtClean="0">
                <a:solidFill>
                  <a:srgbClr val="FFFF00"/>
                </a:solidFill>
                <a:latin typeface="Segoe Print" panose="02000600000000000000" pitchFamily="2" charset="0"/>
                <a:ea typeface="Calibri" panose="020F0502020204030204" pitchFamily="34" charset="0"/>
                <a:cs typeface="Arial" pitchFamily="34" charset="0"/>
              </a:rPr>
              <a:t>suivant le plan qui,</a:t>
            </a:r>
          </a:p>
          <a:p>
            <a:pPr lvl="1" algn="just">
              <a:lnSpc>
                <a:spcPct val="160000"/>
              </a:lnSpc>
              <a:buFont typeface="Symbol" panose="05050102010706020507" pitchFamily="18" charset="2"/>
              <a:buChar char=""/>
            </a:pPr>
            <a:r>
              <a:rPr lang="fr-FR" sz="2200" b="1" dirty="0" smtClean="0">
                <a:solidFill>
                  <a:srgbClr val="FFFF00"/>
                </a:solidFill>
                <a:latin typeface="Segoe Print" panose="02000600000000000000" pitchFamily="2" charset="0"/>
                <a:ea typeface="Calibri" panose="020F0502020204030204" pitchFamily="34" charset="0"/>
                <a:cs typeface="Arial" pitchFamily="34" charset="0"/>
              </a:rPr>
              <a:t>Besoins en tables, chaises, cartons, papiers de table, scotch, petit matériel, évaluation des besoins et vérification des stock</a:t>
            </a:r>
          </a:p>
          <a:p>
            <a:pPr lvl="1" algn="just">
              <a:lnSpc>
                <a:spcPct val="160000"/>
              </a:lnSpc>
              <a:buFont typeface="Symbol" panose="05050102010706020507" pitchFamily="18" charset="2"/>
              <a:buChar char=""/>
            </a:pPr>
            <a:r>
              <a:rPr lang="fr-FR" sz="2200" b="1" dirty="0" smtClean="0">
                <a:solidFill>
                  <a:srgbClr val="FFFF00"/>
                </a:solidFill>
                <a:latin typeface="Segoe Print" panose="02000600000000000000" pitchFamily="2" charset="0"/>
                <a:ea typeface="Calibri" panose="020F0502020204030204" pitchFamily="34" charset="0"/>
                <a:cs typeface="Arial" pitchFamily="34" charset="0"/>
              </a:rPr>
              <a:t>Besoins électrique, câbles et quels emplacements,</a:t>
            </a:r>
          </a:p>
          <a:p>
            <a:pPr lvl="1" algn="just">
              <a:lnSpc>
                <a:spcPct val="160000"/>
              </a:lnSpc>
              <a:buFont typeface="Symbol" panose="05050102010706020507" pitchFamily="18" charset="2"/>
              <a:buChar char=""/>
            </a:pPr>
            <a:r>
              <a:rPr lang="fr-FR" sz="2200" b="1" dirty="0" smtClean="0">
                <a:solidFill>
                  <a:srgbClr val="FFFF00"/>
                </a:solidFill>
                <a:latin typeface="Segoe Print" panose="02000600000000000000" pitchFamily="2" charset="0"/>
                <a:ea typeface="Calibri" panose="020F0502020204030204" pitchFamily="34" charset="0"/>
                <a:cs typeface="Arial" pitchFamily="34" charset="0"/>
              </a:rPr>
              <a:t>Etiquettes </a:t>
            </a:r>
            <a:r>
              <a:rPr lang="fr-FR" sz="2200" b="1" dirty="0">
                <a:solidFill>
                  <a:srgbClr val="FFFF00"/>
                </a:solidFill>
                <a:latin typeface="Segoe Print" panose="02000600000000000000" pitchFamily="2" charset="0"/>
                <a:ea typeface="Calibri" panose="020F0502020204030204" pitchFamily="34" charset="0"/>
                <a:cs typeface="Arial" pitchFamily="34" charset="0"/>
              </a:rPr>
              <a:t>autocollantes sur les </a:t>
            </a:r>
            <a:r>
              <a:rPr lang="fr-FR" sz="2200" b="1" dirty="0" smtClean="0">
                <a:solidFill>
                  <a:srgbClr val="FFFF00"/>
                </a:solidFill>
                <a:latin typeface="Segoe Print" panose="02000600000000000000" pitchFamily="2" charset="0"/>
                <a:ea typeface="Calibri" panose="020F0502020204030204" pitchFamily="34" charset="0"/>
                <a:cs typeface="Arial" pitchFamily="34" charset="0"/>
              </a:rPr>
              <a:t>tables? qui?</a:t>
            </a:r>
            <a:endParaRPr lang="fr-FR" sz="2200" b="1" dirty="0">
              <a:solidFill>
                <a:srgbClr val="FFFF00"/>
              </a:solidFill>
              <a:latin typeface="Segoe Print" panose="02000600000000000000" pitchFamily="2" charset="0"/>
              <a:ea typeface="Calibri" panose="020F0502020204030204" pitchFamily="34" charset="0"/>
              <a:cs typeface="Arial" pitchFamily="34" charset="0"/>
            </a:endParaRPr>
          </a:p>
          <a:p>
            <a:pPr lvl="1" algn="just">
              <a:lnSpc>
                <a:spcPct val="160000"/>
              </a:lnSpc>
              <a:buFont typeface="Symbol" panose="05050102010706020507" pitchFamily="18" charset="2"/>
              <a:buChar char=""/>
            </a:pPr>
            <a:r>
              <a:rPr lang="fr-FR" sz="2200" b="1" dirty="0">
                <a:solidFill>
                  <a:srgbClr val="FFFF00"/>
                </a:solidFill>
                <a:latin typeface="Segoe Print" panose="02000600000000000000" pitchFamily="2" charset="0"/>
                <a:ea typeface="Calibri" panose="020F0502020204030204" pitchFamily="34" charset="0"/>
                <a:cs typeface="Arial" pitchFamily="34" charset="0"/>
              </a:rPr>
              <a:t>Etiquettes autocollante </a:t>
            </a:r>
            <a:r>
              <a:rPr lang="fr-FR" sz="2200" b="1" dirty="0" smtClean="0">
                <a:solidFill>
                  <a:srgbClr val="FFFF00"/>
                </a:solidFill>
                <a:latin typeface="Segoe Print" panose="02000600000000000000" pitchFamily="2" charset="0"/>
                <a:ea typeface="Calibri" panose="020F0502020204030204" pitchFamily="34" charset="0"/>
                <a:cs typeface="Arial" pitchFamily="34" charset="0"/>
              </a:rPr>
              <a:t>présence des amateurs, qui?</a:t>
            </a:r>
            <a:endParaRPr lang="fr-FR" sz="2200" b="1" dirty="0">
              <a:solidFill>
                <a:srgbClr val="FFFF00"/>
              </a:solidFill>
              <a:latin typeface="Segoe Print" panose="02000600000000000000" pitchFamily="2" charset="0"/>
              <a:ea typeface="Calibri" panose="020F0502020204030204" pitchFamily="34" charset="0"/>
              <a:cs typeface="Arial" pitchFamily="34" charset="0"/>
            </a:endParaRPr>
          </a:p>
          <a:p>
            <a:pPr lvl="1" algn="just">
              <a:lnSpc>
                <a:spcPct val="160000"/>
              </a:lnSpc>
              <a:buFont typeface="Symbol" panose="05050102010706020507" pitchFamily="18" charset="2"/>
              <a:buChar char=""/>
            </a:pPr>
            <a:r>
              <a:rPr lang="fr-FR" sz="2200" b="1" dirty="0">
                <a:solidFill>
                  <a:srgbClr val="FFFF00"/>
                </a:solidFill>
                <a:latin typeface="Segoe Print" panose="02000600000000000000" pitchFamily="2" charset="0"/>
                <a:ea typeface="Calibri" panose="020F0502020204030204" pitchFamily="34" charset="0"/>
                <a:cs typeface="Arial" pitchFamily="34" charset="0"/>
              </a:rPr>
              <a:t>Table accueil des </a:t>
            </a:r>
            <a:r>
              <a:rPr lang="fr-FR" sz="2200" b="1" dirty="0" smtClean="0">
                <a:solidFill>
                  <a:srgbClr val="FFFF00"/>
                </a:solidFill>
                <a:latin typeface="Segoe Print" panose="02000600000000000000" pitchFamily="2" charset="0"/>
                <a:ea typeface="Calibri" panose="020F0502020204030204" pitchFamily="34" charset="0"/>
                <a:cs typeface="Arial" pitchFamily="34" charset="0"/>
              </a:rPr>
              <a:t>arrivants ou? qui?</a:t>
            </a:r>
            <a:endParaRPr lang="fr-FR" sz="2200" b="1" dirty="0">
              <a:solidFill>
                <a:srgbClr val="FFFF00"/>
              </a:solidFill>
              <a:latin typeface="Segoe Print" panose="02000600000000000000" pitchFamily="2" charset="0"/>
              <a:ea typeface="Calibri" panose="020F0502020204030204" pitchFamily="34" charset="0"/>
              <a:cs typeface="Arial" pitchFamily="34" charset="0"/>
            </a:endParaRPr>
          </a:p>
          <a:p>
            <a:pPr lvl="1" algn="just">
              <a:lnSpc>
                <a:spcPct val="160000"/>
              </a:lnSpc>
              <a:buFont typeface="Symbol" panose="05050102010706020507" pitchFamily="18" charset="2"/>
              <a:buChar char=""/>
            </a:pPr>
            <a:r>
              <a:rPr lang="fr-FR" sz="2200" b="1" dirty="0" smtClean="0">
                <a:solidFill>
                  <a:srgbClr val="FFFF00"/>
                </a:solidFill>
                <a:latin typeface="Segoe Print" panose="02000600000000000000" pitchFamily="2" charset="0"/>
                <a:ea typeface="Calibri" panose="020F0502020204030204" pitchFamily="34" charset="0"/>
                <a:cs typeface="Arial" pitchFamily="34" charset="0"/>
              </a:rPr>
              <a:t>Aide à la Répartition dans les salles, qui?</a:t>
            </a:r>
          </a:p>
          <a:p>
            <a:pPr lvl="1" algn="just">
              <a:lnSpc>
                <a:spcPct val="160000"/>
              </a:lnSpc>
              <a:buFont typeface="Symbol" panose="05050102010706020507" pitchFamily="18" charset="2"/>
              <a:buChar char=""/>
            </a:pPr>
            <a:r>
              <a:rPr lang="fr-FR" sz="2200" b="1" dirty="0" smtClean="0">
                <a:solidFill>
                  <a:srgbClr val="FFFF00"/>
                </a:solidFill>
                <a:latin typeface="Segoe Print" panose="02000600000000000000" pitchFamily="2" charset="0"/>
                <a:ea typeface="Calibri" panose="020F0502020204030204" pitchFamily="34" charset="0"/>
                <a:cs typeface="Arial" pitchFamily="34" charset="0"/>
              </a:rPr>
              <a:t>Discours </a:t>
            </a:r>
            <a:r>
              <a:rPr lang="fr-FR" sz="2200" b="1" dirty="0">
                <a:solidFill>
                  <a:srgbClr val="FFFF00"/>
                </a:solidFill>
                <a:latin typeface="Segoe Print" panose="02000600000000000000" pitchFamily="2" charset="0"/>
                <a:ea typeface="Calibri" panose="020F0502020204030204" pitchFamily="34" charset="0"/>
                <a:cs typeface="Arial" pitchFamily="34" charset="0"/>
              </a:rPr>
              <a:t>(remerciements) lors du </a:t>
            </a:r>
            <a:r>
              <a:rPr lang="fr-FR" sz="2200" b="1" dirty="0" smtClean="0">
                <a:solidFill>
                  <a:srgbClr val="FFFF00"/>
                </a:solidFill>
                <a:latin typeface="Segoe Print" panose="02000600000000000000" pitchFamily="2" charset="0"/>
                <a:ea typeface="Calibri" panose="020F0502020204030204" pitchFamily="34" charset="0"/>
                <a:cs typeface="Arial" pitchFamily="34" charset="0"/>
              </a:rPr>
              <a:t>repas? Qui?</a:t>
            </a:r>
          </a:p>
          <a:p>
            <a:pPr lvl="1" algn="just">
              <a:lnSpc>
                <a:spcPct val="160000"/>
              </a:lnSpc>
              <a:buFont typeface="Symbol" panose="05050102010706020507" pitchFamily="18" charset="2"/>
              <a:buChar char=""/>
            </a:pPr>
            <a:r>
              <a:rPr lang="fr-FR" sz="2200" b="1" dirty="0">
                <a:solidFill>
                  <a:srgbClr val="FFFF00"/>
                </a:solidFill>
                <a:latin typeface="Segoe Print" panose="02000600000000000000" pitchFamily="2" charset="0"/>
                <a:ea typeface="Calibri" panose="020F0502020204030204" pitchFamily="34" charset="0"/>
                <a:cs typeface="Arial" pitchFamily="34" charset="0"/>
              </a:rPr>
              <a:t>Communication locale et nationale (contenu et action?) </a:t>
            </a:r>
            <a:r>
              <a:rPr lang="fr-FR" sz="2200" b="1" dirty="0" smtClean="0">
                <a:solidFill>
                  <a:srgbClr val="FFFF00"/>
                </a:solidFill>
                <a:latin typeface="Segoe Print" panose="02000600000000000000" pitchFamily="2" charset="0"/>
                <a:ea typeface="Calibri" panose="020F0502020204030204" pitchFamily="34" charset="0"/>
                <a:cs typeface="Arial" pitchFamily="34" charset="0"/>
              </a:rPr>
              <a:t>qui?</a:t>
            </a:r>
            <a:endParaRPr lang="fr-FR" sz="2200" b="1" dirty="0">
              <a:solidFill>
                <a:srgbClr val="FFFF00"/>
              </a:solidFill>
              <a:latin typeface="Segoe Print" panose="02000600000000000000" pitchFamily="2" charset="0"/>
              <a:ea typeface="Calibri" panose="020F0502020204030204" pitchFamily="34" charset="0"/>
              <a:cs typeface="Arial" pitchFamily="34" charset="0"/>
            </a:endParaRPr>
          </a:p>
          <a:p>
            <a:pPr lvl="1" algn="just">
              <a:lnSpc>
                <a:spcPct val="160000"/>
              </a:lnSpc>
              <a:buFont typeface="Symbol" panose="05050102010706020507" pitchFamily="18" charset="2"/>
              <a:buChar char=""/>
            </a:pPr>
            <a:r>
              <a:rPr lang="fr-FR" sz="2200" b="1" dirty="0">
                <a:solidFill>
                  <a:srgbClr val="FFFF00"/>
                </a:solidFill>
                <a:latin typeface="Segoe Print" panose="02000600000000000000" pitchFamily="2" charset="0"/>
                <a:ea typeface="Calibri" panose="020F0502020204030204" pitchFamily="34" charset="0"/>
                <a:cs typeface="Arial" pitchFamily="34" charset="0"/>
              </a:rPr>
              <a:t>Accueil média </a:t>
            </a:r>
            <a:r>
              <a:rPr lang="fr-FR" sz="2200" b="1" dirty="0" smtClean="0">
                <a:solidFill>
                  <a:srgbClr val="FFFF00"/>
                </a:solidFill>
                <a:latin typeface="Segoe Print" panose="02000600000000000000" pitchFamily="2" charset="0"/>
                <a:ea typeface="Calibri" panose="020F0502020204030204" pitchFamily="34" charset="0"/>
                <a:cs typeface="Arial" pitchFamily="34" charset="0"/>
              </a:rPr>
              <a:t>éventuel sur place, qui?</a:t>
            </a:r>
            <a:endParaRPr lang="fr-FR" sz="2200" b="1" dirty="0">
              <a:solidFill>
                <a:srgbClr val="FFFF00"/>
              </a:solidFill>
              <a:latin typeface="Segoe Print" panose="02000600000000000000" pitchFamily="2" charset="0"/>
              <a:ea typeface="Calibri" panose="020F0502020204030204" pitchFamily="34" charset="0"/>
              <a:cs typeface="Arial" pitchFamily="34" charset="0"/>
            </a:endParaRPr>
          </a:p>
          <a:p>
            <a:pPr lvl="1" algn="just">
              <a:lnSpc>
                <a:spcPct val="160000"/>
              </a:lnSpc>
              <a:buFont typeface="Symbol" panose="05050102010706020507" pitchFamily="18" charset="2"/>
              <a:buChar char=""/>
            </a:pPr>
            <a:endParaRPr lang="fr-FR" sz="2200" b="1" dirty="0">
              <a:solidFill>
                <a:srgbClr val="FFFF00"/>
              </a:solidFill>
              <a:latin typeface="Segoe Print" panose="02000600000000000000" pitchFamily="2" charset="0"/>
              <a:ea typeface="Calibri" panose="020F0502020204030204" pitchFamily="34" charset="0"/>
              <a:cs typeface="Arial" pitchFamily="34" charset="0"/>
            </a:endParaRPr>
          </a:p>
          <a:p>
            <a:pPr lvl="1" algn="just">
              <a:lnSpc>
                <a:spcPct val="160000"/>
              </a:lnSpc>
              <a:buFont typeface="Symbol" panose="05050102010706020507" pitchFamily="18" charset="2"/>
              <a:buChar char=""/>
            </a:pPr>
            <a:endParaRPr lang="fr-FR" sz="1700" b="1" dirty="0" smtClean="0">
              <a:solidFill>
                <a:srgbClr val="FF0000"/>
              </a:solidFill>
              <a:latin typeface="Segoe Print" panose="02000600000000000000" pitchFamily="2" charset="0"/>
              <a:ea typeface="Calibri" panose="020F0502020204030204" pitchFamily="34" charset="0"/>
              <a:cs typeface="Arial" pitchFamily="34" charset="0"/>
            </a:endParaRPr>
          </a:p>
          <a:p>
            <a:pPr algn="just">
              <a:buFont typeface="Symbol" panose="05050102010706020507" pitchFamily="18" charset="2"/>
              <a:buChar char=""/>
            </a:pPr>
            <a:endParaRPr lang="fr-FR" sz="2100" dirty="0" smtClean="0">
              <a:latin typeface="+mj-lt"/>
              <a:ea typeface="Calibri" panose="020F0502020204030204" pitchFamily="34" charset="0"/>
              <a:cs typeface="Arial" pitchFamily="34" charset="0"/>
            </a:endParaRPr>
          </a:p>
          <a:p>
            <a:pPr algn="just">
              <a:buNone/>
            </a:pPr>
            <a:endParaRPr lang="fr-FR" dirty="0" smtClean="0">
              <a:solidFill>
                <a:srgbClr val="000000"/>
              </a:solidFill>
              <a:latin typeface="Arial" pitchFamily="34" charset="0"/>
              <a:ea typeface="Calibri" panose="020F0502020204030204" pitchFamily="34" charset="0"/>
              <a:cs typeface="Arial" pitchFamily="34" charset="0"/>
            </a:endParaRPr>
          </a:p>
          <a:p>
            <a:endParaRPr lang="fr-FR" dirty="0"/>
          </a:p>
        </p:txBody>
      </p:sp>
      <p:sp>
        <p:nvSpPr>
          <p:cNvPr id="10" name="Espace réservé de la date 9"/>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BEF8B2D1-DD13-4E67-9225-33C25A234C29}" type="slidenum">
              <a:rPr lang="fr-FR" smtClean="0"/>
              <a:pPr/>
              <a:t>22</a:t>
            </a:fld>
            <a:endParaRPr lang="fr-FR" dirty="0"/>
          </a:p>
        </p:txBody>
      </p:sp>
      <p:sp>
        <p:nvSpPr>
          <p:cNvPr id="8" name="Rectangle 7"/>
          <p:cNvSpPr/>
          <p:nvPr/>
        </p:nvSpPr>
        <p:spPr>
          <a:xfrm>
            <a:off x="442954" y="626389"/>
            <a:ext cx="8352928" cy="1200329"/>
          </a:xfrm>
          <a:prstGeom prst="rect">
            <a:avLst/>
          </a:prstGeom>
        </p:spPr>
        <p:txBody>
          <a:bodyPr wrap="square">
            <a:spAutoFit/>
          </a:bodyPr>
          <a:lstStyle/>
          <a:p>
            <a:pPr algn="ctr"/>
            <a:r>
              <a:rPr lang="fr-FR" sz="3200" b="1" dirty="0" smtClean="0">
                <a:solidFill>
                  <a:srgbClr val="FF0000"/>
                </a:solidFill>
                <a:latin typeface="Segoe Print" panose="02000600000000000000" pitchFamily="2" charset="0"/>
              </a:rPr>
              <a:t>Organisation </a:t>
            </a:r>
            <a:r>
              <a:rPr lang="fr-FR" sz="3200" b="1" dirty="0">
                <a:solidFill>
                  <a:srgbClr val="FF0000"/>
                </a:solidFill>
                <a:latin typeface="Segoe Print" panose="02000600000000000000" pitchFamily="2" charset="0"/>
              </a:rPr>
              <a:t>du </a:t>
            </a:r>
            <a:r>
              <a:rPr lang="fr-FR" sz="3200" b="1" dirty="0" smtClean="0">
                <a:solidFill>
                  <a:srgbClr val="FF0000"/>
                </a:solidFill>
                <a:latin typeface="Segoe Print" panose="02000600000000000000" pitchFamily="2" charset="0"/>
              </a:rPr>
              <a:t>samedi</a:t>
            </a:r>
            <a:r>
              <a:rPr lang="fr-FR" sz="4000" b="1" dirty="0">
                <a:solidFill>
                  <a:srgbClr val="FF0000"/>
                </a:solidFill>
                <a:ea typeface="Calibri" panose="020F0502020204030204" pitchFamily="34" charset="0"/>
                <a:cs typeface="Arial" pitchFamily="34" charset="0"/>
              </a:rPr>
              <a:t/>
            </a:r>
            <a:br>
              <a:rPr lang="fr-FR" sz="4000" b="1" dirty="0">
                <a:solidFill>
                  <a:srgbClr val="FF0000"/>
                </a:solidFill>
                <a:ea typeface="Calibri" panose="020F0502020204030204" pitchFamily="34" charset="0"/>
                <a:cs typeface="Arial" pitchFamily="34" charset="0"/>
              </a:rPr>
            </a:br>
            <a:endParaRPr lang="fr-FR" sz="4000" dirty="0">
              <a:solidFill>
                <a:srgbClr val="FF0000"/>
              </a:solidFill>
            </a:endParaRPr>
          </a:p>
        </p:txBody>
      </p:sp>
      <p:pic>
        <p:nvPicPr>
          <p:cNvPr id="6" name="Image 5"/>
          <p:cNvPicPr>
            <a:picLocks noChangeAspect="1"/>
          </p:cNvPicPr>
          <p:nvPr/>
        </p:nvPicPr>
        <p:blipFill>
          <a:blip r:embed="rId2"/>
          <a:stretch>
            <a:fillRect/>
          </a:stretch>
        </p:blipFill>
        <p:spPr>
          <a:xfrm>
            <a:off x="8494126" y="7041"/>
            <a:ext cx="646232" cy="573074"/>
          </a:xfrm>
          <a:prstGeom prst="rect">
            <a:avLst/>
          </a:prstGeom>
        </p:spPr>
      </p:pic>
      <p:sp>
        <p:nvSpPr>
          <p:cNvPr id="7" name="Ellipse 6"/>
          <p:cNvSpPr/>
          <p:nvPr/>
        </p:nvSpPr>
        <p:spPr>
          <a:xfrm>
            <a:off x="0" y="186905"/>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spTree>
    <p:extLst>
      <p:ext uri="{BB962C8B-B14F-4D97-AF65-F5344CB8AC3E}">
        <p14:creationId xmlns:p14="http://schemas.microsoft.com/office/powerpoint/2010/main" val="6461174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809" y="1633762"/>
            <a:ext cx="6552381" cy="3590476"/>
          </a:xfrm>
          <a:prstGeom prst="rect">
            <a:avLst/>
          </a:prstGeom>
        </p:spPr>
      </p:pic>
      <p:sp>
        <p:nvSpPr>
          <p:cNvPr id="6" name="Espace réservé de la date 5"/>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BEF8B2D1-DD13-4E67-9225-33C25A234C29}" type="slidenum">
              <a:rPr lang="fr-FR" smtClean="0"/>
              <a:pPr/>
              <a:t>23</a:t>
            </a:fld>
            <a:endParaRPr lang="fr-FR" dirty="0"/>
          </a:p>
        </p:txBody>
      </p:sp>
    </p:spTree>
    <p:extLst>
      <p:ext uri="{BB962C8B-B14F-4D97-AF65-F5344CB8AC3E}">
        <p14:creationId xmlns:p14="http://schemas.microsoft.com/office/powerpoint/2010/main" val="7675553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95536" y="3886200"/>
            <a:ext cx="8352928" cy="1752600"/>
          </a:xfrm>
        </p:spPr>
        <p:txBody>
          <a:bodyPr/>
          <a:lstStyle/>
          <a:p>
            <a:pPr algn="ctr"/>
            <a:r>
              <a:rPr lang="fr-FR" b="1" dirty="0" smtClean="0">
                <a:solidFill>
                  <a:srgbClr val="61FA48"/>
                </a:solidFill>
                <a:latin typeface="Candara" pitchFamily="34" charset="0"/>
              </a:rPr>
              <a:t>Henri RODDE</a:t>
            </a:r>
            <a:endParaRPr lang="fr-FR" b="1" dirty="0">
              <a:solidFill>
                <a:srgbClr val="61FA48"/>
              </a:solidFill>
              <a:latin typeface="Candara" pitchFamily="34" charset="0"/>
            </a:endParaRPr>
          </a:p>
        </p:txBody>
      </p:sp>
      <p:pic>
        <p:nvPicPr>
          <p:cNvPr id="7170" name="Picture 2" descr="D:\train_travail\_AMJL\logo_AMJL.jpg"/>
          <p:cNvPicPr>
            <a:picLocks noChangeAspect="1" noChangeArrowheads="1"/>
          </p:cNvPicPr>
          <p:nvPr/>
        </p:nvPicPr>
        <p:blipFill>
          <a:blip r:embed="rId2" cstate="print"/>
          <a:srcRect/>
          <a:stretch>
            <a:fillRect/>
          </a:stretch>
        </p:blipFill>
        <p:spPr bwMode="auto">
          <a:xfrm>
            <a:off x="3059832" y="2060848"/>
            <a:ext cx="2931591" cy="1332855"/>
          </a:xfrm>
          <a:prstGeom prst="rect">
            <a:avLst/>
          </a:prstGeom>
          <a:noFill/>
        </p:spPr>
      </p:pic>
      <p:pic>
        <p:nvPicPr>
          <p:cNvPr id="4"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21694" y="980728"/>
            <a:ext cx="9144000" cy="5153467"/>
          </a:xfrm>
          <a:prstGeom prst="rect">
            <a:avLst/>
          </a:prstGeom>
        </p:spPr>
      </p:pic>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25</a:t>
            </a:fld>
            <a:endParaRPr lang="fr-FR" dirty="0"/>
          </a:p>
        </p:txBody>
      </p:sp>
      <p:pic>
        <p:nvPicPr>
          <p:cNvPr id="8" name="Picture 2" descr="D:\train_travail\_AMJL\logo_AMJL.jpg"/>
          <p:cNvPicPr>
            <a:picLocks noChangeAspect="1" noChangeArrowheads="1"/>
          </p:cNvPicPr>
          <p:nvPr/>
        </p:nvPicPr>
        <p:blipFill>
          <a:blip r:embed="rId3" cstate="print"/>
          <a:srcRect/>
          <a:stretch>
            <a:fillRect/>
          </a:stretch>
        </p:blipFill>
        <p:spPr bwMode="auto">
          <a:xfrm>
            <a:off x="0" y="-33514"/>
            <a:ext cx="1280526" cy="582194"/>
          </a:xfrm>
          <a:prstGeom prst="rect">
            <a:avLst/>
          </a:prstGeom>
          <a:noFill/>
        </p:spPr>
      </p:pic>
      <p:sp>
        <p:nvSpPr>
          <p:cNvPr id="9" name="Rectangle 8"/>
          <p:cNvSpPr/>
          <p:nvPr/>
        </p:nvSpPr>
        <p:spPr>
          <a:xfrm>
            <a:off x="4404586" y="0"/>
            <a:ext cx="3659207" cy="584775"/>
          </a:xfrm>
          <a:prstGeom prst="rect">
            <a:avLst/>
          </a:prstGeom>
        </p:spPr>
        <p:txBody>
          <a:bodyPr wrap="none">
            <a:spAutoFit/>
          </a:bodyPr>
          <a:lstStyle/>
          <a:p>
            <a:r>
              <a:rPr lang="fr-FR" sz="3200" b="1" dirty="0" smtClean="0">
                <a:solidFill>
                  <a:srgbClr val="61FA48"/>
                </a:solidFill>
              </a:rPr>
              <a:t>LOCOMOTIVES 2D2 </a:t>
            </a:r>
            <a:endParaRPr lang="fr-FR" sz="3200" dirty="0">
              <a:solidFill>
                <a:srgbClr val="61FA48"/>
              </a:solidFill>
            </a:endParaRPr>
          </a:p>
        </p:txBody>
      </p:sp>
      <p:pic>
        <p:nvPicPr>
          <p:cNvPr id="10" name="il_fi" descr="http://www.easydroit.fr/images/article/image/image031.png"/>
          <p:cNvPicPr/>
          <p:nvPr/>
        </p:nvPicPr>
        <p:blipFill>
          <a:blip r:embed="rId4"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34982191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3931864" y="3139415"/>
            <a:ext cx="1280271" cy="579170"/>
          </a:xfrm>
          <a:prstGeom prst="rect">
            <a:avLst/>
          </a:prstGeom>
        </p:spPr>
      </p:pic>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26</a:t>
            </a:fld>
            <a:endParaRPr lang="fr-FR" dirty="0"/>
          </a:p>
        </p:txBody>
      </p:sp>
      <p:pic>
        <p:nvPicPr>
          <p:cNvPr id="6" name="Image 5"/>
          <p:cNvPicPr>
            <a:picLocks noChangeAspect="1"/>
          </p:cNvPicPr>
          <p:nvPr/>
        </p:nvPicPr>
        <p:blipFill>
          <a:blip r:embed="rId3"/>
          <a:stretch>
            <a:fillRect/>
          </a:stretch>
        </p:blipFill>
        <p:spPr>
          <a:xfrm>
            <a:off x="0" y="1426889"/>
            <a:ext cx="9144000" cy="4004222"/>
          </a:xfrm>
          <a:prstGeom prst="rect">
            <a:avLst/>
          </a:prstGeom>
        </p:spPr>
      </p:pic>
      <p:pic>
        <p:nvPicPr>
          <p:cNvPr id="8" name="Picture 2" descr="D:\train_travail\_AMJL\logo_AMJL.jpg"/>
          <p:cNvPicPr>
            <a:picLocks noChangeAspect="1" noChangeArrowheads="1"/>
          </p:cNvPicPr>
          <p:nvPr/>
        </p:nvPicPr>
        <p:blipFill>
          <a:blip r:embed="rId4" cstate="print"/>
          <a:srcRect/>
          <a:stretch>
            <a:fillRect/>
          </a:stretch>
        </p:blipFill>
        <p:spPr bwMode="auto">
          <a:xfrm>
            <a:off x="0" y="-33514"/>
            <a:ext cx="1280526" cy="582194"/>
          </a:xfrm>
          <a:prstGeom prst="rect">
            <a:avLst/>
          </a:prstGeom>
          <a:noFill/>
        </p:spPr>
      </p:pic>
      <p:sp>
        <p:nvSpPr>
          <p:cNvPr id="9" name="Rectangle 8"/>
          <p:cNvSpPr/>
          <p:nvPr/>
        </p:nvSpPr>
        <p:spPr>
          <a:xfrm>
            <a:off x="4211960" y="110622"/>
            <a:ext cx="3659207" cy="584775"/>
          </a:xfrm>
          <a:prstGeom prst="rect">
            <a:avLst/>
          </a:prstGeom>
        </p:spPr>
        <p:txBody>
          <a:bodyPr wrap="none">
            <a:spAutoFit/>
          </a:bodyPr>
          <a:lstStyle/>
          <a:p>
            <a:r>
              <a:rPr lang="fr-FR" sz="3200" b="1" dirty="0">
                <a:solidFill>
                  <a:srgbClr val="61FA48"/>
                </a:solidFill>
              </a:rPr>
              <a:t>LOCOMOTIVES 2D2 </a:t>
            </a:r>
            <a:endParaRPr lang="fr-FR" sz="3200" dirty="0">
              <a:solidFill>
                <a:srgbClr val="61FA48"/>
              </a:solidFill>
            </a:endParaRPr>
          </a:p>
        </p:txBody>
      </p:sp>
      <p:pic>
        <p:nvPicPr>
          <p:cNvPr id="10" name="il_fi" descr="http://www.easydroit.fr/images/article/image/image031.png"/>
          <p:cNvPicPr/>
          <p:nvPr/>
        </p:nvPicPr>
        <p:blipFill>
          <a:blip r:embed="rId5"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32941634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buNone/>
            </a:pPr>
            <a:endParaRPr lang="fr-FR" sz="2800" dirty="0" smtClean="0">
              <a:solidFill>
                <a:srgbClr val="FFFF00"/>
              </a:solidFill>
            </a:endParaRPr>
          </a:p>
          <a:p>
            <a:pPr marL="0" indent="0">
              <a:buNone/>
            </a:pPr>
            <a:endParaRPr lang="fr-FR" sz="2800" dirty="0" smtClean="0">
              <a:solidFill>
                <a:srgbClr val="FFFF00"/>
              </a:solidFill>
            </a:endParaRPr>
          </a:p>
          <a:p>
            <a:pPr marL="0" indent="0">
              <a:buNone/>
            </a:pPr>
            <a:endParaRPr lang="fr-FR" sz="2800" dirty="0">
              <a:solidFill>
                <a:srgbClr val="FFFF00"/>
              </a:solidFill>
            </a:endParaRPr>
          </a:p>
          <a:p>
            <a:pPr marL="0" indent="0" algn="just">
              <a:buNone/>
            </a:pPr>
            <a:r>
              <a:rPr lang="fr-FR" sz="2400" dirty="0" smtClean="0">
                <a:solidFill>
                  <a:srgbClr val="FFFF00"/>
                </a:solidFill>
              </a:rPr>
              <a:t>La </a:t>
            </a:r>
            <a:r>
              <a:rPr lang="fr-FR" sz="2400" dirty="0">
                <a:solidFill>
                  <a:srgbClr val="FFFF00"/>
                </a:solidFill>
              </a:rPr>
              <a:t>distribution a été commencée fin novembre 2018 et après une interruption de 3 semaines pendant les fêtes, elle s’est poursuivie en janvier. A l’heure actuelle, quelques exemplaires restent à livrer. Actuellement un exemplaire de version V1A (nez de cochon) reste disponible.(Eventuellement une V3A-Waterman) </a:t>
            </a:r>
          </a:p>
          <a:p>
            <a:endParaRPr lang="fr-FR" dirty="0"/>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27</a:t>
            </a:fld>
            <a:endParaRPr lang="fr-FR" dirty="0"/>
          </a:p>
        </p:txBody>
      </p:sp>
      <p:pic>
        <p:nvPicPr>
          <p:cNvPr id="6" name="Picture 2" descr="D:\train_travail\_AMJL\logo_AMJL.jpg"/>
          <p:cNvPicPr>
            <a:picLocks noChangeAspect="1" noChangeArrowheads="1"/>
          </p:cNvPicPr>
          <p:nvPr/>
        </p:nvPicPr>
        <p:blipFill>
          <a:blip r:embed="rId2" cstate="print"/>
          <a:srcRect/>
          <a:stretch>
            <a:fillRect/>
          </a:stretch>
        </p:blipFill>
        <p:spPr bwMode="auto">
          <a:xfrm>
            <a:off x="0" y="-33514"/>
            <a:ext cx="1280526" cy="582194"/>
          </a:xfrm>
          <a:prstGeom prst="rect">
            <a:avLst/>
          </a:prstGeom>
          <a:noFill/>
        </p:spPr>
      </p:pic>
      <p:sp>
        <p:nvSpPr>
          <p:cNvPr id="7" name="Rectangle 6"/>
          <p:cNvSpPr/>
          <p:nvPr/>
        </p:nvSpPr>
        <p:spPr>
          <a:xfrm>
            <a:off x="4404586" y="0"/>
            <a:ext cx="3659207" cy="584775"/>
          </a:xfrm>
          <a:prstGeom prst="rect">
            <a:avLst/>
          </a:prstGeom>
        </p:spPr>
        <p:txBody>
          <a:bodyPr wrap="none">
            <a:spAutoFit/>
          </a:bodyPr>
          <a:lstStyle/>
          <a:p>
            <a:r>
              <a:rPr lang="fr-FR" sz="3200" b="1" dirty="0" smtClean="0">
                <a:solidFill>
                  <a:srgbClr val="61FA48"/>
                </a:solidFill>
              </a:rPr>
              <a:t>LOCOMOTIVES 2D2 </a:t>
            </a:r>
            <a:endParaRPr lang="fr-FR" sz="3200" dirty="0">
              <a:solidFill>
                <a:srgbClr val="61FA48"/>
              </a:solidFill>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593447"/>
            <a:ext cx="3707904" cy="2085696"/>
          </a:xfrm>
          <a:prstGeom prst="rect">
            <a:avLst/>
          </a:prstGeom>
        </p:spPr>
      </p:pic>
      <p:pic>
        <p:nvPicPr>
          <p:cNvPr id="9" name="il_fi" descr="http://www.easydroit.fr/images/article/image/image031.png"/>
          <p:cNvPicPr/>
          <p:nvPr/>
        </p:nvPicPr>
        <p:blipFill>
          <a:blip r:embed="rId4"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40686328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1619672" y="218795"/>
            <a:ext cx="3327750" cy="1511533"/>
          </a:xfrm>
          <a:prstGeom prst="rect">
            <a:avLst/>
          </a:prstGeom>
        </p:spPr>
      </p:pic>
      <p:sp>
        <p:nvSpPr>
          <p:cNvPr id="2" name="Titre 1"/>
          <p:cNvSpPr>
            <a:spLocks noGrp="1"/>
          </p:cNvSpPr>
          <p:nvPr>
            <p:ph type="title"/>
          </p:nvPr>
        </p:nvSpPr>
        <p:spPr>
          <a:xfrm>
            <a:off x="4851750" y="150973"/>
            <a:ext cx="3466728" cy="1143000"/>
          </a:xfrm>
        </p:spPr>
        <p:txBody>
          <a:bodyPr>
            <a:normAutofit fontScale="90000"/>
          </a:bodyPr>
          <a:lstStyle/>
          <a:p>
            <a:r>
              <a:rPr lang="fr-FR" sz="2400" b="1" dirty="0" smtClean="0">
                <a:solidFill>
                  <a:srgbClr val="FFFF00"/>
                </a:solidFill>
              </a:rPr>
              <a:t/>
            </a:r>
            <a:br>
              <a:rPr lang="fr-FR" sz="2400" b="1" dirty="0" smtClean="0">
                <a:solidFill>
                  <a:srgbClr val="FFFF00"/>
                </a:solidFill>
              </a:rPr>
            </a:br>
            <a:r>
              <a:rPr lang="fr-FR" sz="2400" b="1" dirty="0">
                <a:solidFill>
                  <a:srgbClr val="FFFF00"/>
                </a:solidFill>
              </a:rPr>
              <a:t/>
            </a:r>
            <a:br>
              <a:rPr lang="fr-FR" sz="2400" b="1" dirty="0">
                <a:solidFill>
                  <a:srgbClr val="FFFF00"/>
                </a:solidFill>
              </a:rPr>
            </a:br>
            <a:r>
              <a:rPr lang="fr-FR" sz="2400" b="1" dirty="0" smtClean="0">
                <a:solidFill>
                  <a:srgbClr val="FFFF00"/>
                </a:solidFill>
              </a:rPr>
              <a:t/>
            </a:r>
            <a:br>
              <a:rPr lang="fr-FR" sz="2400" b="1" dirty="0" smtClean="0">
                <a:solidFill>
                  <a:srgbClr val="FFFF00"/>
                </a:solidFill>
              </a:rPr>
            </a:br>
            <a:r>
              <a:rPr lang="fr-FR" sz="3100" b="1" dirty="0" smtClean="0">
                <a:solidFill>
                  <a:srgbClr val="61FA48"/>
                </a:solidFill>
              </a:rPr>
              <a:t>WAGONS </a:t>
            </a:r>
            <a:r>
              <a:rPr lang="fr-FR" sz="3100" b="1" dirty="0">
                <a:solidFill>
                  <a:srgbClr val="61FA48"/>
                </a:solidFill>
              </a:rPr>
              <a:t>CEREALIERS </a:t>
            </a:r>
            <a:r>
              <a:rPr lang="fr-FR" sz="3100" b="1" dirty="0">
                <a:solidFill>
                  <a:srgbClr val="FFFF00"/>
                </a:solidFill>
              </a:rPr>
              <a:t/>
            </a:r>
            <a:br>
              <a:rPr lang="fr-FR" sz="3100" b="1" dirty="0">
                <a:solidFill>
                  <a:srgbClr val="FFFF00"/>
                </a:solidFill>
              </a:rPr>
            </a:br>
            <a:r>
              <a:rPr lang="fr-FR" sz="5300" b="1" dirty="0">
                <a:solidFill>
                  <a:srgbClr val="FFFF00"/>
                </a:solidFill>
              </a:rPr>
              <a:t/>
            </a:r>
            <a:br>
              <a:rPr lang="fr-FR" sz="5300" b="1" dirty="0">
                <a:solidFill>
                  <a:srgbClr val="FFFF00"/>
                </a:solidFill>
              </a:rPr>
            </a:br>
            <a:endParaRPr lang="fr-FR" b="1" dirty="0"/>
          </a:p>
        </p:txBody>
      </p:sp>
      <p:sp>
        <p:nvSpPr>
          <p:cNvPr id="3" name="Espace réservé du contenu 2"/>
          <p:cNvSpPr>
            <a:spLocks noGrp="1"/>
          </p:cNvSpPr>
          <p:nvPr>
            <p:ph idx="1"/>
          </p:nvPr>
        </p:nvSpPr>
        <p:spPr>
          <a:xfrm>
            <a:off x="179512" y="1933274"/>
            <a:ext cx="8640960" cy="4525963"/>
          </a:xfrm>
        </p:spPr>
        <p:txBody>
          <a:bodyPr>
            <a:normAutofit fontScale="92500" lnSpcReduction="10000"/>
          </a:bodyPr>
          <a:lstStyle/>
          <a:p>
            <a:pPr marL="0" indent="0" algn="just">
              <a:buNone/>
            </a:pPr>
            <a:r>
              <a:rPr lang="fr-FR" sz="2000" dirty="0" smtClean="0">
                <a:solidFill>
                  <a:schemeClr val="bg2"/>
                </a:solidFill>
              </a:rPr>
              <a:t>Ces </a:t>
            </a:r>
            <a:r>
              <a:rPr lang="fr-FR" sz="2000" dirty="0">
                <a:solidFill>
                  <a:schemeClr val="bg2"/>
                </a:solidFill>
              </a:rPr>
              <a:t>wagons sont depuis début janvier en cours de décoration et marquage</a:t>
            </a:r>
            <a:r>
              <a:rPr lang="fr-FR" sz="2000" dirty="0" smtClean="0">
                <a:solidFill>
                  <a:schemeClr val="bg2"/>
                </a:solidFill>
              </a:rPr>
              <a:t>.</a:t>
            </a:r>
          </a:p>
          <a:p>
            <a:pPr marL="0" indent="0" algn="just">
              <a:buNone/>
            </a:pPr>
            <a:r>
              <a:rPr lang="fr-FR" sz="2000" dirty="0" smtClean="0">
                <a:solidFill>
                  <a:schemeClr val="bg2"/>
                </a:solidFill>
              </a:rPr>
              <a:t> </a:t>
            </a:r>
            <a:endParaRPr lang="fr-FR" sz="2000" dirty="0">
              <a:solidFill>
                <a:schemeClr val="bg2"/>
              </a:solidFill>
            </a:endParaRPr>
          </a:p>
          <a:p>
            <a:pPr marL="0" indent="0" algn="just">
              <a:buNone/>
            </a:pPr>
            <a:r>
              <a:rPr lang="fr-FR" sz="2000" dirty="0">
                <a:solidFill>
                  <a:schemeClr val="bg2"/>
                </a:solidFill>
              </a:rPr>
              <a:t>La date d’achèvement est maintenue pour fin février. Pour répondre à quelques dernières demandes, j’ai pu faire fabriquer 6 exemplaires supplémentaires</a:t>
            </a:r>
            <a:r>
              <a:rPr lang="fr-FR" sz="2000" dirty="0" smtClean="0">
                <a:solidFill>
                  <a:schemeClr val="bg2"/>
                </a:solidFill>
              </a:rPr>
              <a:t>. L’un </a:t>
            </a:r>
            <a:r>
              <a:rPr lang="fr-FR" sz="2000" dirty="0">
                <a:solidFill>
                  <a:schemeClr val="bg2"/>
                </a:solidFill>
              </a:rPr>
              <a:t>d’eux reste disponible (version V3A1). </a:t>
            </a:r>
            <a:endParaRPr lang="fr-FR" sz="2000" dirty="0" smtClean="0">
              <a:solidFill>
                <a:schemeClr val="bg2"/>
              </a:solidFill>
            </a:endParaRPr>
          </a:p>
          <a:p>
            <a:pPr marL="0" indent="0" algn="just">
              <a:buNone/>
            </a:pPr>
            <a:endParaRPr lang="fr-FR" sz="2000" dirty="0">
              <a:solidFill>
                <a:schemeClr val="bg2"/>
              </a:solidFill>
            </a:endParaRPr>
          </a:p>
          <a:p>
            <a:pPr marL="0" indent="0" algn="just">
              <a:buNone/>
            </a:pPr>
            <a:r>
              <a:rPr lang="fr-FR" sz="2000" dirty="0">
                <a:solidFill>
                  <a:schemeClr val="bg2"/>
                </a:solidFill>
              </a:rPr>
              <a:t>263 unités ont été réalisées en 4 types et 20 décorations en époque 3 ou 4. </a:t>
            </a:r>
            <a:endParaRPr lang="fr-FR" sz="2000" dirty="0" smtClean="0">
              <a:solidFill>
                <a:schemeClr val="bg2"/>
              </a:solidFill>
            </a:endParaRPr>
          </a:p>
          <a:p>
            <a:pPr marL="0" indent="0" algn="just">
              <a:buNone/>
            </a:pPr>
            <a:endParaRPr lang="fr-FR" sz="2000" dirty="0">
              <a:solidFill>
                <a:schemeClr val="bg2"/>
              </a:solidFill>
            </a:endParaRPr>
          </a:p>
          <a:p>
            <a:pPr marL="0" indent="0" algn="just">
              <a:buNone/>
            </a:pPr>
            <a:r>
              <a:rPr lang="fr-FR" sz="2000" dirty="0">
                <a:solidFill>
                  <a:schemeClr val="bg2"/>
                </a:solidFill>
              </a:rPr>
              <a:t>La trémie représentée porte l’originale décoration « Jules Petrini » réalisée non sans difficultés au plus près de la décoration réelle</a:t>
            </a:r>
            <a:r>
              <a:rPr lang="fr-FR" sz="2000" dirty="0" smtClean="0">
                <a:solidFill>
                  <a:schemeClr val="bg2"/>
                </a:solidFill>
              </a:rPr>
              <a:t>. Ce </a:t>
            </a:r>
            <a:r>
              <a:rPr lang="fr-FR" sz="2000" dirty="0">
                <a:solidFill>
                  <a:schemeClr val="bg2"/>
                </a:solidFill>
              </a:rPr>
              <a:t>wagon a été produit en cinq exemplaires ep III et cinq exemplaires ep IV. </a:t>
            </a:r>
            <a:endParaRPr lang="fr-FR" sz="2000" dirty="0" smtClean="0">
              <a:solidFill>
                <a:schemeClr val="bg2"/>
              </a:solidFill>
            </a:endParaRPr>
          </a:p>
          <a:p>
            <a:pPr marL="0" indent="0" algn="just">
              <a:buNone/>
            </a:pPr>
            <a:endParaRPr lang="fr-FR" sz="2000" dirty="0">
              <a:solidFill>
                <a:schemeClr val="bg2"/>
              </a:solidFill>
            </a:endParaRPr>
          </a:p>
          <a:p>
            <a:pPr marL="0" indent="0" algn="just">
              <a:buNone/>
            </a:pPr>
            <a:r>
              <a:rPr lang="fr-FR" sz="2000" dirty="0">
                <a:solidFill>
                  <a:schemeClr val="bg2"/>
                </a:solidFill>
              </a:rPr>
              <a:t>Par ailleurs, pour ceux d’entre vous qui souhaiteraient un modèle supplémentaire, sachez qu’un certain nombre de versions seront disponibles auprès de : </a:t>
            </a:r>
            <a:r>
              <a:rPr lang="fr-FR" sz="2000" dirty="0" smtClean="0">
                <a:solidFill>
                  <a:schemeClr val="bg2"/>
                </a:solidFill>
              </a:rPr>
              <a:t>« </a:t>
            </a:r>
            <a:r>
              <a:rPr lang="fr-FR" sz="2000" dirty="0">
                <a:solidFill>
                  <a:schemeClr val="bg2"/>
                </a:solidFill>
              </a:rPr>
              <a:t>Decapod » et « Paris Modélisme » (51 rue de Douai 75009 Paris ) </a:t>
            </a:r>
          </a:p>
          <a:p>
            <a:pPr marL="0" indent="0" algn="just">
              <a:buNone/>
            </a:pPr>
            <a:endParaRPr lang="fr-FR" sz="2000" dirty="0">
              <a:solidFill>
                <a:srgbClr val="61FA48"/>
              </a:solidFill>
            </a:endParaRPr>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28</a:t>
            </a:fld>
            <a:endParaRPr lang="fr-FR" dirty="0"/>
          </a:p>
        </p:txBody>
      </p:sp>
      <p:pic>
        <p:nvPicPr>
          <p:cNvPr id="6" name="Picture 2" descr="D:\train_travail\_AMJL\logo_AMJL.jpg"/>
          <p:cNvPicPr>
            <a:picLocks noChangeAspect="1" noChangeArrowheads="1"/>
          </p:cNvPicPr>
          <p:nvPr/>
        </p:nvPicPr>
        <p:blipFill>
          <a:blip r:embed="rId3" cstate="print"/>
          <a:srcRect/>
          <a:stretch>
            <a:fillRect/>
          </a:stretch>
        </p:blipFill>
        <p:spPr bwMode="auto">
          <a:xfrm>
            <a:off x="0" y="-33514"/>
            <a:ext cx="1280526" cy="582194"/>
          </a:xfrm>
          <a:prstGeom prst="rect">
            <a:avLst/>
          </a:prstGeom>
          <a:noFill/>
        </p:spPr>
      </p:pic>
      <p:pic>
        <p:nvPicPr>
          <p:cNvPr id="9" name="il_fi" descr="http://www.easydroit.fr/images/article/image/image031.png"/>
          <p:cNvPicPr/>
          <p:nvPr/>
        </p:nvPicPr>
        <p:blipFill>
          <a:blip r:embed="rId4"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38481141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10110"/>
            <a:ext cx="2483768" cy="1858484"/>
          </a:xfrm>
          <a:prstGeom prst="rect">
            <a:avLst/>
          </a:prstGeom>
        </p:spPr>
      </p:pic>
      <p:sp>
        <p:nvSpPr>
          <p:cNvPr id="2" name="Titre 1"/>
          <p:cNvSpPr>
            <a:spLocks noGrp="1"/>
          </p:cNvSpPr>
          <p:nvPr>
            <p:ph type="title"/>
          </p:nvPr>
        </p:nvSpPr>
        <p:spPr>
          <a:xfrm>
            <a:off x="1280526" y="274638"/>
            <a:ext cx="4371594" cy="1143000"/>
          </a:xfrm>
        </p:spPr>
        <p:txBody>
          <a:bodyPr>
            <a:normAutofit/>
          </a:bodyPr>
          <a:lstStyle/>
          <a:p>
            <a:r>
              <a:rPr lang="fr-FR" b="1" dirty="0">
                <a:solidFill>
                  <a:srgbClr val="61FA48"/>
                </a:solidFill>
              </a:rPr>
              <a:t>VOITURES UIC </a:t>
            </a:r>
            <a:r>
              <a:rPr lang="fr-FR" dirty="0">
                <a:solidFill>
                  <a:srgbClr val="FF0000"/>
                </a:solidFill>
              </a:rPr>
              <a:t/>
            </a:r>
            <a:br>
              <a:rPr lang="fr-FR" dirty="0">
                <a:solidFill>
                  <a:srgbClr val="FF0000"/>
                </a:solidFill>
              </a:rPr>
            </a:br>
            <a:endParaRPr lang="fr-FR" dirty="0">
              <a:solidFill>
                <a:srgbClr val="FF0000"/>
              </a:solidFill>
            </a:endParaRPr>
          </a:p>
        </p:txBody>
      </p:sp>
      <p:sp>
        <p:nvSpPr>
          <p:cNvPr id="3" name="Espace réservé du contenu 2"/>
          <p:cNvSpPr>
            <a:spLocks noGrp="1"/>
          </p:cNvSpPr>
          <p:nvPr>
            <p:ph idx="1"/>
          </p:nvPr>
        </p:nvSpPr>
        <p:spPr>
          <a:xfrm>
            <a:off x="469038" y="1830387"/>
            <a:ext cx="8229600" cy="4525963"/>
          </a:xfrm>
        </p:spPr>
        <p:txBody>
          <a:bodyPr>
            <a:normAutofit/>
          </a:bodyPr>
          <a:lstStyle/>
          <a:p>
            <a:pPr algn="just"/>
            <a:r>
              <a:rPr lang="fr-FR" dirty="0" smtClean="0">
                <a:solidFill>
                  <a:srgbClr val="FFFF00"/>
                </a:solidFill>
              </a:rPr>
              <a:t>Selon </a:t>
            </a:r>
            <a:r>
              <a:rPr lang="fr-FR" dirty="0">
                <a:solidFill>
                  <a:srgbClr val="FFFF00"/>
                </a:solidFill>
              </a:rPr>
              <a:t>les récentes informations données par le constructeur, leur assemblage est en cours et dès l’achèvement de la décoration des céréaliers l’atelier sera totalement mobilisé par la préparation des voitures pour le passage à l’atelier peinture décoration. Dans ces conditions, leur achèvement puis leur expédition pourrait je le pense se à partir de fin mai au plus tôt. Compte tenu du grand nombre de voitures à expédier, celle-ci se fera en deux temps. Il ne reste aucun exemplaire à la vente. </a:t>
            </a:r>
            <a:endParaRPr lang="fr-FR" dirty="0" smtClean="0">
              <a:solidFill>
                <a:srgbClr val="FFFF00"/>
              </a:solidFill>
            </a:endParaRPr>
          </a:p>
          <a:p>
            <a:pPr algn="just"/>
            <a:endParaRPr lang="fr-FR" dirty="0">
              <a:solidFill>
                <a:srgbClr val="FFFF00"/>
              </a:solidFill>
            </a:endParaRPr>
          </a:p>
          <a:p>
            <a:pPr algn="just"/>
            <a:r>
              <a:rPr lang="fr-FR" dirty="0">
                <a:solidFill>
                  <a:srgbClr val="FFFF00"/>
                </a:solidFill>
              </a:rPr>
              <a:t>Cependant il peut arriver que pour diverses raisons liées aux souscriptions, un ou quelques exemplaires se trouvent disponibles .Je peux donc enregistrer toute demande qui me serait faite et, éventuellement, le moment venu, procéder à la mise en relation entre un vendeur et un acheteur. </a:t>
            </a:r>
          </a:p>
          <a:p>
            <a:pPr algn="just"/>
            <a:endParaRPr lang="fr-FR" dirty="0">
              <a:solidFill>
                <a:srgbClr val="FFFF00"/>
              </a:solidFill>
            </a:endParaRPr>
          </a:p>
          <a:p>
            <a:endParaRPr lang="fr-FR" dirty="0"/>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29</a:t>
            </a:fld>
            <a:endParaRPr lang="fr-FR" dirty="0"/>
          </a:p>
        </p:txBody>
      </p:sp>
      <p:pic>
        <p:nvPicPr>
          <p:cNvPr id="7" name="Picture 2" descr="D:\train_travail\_AMJL\logo_AMJL.jpg"/>
          <p:cNvPicPr>
            <a:picLocks noChangeAspect="1" noChangeArrowheads="1"/>
          </p:cNvPicPr>
          <p:nvPr/>
        </p:nvPicPr>
        <p:blipFill>
          <a:blip r:embed="rId3" cstate="print"/>
          <a:srcRect/>
          <a:stretch>
            <a:fillRect/>
          </a:stretch>
        </p:blipFill>
        <p:spPr bwMode="auto">
          <a:xfrm>
            <a:off x="0" y="-33514"/>
            <a:ext cx="1280526" cy="582194"/>
          </a:xfrm>
          <a:prstGeom prst="rect">
            <a:avLst/>
          </a:prstGeom>
          <a:noFill/>
        </p:spPr>
      </p:pic>
      <p:pic>
        <p:nvPicPr>
          <p:cNvPr id="10" name="il_fi" descr="http://www.easydroit.fr/images/article/image/image031.png"/>
          <p:cNvPicPr/>
          <p:nvPr/>
        </p:nvPicPr>
        <p:blipFill>
          <a:blip r:embed="rId4"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42148428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692696"/>
            <a:ext cx="8219256" cy="5832648"/>
          </a:xfrm>
        </p:spPr>
        <p:txBody>
          <a:bodyPr>
            <a:normAutofit fontScale="25000" lnSpcReduction="20000"/>
          </a:bodyPr>
          <a:lstStyle/>
          <a:p>
            <a:pPr algn="ctr">
              <a:buNone/>
            </a:pPr>
            <a:r>
              <a:rPr lang="fr-FR" sz="5600" dirty="0" smtClean="0">
                <a:solidFill>
                  <a:srgbClr val="FF0000"/>
                </a:solidFill>
                <a:latin typeface="+mj-lt"/>
              </a:rPr>
              <a:t> </a:t>
            </a:r>
          </a:p>
          <a:p>
            <a:pPr algn="ctr">
              <a:spcBef>
                <a:spcPts val="0"/>
              </a:spcBef>
              <a:buNone/>
            </a:pPr>
            <a:endParaRPr lang="fr-FR" sz="5600" b="1" dirty="0" smtClean="0">
              <a:solidFill>
                <a:srgbClr val="FF0000"/>
              </a:solidFill>
              <a:latin typeface="Candara" panose="020E0502030303020204" pitchFamily="34" charset="0"/>
              <a:cs typeface="Arial" pitchFamily="34" charset="0"/>
            </a:endParaRPr>
          </a:p>
          <a:p>
            <a:pPr algn="ctr">
              <a:spcBef>
                <a:spcPts val="0"/>
              </a:spcBef>
              <a:buNone/>
            </a:pPr>
            <a:endParaRPr lang="fr-FR" sz="5600" b="1" dirty="0" smtClean="0">
              <a:solidFill>
                <a:srgbClr val="FF0000"/>
              </a:solidFill>
              <a:latin typeface="Candara" panose="020E0502030303020204" pitchFamily="34" charset="0"/>
              <a:cs typeface="Arial" pitchFamily="34" charset="0"/>
            </a:endParaRPr>
          </a:p>
          <a:p>
            <a:pPr algn="ctr">
              <a:spcBef>
                <a:spcPts val="0"/>
              </a:spcBef>
              <a:buNone/>
            </a:pPr>
            <a:endParaRPr lang="fr-FR" sz="5600" b="1" dirty="0" smtClean="0">
              <a:solidFill>
                <a:srgbClr val="FF0000"/>
              </a:solidFill>
              <a:latin typeface="Candara" panose="020E0502030303020204" pitchFamily="34" charset="0"/>
              <a:cs typeface="Arial" pitchFamily="34" charset="0"/>
            </a:endParaRPr>
          </a:p>
          <a:p>
            <a:pPr marL="914400" indent="-914400" algn="ctr">
              <a:spcBef>
                <a:spcPts val="0"/>
              </a:spcBef>
              <a:buNone/>
            </a:pPr>
            <a:endParaRPr lang="fr-FR" sz="5600" b="1" dirty="0" smtClean="0">
              <a:solidFill>
                <a:srgbClr val="FF0000"/>
              </a:solidFill>
              <a:latin typeface="Candara" panose="020E0502030303020204" pitchFamily="34" charset="0"/>
              <a:cs typeface="Arial" pitchFamily="34" charset="0"/>
            </a:endParaRPr>
          </a:p>
          <a:p>
            <a:pPr marL="914400" indent="-914400" algn="ctr">
              <a:spcBef>
                <a:spcPts val="0"/>
              </a:spcBef>
              <a:buNone/>
            </a:pPr>
            <a:endParaRPr lang="fr-FR" sz="5600" b="1" dirty="0">
              <a:solidFill>
                <a:srgbClr val="FF0000"/>
              </a:solidFill>
              <a:latin typeface="Candara" panose="020E0502030303020204" pitchFamily="34" charset="0"/>
              <a:cs typeface="Arial" pitchFamily="34" charset="0"/>
            </a:endParaRPr>
          </a:p>
          <a:p>
            <a:pPr marL="914400" indent="-914400" algn="ctr">
              <a:spcBef>
                <a:spcPts val="0"/>
              </a:spcBef>
              <a:buNone/>
            </a:pPr>
            <a:endParaRPr lang="fr-FR" sz="6400" b="1" dirty="0" smtClean="0">
              <a:solidFill>
                <a:srgbClr val="C00000"/>
              </a:solidFill>
              <a:latin typeface="Candara" panose="020E0502030303020204" pitchFamily="34" charset="0"/>
              <a:cs typeface="Arial" pitchFamily="34" charset="0"/>
            </a:endParaRPr>
          </a:p>
          <a:p>
            <a:pPr marL="914400" indent="-914400" algn="ctr">
              <a:spcBef>
                <a:spcPts val="0"/>
              </a:spcBef>
              <a:buNone/>
            </a:pPr>
            <a:endParaRPr lang="fr-FR" sz="6400" b="1" dirty="0" smtClean="0">
              <a:solidFill>
                <a:srgbClr val="BEF73F"/>
              </a:solidFill>
              <a:latin typeface="Candara" panose="020E0502030303020204" pitchFamily="34" charset="0"/>
              <a:cs typeface="Arial" pitchFamily="34" charset="0"/>
            </a:endParaRPr>
          </a:p>
          <a:p>
            <a:pPr marL="914400" indent="-914400" algn="ctr">
              <a:spcBef>
                <a:spcPts val="0"/>
              </a:spcBef>
              <a:buNone/>
            </a:pPr>
            <a:endParaRPr lang="fr-FR" sz="8000" b="1" dirty="0" smtClean="0">
              <a:solidFill>
                <a:srgbClr val="FFFF00"/>
              </a:solidFill>
              <a:latin typeface="Segoe Print" panose="02000600000000000000" pitchFamily="2" charset="0"/>
              <a:cs typeface="Arial" pitchFamily="34" charset="0"/>
            </a:endParaRPr>
          </a:p>
          <a:p>
            <a:pPr marL="914400" indent="-914400" algn="ctr">
              <a:spcBef>
                <a:spcPts val="0"/>
              </a:spcBef>
              <a:buNone/>
            </a:pPr>
            <a:r>
              <a:rPr lang="fr-FR" sz="8000" b="1" dirty="0" smtClean="0">
                <a:solidFill>
                  <a:srgbClr val="FFFF00"/>
                </a:solidFill>
                <a:latin typeface="Segoe Print" panose="02000600000000000000" pitchFamily="2" charset="0"/>
                <a:cs typeface="Arial" pitchFamily="34" charset="0"/>
              </a:rPr>
              <a:t>Prochaines réunions,</a:t>
            </a:r>
          </a:p>
          <a:p>
            <a:pPr marL="914400" indent="-914400" algn="ctr">
              <a:spcBef>
                <a:spcPts val="0"/>
              </a:spcBef>
              <a:buNone/>
            </a:pPr>
            <a:endParaRPr lang="fr-FR" sz="8000" b="1" dirty="0" smtClean="0">
              <a:solidFill>
                <a:srgbClr val="FFFF00"/>
              </a:solidFill>
              <a:latin typeface="Segoe Print" panose="02000600000000000000" pitchFamily="2" charset="0"/>
              <a:cs typeface="Arial" pitchFamily="34" charset="0"/>
            </a:endParaRPr>
          </a:p>
          <a:p>
            <a:pPr marL="914400" indent="-914400" algn="ctr">
              <a:spcBef>
                <a:spcPts val="0"/>
              </a:spcBef>
              <a:buNone/>
            </a:pPr>
            <a:r>
              <a:rPr lang="fr-FR" sz="8000" b="1" dirty="0" smtClean="0">
                <a:solidFill>
                  <a:srgbClr val="FFFF00"/>
                </a:solidFill>
                <a:latin typeface="Segoe Print" panose="02000600000000000000" pitchFamily="2" charset="0"/>
              </a:rPr>
              <a:t>Assemblée générale 2019 du cercle du zéro</a:t>
            </a:r>
            <a:endParaRPr lang="fr-FR" sz="8000" b="1" dirty="0" smtClean="0">
              <a:solidFill>
                <a:srgbClr val="FFFF00"/>
              </a:solidFill>
              <a:latin typeface="Segoe Print" panose="02000600000000000000" pitchFamily="2" charset="0"/>
              <a:cs typeface="Arial" pitchFamily="34" charset="0"/>
            </a:endParaRPr>
          </a:p>
          <a:p>
            <a:pPr marL="914400" indent="-914400" algn="ctr">
              <a:spcBef>
                <a:spcPts val="0"/>
              </a:spcBef>
              <a:buNone/>
            </a:pPr>
            <a:endParaRPr lang="fr-FR" sz="8000" b="1" dirty="0" smtClean="0">
              <a:solidFill>
                <a:srgbClr val="FFFF00"/>
              </a:solidFill>
              <a:latin typeface="Segoe Print" panose="02000600000000000000" pitchFamily="2" charset="0"/>
              <a:cs typeface="Arial" pitchFamily="34" charset="0"/>
            </a:endParaRPr>
          </a:p>
          <a:p>
            <a:pPr marL="914400" indent="-914400" algn="ctr">
              <a:spcBef>
                <a:spcPts val="0"/>
              </a:spcBef>
              <a:buNone/>
            </a:pPr>
            <a:r>
              <a:rPr lang="fr-FR" sz="8000" b="1" dirty="0" smtClean="0">
                <a:solidFill>
                  <a:srgbClr val="FFFF00"/>
                </a:solidFill>
                <a:latin typeface="Segoe Print" panose="02000600000000000000" pitchFamily="2" charset="0"/>
                <a:cs typeface="Arial" pitchFamily="34" charset="0"/>
              </a:rPr>
              <a:t>Réunion des constructeurs 2019</a:t>
            </a:r>
            <a:endParaRPr lang="fr-FR" sz="8000" b="1" dirty="0">
              <a:solidFill>
                <a:srgbClr val="FFFF00"/>
              </a:solidFill>
              <a:latin typeface="Segoe Print" panose="02000600000000000000" pitchFamily="2" charset="0"/>
              <a:cs typeface="Arial" pitchFamily="34" charset="0"/>
            </a:endParaRPr>
          </a:p>
          <a:p>
            <a:pPr marL="914400" indent="-914400" algn="ctr">
              <a:spcBef>
                <a:spcPts val="0"/>
              </a:spcBef>
              <a:buNone/>
            </a:pPr>
            <a:endParaRPr lang="fr-FR" sz="8000" b="1" dirty="0" smtClean="0">
              <a:solidFill>
                <a:srgbClr val="FFFF00"/>
              </a:solidFill>
              <a:latin typeface="Segoe Print" panose="02000600000000000000" pitchFamily="2" charset="0"/>
              <a:cs typeface="Arial" pitchFamily="34" charset="0"/>
            </a:endParaRPr>
          </a:p>
          <a:p>
            <a:pPr marL="914400" indent="-914400" algn="ctr">
              <a:spcBef>
                <a:spcPts val="0"/>
              </a:spcBef>
              <a:buNone/>
            </a:pPr>
            <a:r>
              <a:rPr lang="fr-FR" sz="8000" b="1" dirty="0" smtClean="0">
                <a:solidFill>
                  <a:srgbClr val="FFFF00"/>
                </a:solidFill>
                <a:latin typeface="Segoe Print" panose="02000600000000000000" pitchFamily="2" charset="0"/>
                <a:cs typeface="Arial" pitchFamily="34" charset="0"/>
              </a:rPr>
              <a:t>Actualité des artisans</a:t>
            </a:r>
          </a:p>
          <a:p>
            <a:pPr marL="914400" indent="-914400" algn="ctr">
              <a:spcBef>
                <a:spcPts val="0"/>
              </a:spcBef>
              <a:buNone/>
            </a:pPr>
            <a:endParaRPr lang="fr-FR" sz="8000" b="1" dirty="0" smtClean="0">
              <a:solidFill>
                <a:srgbClr val="FFFF00"/>
              </a:solidFill>
              <a:latin typeface="Segoe Print" panose="02000600000000000000" pitchFamily="2" charset="0"/>
              <a:cs typeface="Arial" pitchFamily="34" charset="0"/>
            </a:endParaRPr>
          </a:p>
          <a:p>
            <a:pPr marL="914400" indent="-914400" algn="ctr">
              <a:spcBef>
                <a:spcPts val="0"/>
              </a:spcBef>
              <a:buNone/>
            </a:pPr>
            <a:r>
              <a:rPr lang="fr-FR" sz="8000" b="1" dirty="0" smtClean="0">
                <a:solidFill>
                  <a:srgbClr val="FFFF00"/>
                </a:solidFill>
                <a:latin typeface="Segoe Print" panose="02000600000000000000" pitchFamily="2" charset="0"/>
                <a:cs typeface="Arial" pitchFamily="34" charset="0"/>
              </a:rPr>
              <a:t>Les projets en cours,</a:t>
            </a:r>
          </a:p>
          <a:p>
            <a:pPr algn="ctr">
              <a:spcBef>
                <a:spcPts val="0"/>
              </a:spcBef>
              <a:buNone/>
            </a:pPr>
            <a:endParaRPr lang="fr-FR" sz="8000" b="1" dirty="0" smtClean="0">
              <a:solidFill>
                <a:srgbClr val="FFFF00"/>
              </a:solidFill>
              <a:latin typeface="Segoe Print" panose="02000600000000000000" pitchFamily="2" charset="0"/>
              <a:cs typeface="Arial" pitchFamily="34" charset="0"/>
            </a:endParaRPr>
          </a:p>
          <a:p>
            <a:pPr algn="ctr">
              <a:spcBef>
                <a:spcPts val="0"/>
              </a:spcBef>
              <a:buNone/>
            </a:pPr>
            <a:r>
              <a:rPr lang="fr-FR" sz="8000" b="1" dirty="0" smtClean="0">
                <a:solidFill>
                  <a:srgbClr val="FFFF00"/>
                </a:solidFill>
                <a:latin typeface="Segoe Print" panose="02000600000000000000" pitchFamily="2" charset="0"/>
                <a:cs typeface="Arial" pitchFamily="34" charset="0"/>
              </a:rPr>
              <a:t>Questions diverses,</a:t>
            </a:r>
          </a:p>
          <a:p>
            <a:pPr algn="ctr">
              <a:spcBef>
                <a:spcPts val="0"/>
              </a:spcBef>
              <a:buNone/>
            </a:pPr>
            <a:endParaRPr lang="fr-FR" sz="8000" b="1" dirty="0" smtClean="0">
              <a:solidFill>
                <a:srgbClr val="FFFF00"/>
              </a:solidFill>
              <a:latin typeface="Segoe Print" panose="02000600000000000000" pitchFamily="2" charset="0"/>
              <a:cs typeface="Arial" pitchFamily="34" charset="0"/>
            </a:endParaRPr>
          </a:p>
          <a:p>
            <a:pPr algn="ctr">
              <a:spcBef>
                <a:spcPts val="0"/>
              </a:spcBef>
              <a:buNone/>
            </a:pPr>
            <a:r>
              <a:rPr lang="fr-FR" sz="8000" b="1" dirty="0" smtClean="0">
                <a:solidFill>
                  <a:srgbClr val="FFFF00"/>
                </a:solidFill>
                <a:latin typeface="Segoe Print" panose="02000600000000000000" pitchFamily="2" charset="0"/>
                <a:cs typeface="Arial" pitchFamily="34" charset="0"/>
              </a:rPr>
              <a:t>Présentation de votre matériel.</a:t>
            </a:r>
          </a:p>
          <a:p>
            <a:pPr algn="ctr">
              <a:spcBef>
                <a:spcPts val="0"/>
              </a:spcBef>
              <a:buNone/>
            </a:pPr>
            <a:endParaRPr lang="fr-FR" sz="7200" b="1" dirty="0" smtClean="0">
              <a:solidFill>
                <a:schemeClr val="bg2">
                  <a:lumMod val="10000"/>
                </a:schemeClr>
              </a:solidFill>
              <a:latin typeface="Segoe Print" panose="02000600000000000000" pitchFamily="2" charset="0"/>
              <a:cs typeface="Arial" pitchFamily="34" charset="0"/>
            </a:endParaRPr>
          </a:p>
          <a:p>
            <a:pPr marL="0" indent="0">
              <a:buNone/>
            </a:pPr>
            <a:endParaRPr lang="fr-FR" sz="7200" dirty="0" smtClean="0">
              <a:solidFill>
                <a:srgbClr val="FF0000"/>
              </a:solidFill>
              <a:latin typeface="+mj-lt"/>
              <a:cs typeface="Arial" pitchFamily="34" charset="0"/>
            </a:endParaRPr>
          </a:p>
          <a:p>
            <a:pPr marL="0" indent="0">
              <a:buNone/>
            </a:pPr>
            <a:r>
              <a:rPr lang="fr-FR" sz="7200" dirty="0" smtClean="0">
                <a:solidFill>
                  <a:srgbClr val="FF0000"/>
                </a:solidFill>
                <a:latin typeface="+mj-lt"/>
                <a:cs typeface="Arial" pitchFamily="34" charset="0"/>
              </a:rPr>
              <a:t> </a:t>
            </a:r>
            <a:endParaRPr lang="fr-FR" sz="5600" dirty="0" smtClean="0">
              <a:solidFill>
                <a:srgbClr val="FF0000"/>
              </a:solidFill>
              <a:latin typeface="+mj-lt"/>
              <a:cs typeface="Arial" pitchFamily="34" charset="0"/>
            </a:endParaRPr>
          </a:p>
          <a:p>
            <a:pPr marL="0" indent="0" algn="ctr">
              <a:buNone/>
            </a:pPr>
            <a:r>
              <a:rPr lang="fr-FR" sz="5600" dirty="0" smtClean="0">
                <a:solidFill>
                  <a:srgbClr val="FF0000"/>
                </a:solidFill>
              </a:rPr>
              <a:t> </a:t>
            </a:r>
          </a:p>
          <a:p>
            <a:pPr marL="0" indent="0" algn="ctr">
              <a:spcBef>
                <a:spcPts val="0"/>
              </a:spcBef>
              <a:buNone/>
            </a:pPr>
            <a:endParaRPr lang="fr-FR" sz="4000" b="1" dirty="0" smtClean="0">
              <a:solidFill>
                <a:srgbClr val="FF0000"/>
              </a:solidFill>
            </a:endParaRPr>
          </a:p>
          <a:p>
            <a:pPr marL="0" indent="0" algn="ctr">
              <a:buNone/>
            </a:pPr>
            <a:r>
              <a:rPr lang="fr-FR" sz="4000" dirty="0" smtClean="0">
                <a:solidFill>
                  <a:srgbClr val="FF0000"/>
                </a:solidFill>
              </a:rPr>
              <a:t> </a:t>
            </a:r>
          </a:p>
          <a:p>
            <a:pPr marL="0" indent="0" algn="ctr">
              <a:buNone/>
            </a:pPr>
            <a:r>
              <a:rPr lang="fr-FR" sz="4000" dirty="0" smtClean="0">
                <a:solidFill>
                  <a:srgbClr val="FF0000"/>
                </a:solidFill>
              </a:rPr>
              <a:t> </a:t>
            </a:r>
          </a:p>
          <a:p>
            <a:pPr marL="0" indent="0" algn="ctr">
              <a:buNone/>
            </a:pPr>
            <a:endParaRPr lang="fr-FR" sz="4000" dirty="0" smtClean="0">
              <a:solidFill>
                <a:srgbClr val="FF0000"/>
              </a:solidFill>
            </a:endParaRPr>
          </a:p>
          <a:p>
            <a:pPr marL="0" indent="0" algn="ctr">
              <a:spcBef>
                <a:spcPts val="1200"/>
              </a:spcBef>
              <a:buNone/>
            </a:pPr>
            <a:endParaRPr lang="fr-FR" sz="4000" dirty="0">
              <a:solidFill>
                <a:srgbClr val="FF0000"/>
              </a:solidFill>
            </a:endParaRPr>
          </a:p>
        </p:txBody>
      </p:sp>
      <p:sp>
        <p:nvSpPr>
          <p:cNvPr id="8" name="Espace réservé de la date 7"/>
          <p:cNvSpPr>
            <a:spLocks noGrp="1"/>
          </p:cNvSpPr>
          <p:nvPr>
            <p:ph type="dt" sz="half" idx="10"/>
          </p:nvPr>
        </p:nvSpPr>
        <p:spPr/>
        <p:txBody>
          <a:bodyPr/>
          <a:lstStyle/>
          <a:p>
            <a:r>
              <a:rPr lang="fr-FR" dirty="0" smtClean="0"/>
              <a:t>16/02/2019</a:t>
            </a:r>
            <a:endParaRPr lang="fr-FR" dirty="0"/>
          </a:p>
        </p:txBody>
      </p:sp>
      <p:sp>
        <p:nvSpPr>
          <p:cNvPr id="4" name="Espace réservé du numéro de diapositive 3"/>
          <p:cNvSpPr>
            <a:spLocks noGrp="1"/>
          </p:cNvSpPr>
          <p:nvPr>
            <p:ph type="sldNum" sz="quarter" idx="12"/>
          </p:nvPr>
        </p:nvSpPr>
        <p:spPr/>
        <p:txBody>
          <a:bodyPr/>
          <a:lstStyle/>
          <a:p>
            <a:fld id="{244E858A-B378-4F09-ADF8-4E25A52FF341}" type="slidenum">
              <a:rPr lang="fr-FR" smtClean="0"/>
              <a:pPr/>
              <a:t>3</a:t>
            </a:fld>
            <a:endParaRPr lang="fr-FR" dirty="0"/>
          </a:p>
        </p:txBody>
      </p:sp>
      <p:sp>
        <p:nvSpPr>
          <p:cNvPr id="2" name="Rectangle 1"/>
          <p:cNvSpPr/>
          <p:nvPr/>
        </p:nvSpPr>
        <p:spPr>
          <a:xfrm>
            <a:off x="755576" y="476672"/>
            <a:ext cx="7272808" cy="923330"/>
          </a:xfrm>
          <a:prstGeom prst="rect">
            <a:avLst/>
          </a:prstGeom>
          <a:noFill/>
        </p:spPr>
        <p:txBody>
          <a:bodyPr wrap="square" lIns="91440" tIns="45720" rIns="91440" bIns="45720">
            <a:spAutoFit/>
          </a:bodyPr>
          <a:lstStyle/>
          <a:p>
            <a:pPr algn="ctr"/>
            <a:r>
              <a:rPr lang="fr-FR" sz="5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A l’ordre du jour</a:t>
            </a:r>
            <a:endParaRPr lang="fr-FR" sz="5400" b="1" cap="none" spc="0"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endParaRPr>
          </a:p>
        </p:txBody>
      </p:sp>
      <p:pic>
        <p:nvPicPr>
          <p:cNvPr id="6" name="il_fi" descr="http://www.easydroit.fr/images/article/image/image031.png"/>
          <p:cNvPicPr/>
          <p:nvPr/>
        </p:nvPicPr>
        <p:blipFill>
          <a:blip r:embed="rId3"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13" y="0"/>
            <a:ext cx="9143999" cy="6858000"/>
          </a:xfrm>
        </p:spPr>
      </p:pic>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30</a:t>
            </a:fld>
            <a:endParaRPr lang="fr-FR" dirty="0"/>
          </a:p>
        </p:txBody>
      </p:sp>
      <p:pic>
        <p:nvPicPr>
          <p:cNvPr id="8" name="il_fi" descr="http://www.easydroit.fr/images/article/image/image031.png"/>
          <p:cNvPicPr/>
          <p:nvPr/>
        </p:nvPicPr>
        <p:blipFill>
          <a:blip r:embed="rId3" cstate="print"/>
          <a:srcRect/>
          <a:stretch>
            <a:fillRect/>
          </a:stretch>
        </p:blipFill>
        <p:spPr bwMode="auto">
          <a:xfrm>
            <a:off x="8362764" y="620688"/>
            <a:ext cx="648072" cy="576064"/>
          </a:xfrm>
          <a:prstGeom prst="rect">
            <a:avLst/>
          </a:prstGeom>
          <a:noFill/>
          <a:ln w="9525">
            <a:noFill/>
            <a:miter lim="800000"/>
            <a:headEnd/>
            <a:tailEnd/>
          </a:ln>
        </p:spPr>
      </p:pic>
    </p:spTree>
    <p:extLst>
      <p:ext uri="{BB962C8B-B14F-4D97-AF65-F5344CB8AC3E}">
        <p14:creationId xmlns:p14="http://schemas.microsoft.com/office/powerpoint/2010/main" val="16037981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858000"/>
          </a:xfrm>
        </p:spPr>
      </p:pic>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31</a:t>
            </a:fld>
            <a:endParaRPr lang="fr-FR" dirty="0"/>
          </a:p>
        </p:txBody>
      </p:sp>
      <p:pic>
        <p:nvPicPr>
          <p:cNvPr id="9" name="il_fi" descr="http://www.easydroit.fr/images/article/image/image031.png"/>
          <p:cNvPicPr/>
          <p:nvPr/>
        </p:nvPicPr>
        <p:blipFill>
          <a:blip r:embed="rId3" cstate="print"/>
          <a:srcRect/>
          <a:stretch>
            <a:fillRect/>
          </a:stretch>
        </p:blipFill>
        <p:spPr bwMode="auto">
          <a:xfrm>
            <a:off x="8362764" y="1340768"/>
            <a:ext cx="648072" cy="576064"/>
          </a:xfrm>
          <a:prstGeom prst="rect">
            <a:avLst/>
          </a:prstGeom>
          <a:noFill/>
          <a:ln w="9525">
            <a:noFill/>
            <a:miter lim="800000"/>
            <a:headEnd/>
            <a:tailEnd/>
          </a:ln>
        </p:spPr>
      </p:pic>
    </p:spTree>
    <p:extLst>
      <p:ext uri="{BB962C8B-B14F-4D97-AF65-F5344CB8AC3E}">
        <p14:creationId xmlns:p14="http://schemas.microsoft.com/office/powerpoint/2010/main" val="19921382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4757" y="0"/>
            <a:ext cx="8229600" cy="1143000"/>
          </a:xfrm>
        </p:spPr>
        <p:txBody>
          <a:bodyPr>
            <a:normAutofit fontScale="90000"/>
          </a:bodyPr>
          <a:lstStyle/>
          <a:p>
            <a:r>
              <a:rPr lang="fr-FR" b="1" dirty="0" smtClean="0"/>
              <a:t/>
            </a:r>
            <a:br>
              <a:rPr lang="fr-FR" b="1" dirty="0" smtClean="0"/>
            </a:br>
            <a:r>
              <a:rPr lang="fr-FR" b="1" dirty="0"/>
              <a:t/>
            </a:r>
            <a:br>
              <a:rPr lang="fr-FR" b="1" dirty="0"/>
            </a:br>
            <a:r>
              <a:rPr lang="fr-FR" b="1" dirty="0" smtClean="0">
                <a:solidFill>
                  <a:srgbClr val="61FA48"/>
                </a:solidFill>
              </a:rPr>
              <a:t>231 </a:t>
            </a:r>
            <a:r>
              <a:rPr lang="fr-FR" b="1" dirty="0">
                <a:solidFill>
                  <a:srgbClr val="61FA48"/>
                </a:solidFill>
              </a:rPr>
              <a:t>GHK </a:t>
            </a:r>
            <a:r>
              <a:rPr lang="fr-FR" dirty="0">
                <a:solidFill>
                  <a:srgbClr val="61FA48"/>
                </a:solidFill>
              </a:rPr>
              <a:t/>
            </a:r>
            <a:br>
              <a:rPr lang="fr-FR" dirty="0">
                <a:solidFill>
                  <a:srgbClr val="61FA48"/>
                </a:solidFill>
              </a:rPr>
            </a:br>
            <a:r>
              <a:rPr lang="fr-FR" dirty="0">
                <a:solidFill>
                  <a:srgbClr val="FF0000"/>
                </a:solidFill>
              </a:rPr>
              <a:t/>
            </a:r>
            <a:br>
              <a:rPr lang="fr-FR" dirty="0">
                <a:solidFill>
                  <a:srgbClr val="FF0000"/>
                </a:solidFill>
              </a:rPr>
            </a:br>
            <a:endParaRPr lang="fr-FR" dirty="0">
              <a:solidFill>
                <a:srgbClr val="FF0000"/>
              </a:solidFill>
            </a:endParaRPr>
          </a:p>
        </p:txBody>
      </p:sp>
      <p:sp>
        <p:nvSpPr>
          <p:cNvPr id="3" name="Espace réservé du contenu 2"/>
          <p:cNvSpPr>
            <a:spLocks noGrp="1"/>
          </p:cNvSpPr>
          <p:nvPr>
            <p:ph idx="1"/>
          </p:nvPr>
        </p:nvSpPr>
        <p:spPr/>
        <p:txBody>
          <a:bodyPr>
            <a:normAutofit/>
          </a:bodyPr>
          <a:lstStyle/>
          <a:p>
            <a:r>
              <a:rPr lang="fr-FR" sz="2400" b="1" dirty="0" smtClean="0">
                <a:solidFill>
                  <a:srgbClr val="FFFF00"/>
                </a:solidFill>
              </a:rPr>
              <a:t>Peu </a:t>
            </a:r>
            <a:r>
              <a:rPr lang="fr-FR" sz="2400" b="1" dirty="0">
                <a:solidFill>
                  <a:srgbClr val="FFFF00"/>
                </a:solidFill>
              </a:rPr>
              <a:t>d’informations nouvelles en ce moment le travail étant actuellement concentré sur les différences et les détails propres à chacune des différentes versions. </a:t>
            </a:r>
            <a:endParaRPr lang="fr-FR" sz="2400" b="1" dirty="0" smtClean="0">
              <a:solidFill>
                <a:srgbClr val="FFFF00"/>
              </a:solidFill>
            </a:endParaRPr>
          </a:p>
          <a:p>
            <a:endParaRPr lang="fr-FR" sz="2400" b="1" dirty="0">
              <a:solidFill>
                <a:srgbClr val="FFFF00"/>
              </a:solidFill>
            </a:endParaRPr>
          </a:p>
          <a:p>
            <a:r>
              <a:rPr lang="fr-FR" sz="2400" b="1" dirty="0">
                <a:solidFill>
                  <a:srgbClr val="FFFF00"/>
                </a:solidFill>
              </a:rPr>
              <a:t>L’achèvement est toujours prévu par le constructeur pour juillet, ce qui laisse espérer pouvoir disposer des machines dans le courant de l’été. </a:t>
            </a:r>
          </a:p>
          <a:p>
            <a:endParaRPr lang="fr-FR" dirty="0"/>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32</a:t>
            </a:fld>
            <a:endParaRPr lang="fr-FR" dirty="0"/>
          </a:p>
        </p:txBody>
      </p:sp>
      <p:pic>
        <p:nvPicPr>
          <p:cNvPr id="6" name="Picture 2" descr="D:\train_travail\_AMJL\logo_AMJL.jpg"/>
          <p:cNvPicPr>
            <a:picLocks noChangeAspect="1" noChangeArrowheads="1"/>
          </p:cNvPicPr>
          <p:nvPr/>
        </p:nvPicPr>
        <p:blipFill>
          <a:blip r:embed="rId2" cstate="print"/>
          <a:srcRect/>
          <a:stretch>
            <a:fillRect/>
          </a:stretch>
        </p:blipFill>
        <p:spPr bwMode="auto">
          <a:xfrm>
            <a:off x="0" y="-33514"/>
            <a:ext cx="1280526" cy="582194"/>
          </a:xfrm>
          <a:prstGeom prst="rect">
            <a:avLst/>
          </a:prstGeom>
          <a:noFill/>
        </p:spPr>
      </p:pic>
      <p:pic>
        <p:nvPicPr>
          <p:cNvPr id="7"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4281712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7870"/>
            <a:ext cx="9144000" cy="6858000"/>
          </a:xfrm>
          <a:prstGeom prst="rect">
            <a:avLst/>
          </a:prstGeom>
        </p:spPr>
      </p:pic>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33</a:t>
            </a:fld>
            <a:endParaRPr lang="fr-FR" dirty="0"/>
          </a:p>
        </p:txBody>
      </p:sp>
      <p:pic>
        <p:nvPicPr>
          <p:cNvPr id="7"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34003923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5894550" y="858864"/>
            <a:ext cx="2792250" cy="1377600"/>
          </a:xfrm>
          <a:prstGeom prst="rect">
            <a:avLst/>
          </a:prstGeom>
        </p:spPr>
      </p:pic>
      <p:sp>
        <p:nvSpPr>
          <p:cNvPr id="2" name="Titre 1"/>
          <p:cNvSpPr>
            <a:spLocks noGrp="1"/>
          </p:cNvSpPr>
          <p:nvPr>
            <p:ph type="title"/>
          </p:nvPr>
        </p:nvSpPr>
        <p:spPr>
          <a:xfrm>
            <a:off x="1115616" y="404664"/>
            <a:ext cx="4227578" cy="1143000"/>
          </a:xfrm>
        </p:spPr>
        <p:txBody>
          <a:bodyPr>
            <a:normAutofit fontScale="90000"/>
          </a:bodyPr>
          <a:lstStyle/>
          <a:p>
            <a:r>
              <a:rPr lang="fr-FR" b="1" dirty="0"/>
              <a:t>BB</a:t>
            </a:r>
            <a:r>
              <a:rPr lang="fr-FR" b="1" dirty="0">
                <a:solidFill>
                  <a:srgbClr val="61FA48"/>
                </a:solidFill>
              </a:rPr>
              <a:t> 4400 </a:t>
            </a:r>
            <a:r>
              <a:rPr lang="fr-FR" b="1" dirty="0" smtClean="0">
                <a:solidFill>
                  <a:srgbClr val="61FA48"/>
                </a:solidFill>
              </a:rPr>
              <a:t>KW</a:t>
            </a:r>
            <a:br>
              <a:rPr lang="fr-FR" b="1" dirty="0" smtClean="0">
                <a:solidFill>
                  <a:srgbClr val="61FA48"/>
                </a:solidFill>
              </a:rPr>
            </a:br>
            <a:r>
              <a:rPr lang="fr-FR" sz="1600" dirty="0">
                <a:solidFill>
                  <a:srgbClr val="61FA48"/>
                </a:solidFill>
              </a:rPr>
              <a:t>( </a:t>
            </a:r>
            <a:r>
              <a:rPr lang="fr-FR" sz="1600" dirty="0" smtClean="0">
                <a:solidFill>
                  <a:srgbClr val="61FA48"/>
                </a:solidFill>
              </a:rPr>
              <a:t>projet qui </a:t>
            </a:r>
            <a:r>
              <a:rPr lang="fr-FR" sz="1600" dirty="0">
                <a:solidFill>
                  <a:srgbClr val="61FA48"/>
                </a:solidFill>
              </a:rPr>
              <a:t>selon toute vraisemblance devra être terminé par AMJL SAS )</a:t>
            </a:r>
            <a:br>
              <a:rPr lang="fr-FR" sz="1600" dirty="0">
                <a:solidFill>
                  <a:srgbClr val="61FA48"/>
                </a:solidFill>
              </a:rPr>
            </a:br>
            <a:endParaRPr lang="fr-FR" sz="1600" dirty="0">
              <a:solidFill>
                <a:srgbClr val="61FA48"/>
              </a:solidFill>
            </a:endParaRPr>
          </a:p>
        </p:txBody>
      </p:sp>
      <p:sp>
        <p:nvSpPr>
          <p:cNvPr id="3" name="Espace réservé du contenu 2"/>
          <p:cNvSpPr>
            <a:spLocks noGrp="1"/>
          </p:cNvSpPr>
          <p:nvPr>
            <p:ph idx="1"/>
          </p:nvPr>
        </p:nvSpPr>
        <p:spPr>
          <a:xfrm>
            <a:off x="451282" y="2033426"/>
            <a:ext cx="8229600" cy="4525963"/>
          </a:xfrm>
        </p:spPr>
        <p:txBody>
          <a:bodyPr>
            <a:normAutofit lnSpcReduction="10000"/>
          </a:bodyPr>
          <a:lstStyle/>
          <a:p>
            <a:pPr marL="0" indent="0">
              <a:buNone/>
            </a:pPr>
            <a:r>
              <a:rPr lang="fr-FR" dirty="0">
                <a:solidFill>
                  <a:srgbClr val="FFFF00"/>
                </a:solidFill>
              </a:rPr>
              <a:t> </a:t>
            </a:r>
          </a:p>
          <a:p>
            <a:pPr marL="0" indent="0">
              <a:buNone/>
            </a:pPr>
            <a:r>
              <a:rPr lang="fr-FR" dirty="0">
                <a:solidFill>
                  <a:srgbClr val="FFFF00"/>
                </a:solidFill>
              </a:rPr>
              <a:t>Par sa complexité, et un mode de travail très éloigné des pratiques artisanale Coréennes, la reprise de ce projet a dissuadé le constructeur pressenti de s’engager. </a:t>
            </a:r>
            <a:endParaRPr lang="fr-FR" dirty="0" smtClean="0">
              <a:solidFill>
                <a:srgbClr val="FFFF00"/>
              </a:solidFill>
            </a:endParaRPr>
          </a:p>
          <a:p>
            <a:pPr marL="0" indent="0">
              <a:buNone/>
            </a:pPr>
            <a:endParaRPr lang="fr-FR" dirty="0" smtClean="0">
              <a:solidFill>
                <a:srgbClr val="FFFF00"/>
              </a:solidFill>
            </a:endParaRPr>
          </a:p>
          <a:p>
            <a:pPr marL="0" indent="0">
              <a:buNone/>
            </a:pPr>
            <a:r>
              <a:rPr lang="fr-FR" dirty="0" smtClean="0">
                <a:solidFill>
                  <a:srgbClr val="FFFF00"/>
                </a:solidFill>
              </a:rPr>
              <a:t>En </a:t>
            </a:r>
            <a:r>
              <a:rPr lang="fr-FR" dirty="0">
                <a:solidFill>
                  <a:srgbClr val="FFFF00"/>
                </a:solidFill>
              </a:rPr>
              <a:t>effet ceci impliquait la réutilisation de composants et sous-ensembles communs aux BB 4400 KW et CC 72000, BB 25500, BB 67400 qui devait permettre de réduire notablement la durée de fabrication et limiter les impacts et les coûts que devra supporter AMJL. On peut donc comprendre. </a:t>
            </a:r>
            <a:endParaRPr lang="fr-FR" dirty="0" smtClean="0">
              <a:solidFill>
                <a:srgbClr val="FFFF00"/>
              </a:solidFill>
            </a:endParaRPr>
          </a:p>
          <a:p>
            <a:pPr marL="0" indent="0">
              <a:buNone/>
            </a:pPr>
            <a:endParaRPr lang="fr-FR" dirty="0">
              <a:solidFill>
                <a:srgbClr val="FFFF00"/>
              </a:solidFill>
            </a:endParaRPr>
          </a:p>
          <a:p>
            <a:pPr marL="0" indent="0">
              <a:buNone/>
            </a:pPr>
            <a:r>
              <a:rPr lang="fr-FR" dirty="0">
                <a:solidFill>
                  <a:srgbClr val="FFFF00"/>
                </a:solidFill>
              </a:rPr>
              <a:t>Finalement, le constructeur qui a réalisé l’essentiel des modèles d’AMJL a repris ce projet qu’il conduit activement en même temps que celui des BB 67000 et 67400 engagé par AMJL SAS. </a:t>
            </a:r>
          </a:p>
          <a:p>
            <a:endParaRPr lang="fr-FR" dirty="0"/>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34</a:t>
            </a:fld>
            <a:endParaRPr lang="fr-FR" dirty="0"/>
          </a:p>
        </p:txBody>
      </p:sp>
      <p:pic>
        <p:nvPicPr>
          <p:cNvPr id="6" name="Picture 2" descr="D:\train_travail\_AMJL\logo_AMJL.jpg"/>
          <p:cNvPicPr>
            <a:picLocks noChangeAspect="1" noChangeArrowheads="1"/>
          </p:cNvPicPr>
          <p:nvPr/>
        </p:nvPicPr>
        <p:blipFill>
          <a:blip r:embed="rId3" cstate="print"/>
          <a:srcRect/>
          <a:stretch>
            <a:fillRect/>
          </a:stretch>
        </p:blipFill>
        <p:spPr bwMode="auto">
          <a:xfrm>
            <a:off x="0" y="-33514"/>
            <a:ext cx="1280526" cy="582194"/>
          </a:xfrm>
          <a:prstGeom prst="rect">
            <a:avLst/>
          </a:prstGeom>
          <a:noFill/>
        </p:spPr>
      </p:pic>
      <p:pic>
        <p:nvPicPr>
          <p:cNvPr id="9" name="il_fi" descr="http://www.easydroit.fr/images/article/image/image031.png"/>
          <p:cNvPicPr/>
          <p:nvPr/>
        </p:nvPicPr>
        <p:blipFill>
          <a:blip r:embed="rId4"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40297882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rum.e-train.fr/album_mod/upload/afac37ddba45c71b3482fca8ea2f863e.jpg">
            <a:hlinkClick r:id="rId2"/>
          </p:cNvPr>
          <p:cNvPicPr>
            <a:picLocks noChangeAspect="1" noChangeArrowheads="1"/>
          </p:cNvPicPr>
          <p:nvPr/>
        </p:nvPicPr>
        <p:blipFill>
          <a:blip r:embed="rId3" cstate="print"/>
          <a:srcRect/>
          <a:stretch>
            <a:fillRect/>
          </a:stretch>
        </p:blipFill>
        <p:spPr bwMode="auto">
          <a:xfrm>
            <a:off x="1475656" y="1988840"/>
            <a:ext cx="6096000" cy="4572000"/>
          </a:xfrm>
          <a:prstGeom prst="rect">
            <a:avLst/>
          </a:prstGeom>
          <a:noFill/>
        </p:spPr>
      </p:pic>
      <p:sp>
        <p:nvSpPr>
          <p:cNvPr id="7" name="Rectangle 6"/>
          <p:cNvSpPr/>
          <p:nvPr/>
        </p:nvSpPr>
        <p:spPr>
          <a:xfrm>
            <a:off x="323528" y="1268760"/>
            <a:ext cx="3744416" cy="584775"/>
          </a:xfrm>
          <a:prstGeom prst="rect">
            <a:avLst/>
          </a:prstGeom>
        </p:spPr>
        <p:txBody>
          <a:bodyPr wrap="square">
            <a:spAutoFit/>
          </a:bodyPr>
          <a:lstStyle/>
          <a:p>
            <a:r>
              <a:rPr lang="fr-FR" sz="1600" b="1" dirty="0" smtClean="0">
                <a:solidFill>
                  <a:srgbClr val="BEF73F"/>
                </a:solidFill>
                <a:latin typeface="Candara" panose="020E0502030303020204" pitchFamily="34" charset="0"/>
              </a:rPr>
              <a:t>Celui préservé à Mulhouse en déco AL </a:t>
            </a:r>
          </a:p>
          <a:p>
            <a:r>
              <a:rPr lang="fr-FR" sz="1600" b="1" dirty="0" smtClean="0">
                <a:solidFill>
                  <a:srgbClr val="BEF73F"/>
                </a:solidFill>
                <a:latin typeface="Candara" panose="020E0502030303020204" pitchFamily="34" charset="0"/>
              </a:rPr>
              <a:t>a retrouvé sa plateforme ouverte</a:t>
            </a:r>
            <a:endParaRPr lang="fr-FR" sz="1600" b="1" dirty="0">
              <a:solidFill>
                <a:srgbClr val="BEF73F"/>
              </a:solidFill>
              <a:latin typeface="Candara" panose="020E0502030303020204" pitchFamily="34" charset="0"/>
            </a:endParaRPr>
          </a:p>
        </p:txBody>
      </p:sp>
      <p:sp>
        <p:nvSpPr>
          <p:cNvPr id="8" name="Rectangle 7"/>
          <p:cNvSpPr/>
          <p:nvPr/>
        </p:nvSpPr>
        <p:spPr>
          <a:xfrm>
            <a:off x="4283968" y="1268760"/>
            <a:ext cx="4572000" cy="584775"/>
          </a:xfrm>
          <a:prstGeom prst="rect">
            <a:avLst/>
          </a:prstGeom>
        </p:spPr>
        <p:txBody>
          <a:bodyPr>
            <a:spAutoFit/>
          </a:bodyPr>
          <a:lstStyle/>
          <a:p>
            <a:r>
              <a:rPr lang="fr-FR" sz="1600" b="1" dirty="0" smtClean="0">
                <a:solidFill>
                  <a:srgbClr val="BEF73F"/>
                </a:solidFill>
                <a:latin typeface="Candara" panose="020E0502030303020204" pitchFamily="34" charset="0"/>
              </a:rPr>
              <a:t>N° AL Patf 40541 à 570 </a:t>
            </a:r>
            <a:br>
              <a:rPr lang="fr-FR" sz="1600" b="1" dirty="0" smtClean="0">
                <a:solidFill>
                  <a:srgbClr val="BEF73F"/>
                </a:solidFill>
                <a:latin typeface="Candara" panose="020E0502030303020204" pitchFamily="34" charset="0"/>
              </a:rPr>
            </a:br>
            <a:r>
              <a:rPr lang="fr-FR" sz="1600" b="1" dirty="0" smtClean="0">
                <a:solidFill>
                  <a:srgbClr val="BEF73F"/>
                </a:solidFill>
                <a:latin typeface="Candara" panose="020E0502030303020204" pitchFamily="34" charset="0"/>
              </a:rPr>
              <a:t>UIC PA 50 87 00 17 055 à 17 074 et 47 051 à 47 054 </a:t>
            </a:r>
            <a:endParaRPr lang="fr-FR" sz="1600" b="1" dirty="0">
              <a:solidFill>
                <a:srgbClr val="BEF73F"/>
              </a:solidFill>
              <a:latin typeface="Candara" panose="020E0502030303020204" pitchFamily="34" charset="0"/>
            </a:endParaRPr>
          </a:p>
        </p:txBody>
      </p:sp>
      <p:pic>
        <p:nvPicPr>
          <p:cNvPr id="12" name="il_fi" descr="http://www.easydroit.fr/images/article/image/image031.png"/>
          <p:cNvPicPr/>
          <p:nvPr/>
        </p:nvPicPr>
        <p:blipFill>
          <a:blip r:embed="rId4" cstate="print"/>
          <a:srcRect/>
          <a:stretch>
            <a:fillRect/>
          </a:stretch>
        </p:blipFill>
        <p:spPr bwMode="auto">
          <a:xfrm>
            <a:off x="8495928" y="0"/>
            <a:ext cx="648072" cy="576064"/>
          </a:xfrm>
          <a:prstGeom prst="rect">
            <a:avLst/>
          </a:prstGeom>
          <a:noFill/>
          <a:ln w="9525">
            <a:noFill/>
            <a:miter lim="800000"/>
            <a:headEnd/>
            <a:tailEnd/>
          </a:ln>
        </p:spPr>
      </p:pic>
      <p:sp>
        <p:nvSpPr>
          <p:cNvPr id="3" name="Rectangle 2"/>
          <p:cNvSpPr/>
          <p:nvPr/>
        </p:nvSpPr>
        <p:spPr>
          <a:xfrm>
            <a:off x="392651" y="283567"/>
            <a:ext cx="7929158" cy="646331"/>
          </a:xfrm>
          <a:prstGeom prst="rect">
            <a:avLst/>
          </a:prstGeom>
          <a:noFill/>
        </p:spPr>
        <p:txBody>
          <a:bodyPr wrap="none" lIns="91440" tIns="45720" rIns="91440" bIns="45720">
            <a:spAutoFit/>
          </a:bodyPr>
          <a:lstStyle/>
          <a:p>
            <a:pPr algn="ctr"/>
            <a:r>
              <a:rPr lang="fr-FR" sz="3600" b="1" cap="none" spc="0" dirty="0" smtClean="0">
                <a:ln w="12700">
                  <a:solidFill>
                    <a:srgbClr val="FFFF00"/>
                  </a:solidFill>
                  <a:prstDash val="solid"/>
                </a:ln>
                <a:solidFill>
                  <a:srgbClr val="FF0000"/>
                </a:solidFill>
                <a:effectLst>
                  <a:outerShdw blurRad="41275" dist="20320" dir="1800000" algn="tl" rotWithShape="0">
                    <a:srgbClr val="000000">
                      <a:alpha val="40000"/>
                    </a:srgbClr>
                  </a:outerShdw>
                </a:effectLst>
                <a:latin typeface="Candara" panose="020E0502030303020204" pitchFamily="34" charset="0"/>
              </a:rPr>
              <a:t>AMBULANT POSTAL A 2 ESSIEUX (1932)</a:t>
            </a:r>
            <a:endParaRPr lang="fr-FR" sz="3600" b="1" cap="none" spc="0" dirty="0">
              <a:ln w="12700">
                <a:solidFill>
                  <a:srgbClr val="FFFF00"/>
                </a:solidFill>
                <a:prstDash val="solid"/>
              </a:ln>
              <a:solidFill>
                <a:srgbClr val="FF0000"/>
              </a:solidFill>
              <a:effectLst>
                <a:outerShdw blurRad="41275" dist="20320" dir="1800000" algn="tl" rotWithShape="0">
                  <a:srgbClr val="000000">
                    <a:alpha val="40000"/>
                  </a:srgbClr>
                </a:outerShdw>
              </a:effectLst>
            </a:endParaRPr>
          </a:p>
        </p:txBody>
      </p:sp>
      <p:sp>
        <p:nvSpPr>
          <p:cNvPr id="2" name="Rectangle 1"/>
          <p:cNvSpPr/>
          <p:nvPr/>
        </p:nvSpPr>
        <p:spPr>
          <a:xfrm>
            <a:off x="2195736" y="2242587"/>
            <a:ext cx="1507144" cy="646331"/>
          </a:xfrm>
          <a:prstGeom prst="rect">
            <a:avLst/>
          </a:prstGeom>
        </p:spPr>
        <p:txBody>
          <a:bodyPr wrap="none">
            <a:spAutoFit/>
          </a:bodyPr>
          <a:lstStyle/>
          <a:p>
            <a:r>
              <a:rPr lang="fr-FR" sz="3600" b="1" dirty="0">
                <a:ln w="17780" cmpd="sng">
                  <a:solidFill>
                    <a:srgbClr val="FFFF00"/>
                  </a:solidFill>
                  <a:prstDash val="solid"/>
                  <a:miter lim="800000"/>
                </a:ln>
                <a:solidFill>
                  <a:srgbClr val="FF0000"/>
                </a:solidFill>
                <a:effectLst>
                  <a:outerShdw blurRad="55000" dist="50800" dir="5400000" algn="tl">
                    <a:srgbClr val="000000">
                      <a:alpha val="33000"/>
                    </a:srgbClr>
                  </a:outerShdw>
                </a:effectLst>
                <a:latin typeface="Segoe Print" panose="02000600000000000000" pitchFamily="2" charset="0"/>
                <a:cs typeface="Arial" pitchFamily="34" charset="0"/>
              </a:rPr>
              <a:t>Buzer</a:t>
            </a:r>
            <a:endParaRPr lang="fr-FR" sz="3600" dirty="0"/>
          </a:p>
        </p:txBody>
      </p:sp>
      <p:sp>
        <p:nvSpPr>
          <p:cNvPr id="9" name="Espace réservé de la date 8"/>
          <p:cNvSpPr>
            <a:spLocks noGrp="1"/>
          </p:cNvSpPr>
          <p:nvPr>
            <p:ph type="dt" sz="half" idx="10"/>
          </p:nvPr>
        </p:nvSpPr>
        <p:spPr/>
        <p:txBody>
          <a:bodyPr/>
          <a:lstStyle/>
          <a:p>
            <a:r>
              <a:rPr lang="fr-FR" dirty="0" smtClean="0"/>
              <a:t>16/02/2019</a:t>
            </a:r>
            <a:endParaRPr lang="fr-FR" dirty="0"/>
          </a:p>
        </p:txBody>
      </p:sp>
      <p:sp>
        <p:nvSpPr>
          <p:cNvPr id="4" name="Espace réservé du numéro de diapositive 3"/>
          <p:cNvSpPr>
            <a:spLocks noGrp="1"/>
          </p:cNvSpPr>
          <p:nvPr>
            <p:ph type="sldNum" sz="quarter" idx="12"/>
          </p:nvPr>
        </p:nvSpPr>
        <p:spPr/>
        <p:txBody>
          <a:bodyPr/>
          <a:lstStyle/>
          <a:p>
            <a:fld id="{244E858A-B378-4F09-ADF8-4E25A52FF341}" type="slidenum">
              <a:rPr lang="fr-FR" smtClean="0"/>
              <a:pPr/>
              <a:t>35</a:t>
            </a:fld>
            <a:endParaRPr lang="fr-FR" dirty="0"/>
          </a:p>
        </p:txBody>
      </p:sp>
    </p:spTree>
    <p:extLst>
      <p:ext uri="{BB962C8B-B14F-4D97-AF65-F5344CB8AC3E}">
        <p14:creationId xmlns:p14="http://schemas.microsoft.com/office/powerpoint/2010/main" val="27806811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smtClean="0"/>
          </a:p>
          <a:p>
            <a:endParaRPr lang="fr-FR" dirty="0" smtClean="0"/>
          </a:p>
        </p:txBody>
      </p:sp>
      <p:sp>
        <p:nvSpPr>
          <p:cNvPr id="13" name="Espace réservé de la date 12"/>
          <p:cNvSpPr>
            <a:spLocks noGrp="1"/>
          </p:cNvSpPr>
          <p:nvPr>
            <p:ph type="dt" sz="half" idx="10"/>
          </p:nvPr>
        </p:nvSpPr>
        <p:spPr/>
        <p:txBody>
          <a:bodyPr/>
          <a:lstStyle/>
          <a:p>
            <a:r>
              <a:rPr lang="fr-FR" dirty="0" smtClean="0"/>
              <a:t>16/02/2019</a:t>
            </a:r>
            <a:endParaRPr lang="fr-FR" dirty="0"/>
          </a:p>
        </p:txBody>
      </p:sp>
      <p:sp>
        <p:nvSpPr>
          <p:cNvPr id="4" name="Espace réservé du numéro de diapositive 3"/>
          <p:cNvSpPr>
            <a:spLocks noGrp="1"/>
          </p:cNvSpPr>
          <p:nvPr>
            <p:ph type="sldNum" sz="quarter" idx="12"/>
          </p:nvPr>
        </p:nvSpPr>
        <p:spPr/>
        <p:txBody>
          <a:bodyPr/>
          <a:lstStyle/>
          <a:p>
            <a:fld id="{244E858A-B378-4F09-ADF8-4E25A52FF341}" type="slidenum">
              <a:rPr lang="fr-FR" smtClean="0"/>
              <a:pPr/>
              <a:t>36</a:t>
            </a:fld>
            <a:endParaRPr lang="fr-FR" dirty="0"/>
          </a:p>
        </p:txBody>
      </p:sp>
      <p:sp>
        <p:nvSpPr>
          <p:cNvPr id="48130" name="Rectangle 2"/>
          <p:cNvSpPr>
            <a:spLocks noChangeArrowheads="1"/>
          </p:cNvSpPr>
          <p:nvPr/>
        </p:nvSpPr>
        <p:spPr bwMode="auto">
          <a:xfrm>
            <a:off x="467544" y="1540542"/>
            <a:ext cx="8064896" cy="9848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chemeClr val="accent6">
                    <a:lumMod val="75000"/>
                  </a:schemeClr>
                </a:solidFill>
                <a:effectLst/>
                <a:latin typeface="Candara" pitchFamily="34" charset="0"/>
                <a:ea typeface="Calibri" pitchFamily="34" charset="0"/>
                <a:cs typeface="Aharoni" pitchFamily="2" charset="-79"/>
              </a:rPr>
              <a:t>Pour la poutre centrale de châssis</a:t>
            </a:r>
            <a:r>
              <a:rPr kumimoji="0" lang="fr-FR" sz="2000" b="0" i="0" u="none" strike="noStrike" cap="none" normalizeH="0" baseline="0" dirty="0" smtClean="0">
                <a:ln>
                  <a:noFill/>
                </a:ln>
                <a:solidFill>
                  <a:schemeClr val="accent6">
                    <a:lumMod val="75000"/>
                  </a:schemeClr>
                </a:solidFill>
                <a:effectLst/>
                <a:latin typeface="Candara" pitchFamily="34" charset="0"/>
                <a:ea typeface="Times New Roman" pitchFamily="18" charset="0"/>
                <a:cs typeface="Times New Roman" pitchFamily="18" charset="0"/>
              </a:rPr>
              <a:t>  et les traverses</a:t>
            </a:r>
            <a:r>
              <a:rPr kumimoji="0" lang="fr-FR" sz="2000" b="0" i="0" u="none" strike="noStrike" cap="none" normalizeH="0" baseline="0" dirty="0" smtClean="0">
                <a:ln>
                  <a:noFill/>
                </a:ln>
                <a:solidFill>
                  <a:schemeClr val="accent6">
                    <a:lumMod val="75000"/>
                  </a:schemeClr>
                </a:solidFill>
                <a:effectLst/>
                <a:latin typeface="Candara" pitchFamily="34" charset="0"/>
                <a:ea typeface="Calibri" pitchFamily="34" charset="0"/>
                <a:cs typeface="Aharoni" pitchFamily="2" charset="-79"/>
              </a:rPr>
              <a:t> un ensemble en photogravure est </a:t>
            </a:r>
            <a:r>
              <a:rPr kumimoji="0" lang="fr-FR" sz="2000" b="0" i="0" u="none" strike="noStrike" cap="none" normalizeH="0" baseline="0" dirty="0" smtClean="0">
                <a:ln>
                  <a:noFill/>
                </a:ln>
                <a:solidFill>
                  <a:schemeClr val="accent6">
                    <a:lumMod val="75000"/>
                  </a:schemeClr>
                </a:solidFill>
                <a:effectLst/>
                <a:latin typeface="Calibri"/>
                <a:ea typeface="Calibri" pitchFamily="34" charset="0"/>
                <a:cs typeface="Aharoni" pitchFamily="2" charset="-79"/>
              </a:rPr>
              <a:t>à</a:t>
            </a:r>
            <a:r>
              <a:rPr kumimoji="0" lang="fr-FR" sz="2000" b="0" i="0" u="none" strike="noStrike" cap="none" normalizeH="0" baseline="0" dirty="0" smtClean="0">
                <a:ln>
                  <a:noFill/>
                </a:ln>
                <a:solidFill>
                  <a:schemeClr val="accent6">
                    <a:lumMod val="75000"/>
                  </a:schemeClr>
                </a:solidFill>
                <a:effectLst/>
                <a:latin typeface="Candara" pitchFamily="34" charset="0"/>
                <a:ea typeface="Calibri" pitchFamily="34" charset="0"/>
                <a:cs typeface="Aharoni" pitchFamily="2" charset="-79"/>
              </a:rPr>
              <a:t> l</a:t>
            </a:r>
            <a:r>
              <a:rPr kumimoji="0" lang="fr-FR" sz="2000" b="0" i="0" u="none" strike="noStrike" cap="none" normalizeH="0" baseline="0" dirty="0" smtClean="0">
                <a:ln>
                  <a:noFill/>
                </a:ln>
                <a:solidFill>
                  <a:schemeClr val="accent6">
                    <a:lumMod val="75000"/>
                  </a:schemeClr>
                </a:solidFill>
                <a:effectLst/>
                <a:latin typeface="Calibri"/>
                <a:ea typeface="Calibri" pitchFamily="34" charset="0"/>
                <a:cs typeface="Aharoni" pitchFamily="2" charset="-79"/>
              </a:rPr>
              <a:t>’é</a:t>
            </a:r>
            <a:r>
              <a:rPr kumimoji="0" lang="fr-FR" sz="2000" b="0" i="0" u="none" strike="noStrike" cap="none" normalizeH="0" baseline="0" dirty="0" smtClean="0">
                <a:ln>
                  <a:noFill/>
                </a:ln>
                <a:solidFill>
                  <a:schemeClr val="accent6">
                    <a:lumMod val="75000"/>
                  </a:schemeClr>
                </a:solidFill>
                <a:effectLst/>
                <a:latin typeface="Candara" pitchFamily="34" charset="0"/>
                <a:ea typeface="Calibri" pitchFamily="34" charset="0"/>
                <a:cs typeface="Aharoni" pitchFamily="2" charset="-79"/>
              </a:rPr>
              <a:t>tude</a:t>
            </a:r>
            <a:endParaRPr kumimoji="0" lang="fr-FR" sz="900" b="0" i="0" u="none" strike="noStrike" cap="none" normalizeH="0" baseline="0" dirty="0" smtClean="0">
              <a:ln>
                <a:noFill/>
              </a:ln>
              <a:solidFill>
                <a:schemeClr val="accent6">
                  <a:lumMod val="75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accent6">
                  <a:lumMod val="75000"/>
                </a:schemeClr>
              </a:solidFill>
              <a:effectLst/>
              <a:latin typeface="Arial" pitchFamily="34" charset="0"/>
              <a:cs typeface="Arial" pitchFamily="34" charset="0"/>
            </a:endParaRPr>
          </a:p>
        </p:txBody>
      </p:sp>
      <p:sp>
        <p:nvSpPr>
          <p:cNvPr id="48131" name="Rectangle 3"/>
          <p:cNvSpPr>
            <a:spLocks noChangeArrowheads="1"/>
          </p:cNvSpPr>
          <p:nvPr/>
        </p:nvSpPr>
        <p:spPr bwMode="auto">
          <a:xfrm>
            <a:off x="0" y="28860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Espace réservé du contenu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fr-FR" dirty="0" smtClean="0"/>
          </a:p>
          <a:p>
            <a:endParaRPr lang="fr-FR" dirty="0" smtClean="0"/>
          </a:p>
        </p:txBody>
      </p:sp>
      <p:sp>
        <p:nvSpPr>
          <p:cNvPr id="9" name="Espace réservé du pied de page 3"/>
          <p:cNvSpPr txBox="1">
            <a:spLocks/>
          </p:cNvSpPr>
          <p:nvPr/>
        </p:nvSpPr>
        <p:spPr>
          <a:xfrm>
            <a:off x="3124200" y="6356350"/>
            <a:ext cx="28956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smtClean="0"/>
              <a:t>4 mars 2017</a:t>
            </a:r>
            <a:endParaRPr lang="fr-FR" dirty="0"/>
          </a:p>
        </p:txBody>
      </p:sp>
      <p:sp>
        <p:nvSpPr>
          <p:cNvPr id="10" name="Espace réservé du numéro de diapositive 4"/>
          <p:cNvSpPr txBox="1">
            <a:spLocks/>
          </p:cNvSpPr>
          <p:nvPr/>
        </p:nvSpPr>
        <p:spPr>
          <a:xfrm>
            <a:off x="6553200" y="6356350"/>
            <a:ext cx="2133600" cy="365125"/>
          </a:xfrm>
          <a:prstGeom prst="rect">
            <a:avLst/>
          </a:prstGeom>
        </p:spPr>
        <p:txBody>
          <a:bodyPr vert="horz" lIns="91440" tIns="45720" rIns="91440" bIns="45720" rtlCol="0" anchor="ctr">
            <a:normAutofit/>
          </a:bodyP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4E858A-B378-4F09-ADF8-4E25A52FF341}" type="slidenum">
              <a:rPr lang="fr-FR" smtClean="0"/>
              <a:pPr/>
              <a:t>36</a:t>
            </a:fld>
            <a:endParaRPr lang="fr-FR" dirty="0"/>
          </a:p>
        </p:txBody>
      </p:sp>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16632"/>
            <a:ext cx="7604646" cy="5069763"/>
          </a:xfrm>
          <a:prstGeom prst="rect">
            <a:avLst/>
          </a:prstGeom>
        </p:spPr>
      </p:pic>
      <p:sp>
        <p:nvSpPr>
          <p:cNvPr id="12" name="Rectangle 3"/>
          <p:cNvSpPr>
            <a:spLocks noChangeArrowheads="1"/>
          </p:cNvSpPr>
          <p:nvPr/>
        </p:nvSpPr>
        <p:spPr bwMode="auto">
          <a:xfrm>
            <a:off x="-12659" y="5175564"/>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dirty="0" smtClean="0">
                <a:solidFill>
                  <a:srgbClr val="BEF73F"/>
                </a:solidFill>
                <a:latin typeface="Candara" pitchFamily="34" charset="0"/>
                <a:ea typeface="Calibri" pitchFamily="34" charset="0"/>
                <a:cs typeface="Times New Roman" pitchFamily="18" charset="0"/>
              </a:rPr>
              <a:t>Série de 30 véhicules construits entre 1932 et 1935 pour le réseau Alsace Lorraine.</a:t>
            </a:r>
            <a:br>
              <a:rPr lang="fr-FR" dirty="0" smtClean="0">
                <a:solidFill>
                  <a:srgbClr val="BEF73F"/>
                </a:solidFill>
                <a:latin typeface="Candara" pitchFamily="34" charset="0"/>
                <a:ea typeface="Calibri" pitchFamily="34" charset="0"/>
                <a:cs typeface="Times New Roman" pitchFamily="18" charset="0"/>
              </a:rPr>
            </a:br>
            <a:r>
              <a:rPr lang="fr-FR" dirty="0" smtClean="0">
                <a:solidFill>
                  <a:srgbClr val="BEF73F"/>
                </a:solidFill>
                <a:latin typeface="Candara" pitchFamily="34" charset="0"/>
                <a:ea typeface="Calibri" pitchFamily="34" charset="0"/>
                <a:cs typeface="Times New Roman" pitchFamily="18" charset="0"/>
              </a:rPr>
              <a:t>Les derniers exemplaires ont terminé leur service commercial vers 1980 sur Nice-Vintimille</a:t>
            </a:r>
          </a:p>
        </p:txBody>
      </p:sp>
      <p:pic>
        <p:nvPicPr>
          <p:cNvPr id="16" name="il_fi" descr="http://www.easydroit.fr/images/article/image/image031.png"/>
          <p:cNvPicPr/>
          <p:nvPr/>
        </p:nvPicPr>
        <p:blipFill>
          <a:blip r:embed="rId3" cstate="print"/>
          <a:srcRect/>
          <a:stretch>
            <a:fillRect/>
          </a:stretch>
        </p:blipFill>
        <p:spPr bwMode="auto">
          <a:xfrm>
            <a:off x="8495928" y="0"/>
            <a:ext cx="648072" cy="576064"/>
          </a:xfrm>
          <a:prstGeom prst="rect">
            <a:avLst/>
          </a:prstGeom>
          <a:noFill/>
          <a:ln w="9525">
            <a:noFill/>
            <a:miter lim="800000"/>
            <a:headEnd/>
            <a:tailEnd/>
          </a:ln>
        </p:spPr>
      </p:pic>
      <p:sp>
        <p:nvSpPr>
          <p:cNvPr id="2" name="Rectangle 1"/>
          <p:cNvSpPr/>
          <p:nvPr/>
        </p:nvSpPr>
        <p:spPr>
          <a:xfrm>
            <a:off x="1043608" y="1694916"/>
            <a:ext cx="4572000" cy="1200329"/>
          </a:xfrm>
          <a:prstGeom prst="rect">
            <a:avLst/>
          </a:prstGeom>
        </p:spPr>
        <p:txBody>
          <a:bodyPr>
            <a:spAutoFit/>
          </a:bodyPr>
          <a:lstStyle/>
          <a:p>
            <a:pPr lvl="0" algn="ctr" fontAlgn="base">
              <a:spcBef>
                <a:spcPct val="0"/>
              </a:spcBef>
              <a:spcAft>
                <a:spcPct val="0"/>
              </a:spcAft>
            </a:pPr>
            <a:r>
              <a:rPr lang="fr-FR" b="1" dirty="0">
                <a:solidFill>
                  <a:srgbClr val="BEF73F"/>
                </a:solidFill>
                <a:latin typeface="Candara" panose="020E0502030303020204" pitchFamily="34" charset="0"/>
                <a:ea typeface="Calibri" pitchFamily="34" charset="0"/>
                <a:cs typeface="Aharoni" pitchFamily="2" charset="-79"/>
              </a:rPr>
              <a:t>Réalisation Claude BUZER.</a:t>
            </a:r>
            <a:r>
              <a:rPr lang="fr-FR" b="1" dirty="0">
                <a:solidFill>
                  <a:srgbClr val="BEF73F"/>
                </a:solidFill>
                <a:latin typeface="Candara" pitchFamily="34" charset="0"/>
                <a:ea typeface="Calibri" pitchFamily="34" charset="0"/>
                <a:cs typeface="Times New Roman" pitchFamily="18" charset="0"/>
              </a:rPr>
              <a:t> </a:t>
            </a:r>
          </a:p>
          <a:p>
            <a:pPr lvl="0" algn="ctr" fontAlgn="base">
              <a:spcBef>
                <a:spcPct val="0"/>
              </a:spcBef>
              <a:spcAft>
                <a:spcPct val="0"/>
              </a:spcAft>
            </a:pPr>
            <a:endParaRPr lang="fr-FR" dirty="0">
              <a:solidFill>
                <a:srgbClr val="BEF73F"/>
              </a:solidFill>
              <a:latin typeface="Candara" panose="020E0502030303020204" pitchFamily="34" charset="0"/>
              <a:cs typeface="Arial" pitchFamily="34" charset="0"/>
            </a:endParaRPr>
          </a:p>
          <a:p>
            <a:pPr lvl="0" algn="ctr" eaLnBrk="0" fontAlgn="base" hangingPunct="0">
              <a:spcBef>
                <a:spcPct val="0"/>
              </a:spcBef>
              <a:spcAft>
                <a:spcPct val="0"/>
              </a:spcAft>
            </a:pPr>
            <a:r>
              <a:rPr lang="fr-FR" dirty="0" smtClean="0">
                <a:solidFill>
                  <a:srgbClr val="BEF73F"/>
                </a:solidFill>
                <a:latin typeface="Candara" pitchFamily="34" charset="0"/>
                <a:ea typeface="Calibri" pitchFamily="34" charset="0"/>
                <a:cs typeface="Aharoni" pitchFamily="2" charset="-79"/>
              </a:rPr>
              <a:t>Construction </a:t>
            </a:r>
            <a:r>
              <a:rPr lang="fr-FR" dirty="0">
                <a:solidFill>
                  <a:srgbClr val="BEF73F"/>
                </a:solidFill>
                <a:latin typeface="Candara" pitchFamily="34" charset="0"/>
                <a:ea typeface="Calibri" pitchFamily="34" charset="0"/>
                <a:cs typeface="Aharoni" pitchFamily="2" charset="-79"/>
              </a:rPr>
              <a:t>en PVC fraisé</a:t>
            </a:r>
          </a:p>
          <a:p>
            <a:pPr lvl="0" algn="ctr" eaLnBrk="0" fontAlgn="base" hangingPunct="0">
              <a:spcBef>
                <a:spcPct val="0"/>
              </a:spcBef>
              <a:spcAft>
                <a:spcPct val="0"/>
              </a:spcAft>
            </a:pPr>
            <a:r>
              <a:rPr lang="fr-FR" dirty="0">
                <a:solidFill>
                  <a:srgbClr val="BEF73F"/>
                </a:solidFill>
                <a:latin typeface="Candara" pitchFamily="34" charset="0"/>
                <a:ea typeface="Calibri" pitchFamily="34" charset="0"/>
                <a:cs typeface="Aharoni" pitchFamily="2" charset="-79"/>
              </a:rPr>
              <a:t>Kit complet avec essieux et </a:t>
            </a:r>
            <a:r>
              <a:rPr lang="fr-FR" dirty="0" smtClean="0">
                <a:solidFill>
                  <a:srgbClr val="BEF73F"/>
                </a:solidFill>
                <a:latin typeface="Candara" pitchFamily="34" charset="0"/>
                <a:ea typeface="Calibri" pitchFamily="34" charset="0"/>
                <a:cs typeface="Aharoni" pitchFamily="2" charset="-79"/>
              </a:rPr>
              <a:t>marquages</a:t>
            </a:r>
            <a:endParaRPr lang="fr-FR" dirty="0">
              <a:solidFill>
                <a:srgbClr val="BEF73F"/>
              </a:solidFill>
              <a:latin typeface="Candara" pitchFamily="34" charset="0"/>
              <a:ea typeface="Calibri" pitchFamily="34" charset="0"/>
              <a:cs typeface="Times New Roman" pitchFamily="18" charset="0"/>
            </a:endParaRPr>
          </a:p>
        </p:txBody>
      </p:sp>
    </p:spTree>
    <p:extLst>
      <p:ext uri="{BB962C8B-B14F-4D97-AF65-F5344CB8AC3E}">
        <p14:creationId xmlns:p14="http://schemas.microsoft.com/office/powerpoint/2010/main" val="21192790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92500" lnSpcReduction="10000"/>
          </a:bodyPr>
          <a:lstStyle/>
          <a:p>
            <a:pPr marL="0" indent="0">
              <a:spcBef>
                <a:spcPts val="600"/>
              </a:spcBef>
              <a:spcAft>
                <a:spcPts val="600"/>
              </a:spcAft>
              <a:buNone/>
            </a:pPr>
            <a:r>
              <a:rPr lang="fr-FR" dirty="0">
                <a:solidFill>
                  <a:srgbClr val="BEF73F"/>
                </a:solidFill>
              </a:rPr>
              <a:t>Monsieur </a:t>
            </a:r>
            <a:r>
              <a:rPr lang="fr-FR" dirty="0" smtClean="0">
                <a:solidFill>
                  <a:srgbClr val="BEF73F"/>
                </a:solidFill>
              </a:rPr>
              <a:t>Buzer pense </a:t>
            </a:r>
            <a:r>
              <a:rPr lang="fr-FR" dirty="0">
                <a:solidFill>
                  <a:srgbClr val="BEF73F"/>
                </a:solidFill>
              </a:rPr>
              <a:t>effectivement apporter les kits lors d'une réunion à Nîmes.</a:t>
            </a:r>
          </a:p>
          <a:p>
            <a:pPr marL="0" indent="0">
              <a:spcBef>
                <a:spcPts val="600"/>
              </a:spcBef>
              <a:spcAft>
                <a:spcPts val="600"/>
              </a:spcAft>
              <a:buNone/>
            </a:pPr>
            <a:r>
              <a:rPr lang="fr-FR" dirty="0">
                <a:solidFill>
                  <a:srgbClr val="BEF73F"/>
                </a:solidFill>
              </a:rPr>
              <a:t>Pour la date cela dépendra de la notice </a:t>
            </a:r>
            <a:r>
              <a:rPr lang="fr-FR" dirty="0" smtClean="0">
                <a:solidFill>
                  <a:srgbClr val="BEF73F"/>
                </a:solidFill>
              </a:rPr>
              <a:t>étant </a:t>
            </a:r>
            <a:r>
              <a:rPr lang="fr-FR" dirty="0">
                <a:solidFill>
                  <a:srgbClr val="BEF73F"/>
                </a:solidFill>
              </a:rPr>
              <a:t>donné qu’il doit monter un kit complet pour les photos qui vont l'illustrer.</a:t>
            </a:r>
          </a:p>
          <a:p>
            <a:pPr marL="0" indent="0">
              <a:spcBef>
                <a:spcPts val="600"/>
              </a:spcBef>
              <a:spcAft>
                <a:spcPts val="600"/>
              </a:spcAft>
              <a:buNone/>
            </a:pPr>
            <a:r>
              <a:rPr lang="fr-FR" dirty="0">
                <a:solidFill>
                  <a:srgbClr val="BEF73F"/>
                </a:solidFill>
              </a:rPr>
              <a:t> </a:t>
            </a:r>
          </a:p>
          <a:p>
            <a:pPr marL="0" indent="0">
              <a:spcBef>
                <a:spcPts val="600"/>
              </a:spcBef>
              <a:spcAft>
                <a:spcPts val="600"/>
              </a:spcAft>
              <a:buNone/>
            </a:pPr>
            <a:r>
              <a:rPr lang="fr-FR" dirty="0">
                <a:solidFill>
                  <a:srgbClr val="BEF73F"/>
                </a:solidFill>
              </a:rPr>
              <a:t>Vous avez commandé  un wagon postal.</a:t>
            </a:r>
          </a:p>
          <a:p>
            <a:pPr marL="0" indent="0">
              <a:spcBef>
                <a:spcPts val="600"/>
              </a:spcBef>
              <a:spcAft>
                <a:spcPts val="600"/>
              </a:spcAft>
              <a:buNone/>
            </a:pPr>
            <a:r>
              <a:rPr lang="fr-FR" dirty="0">
                <a:solidFill>
                  <a:srgbClr val="BEF73F"/>
                </a:solidFill>
              </a:rPr>
              <a:t>Monsieur Buzer</a:t>
            </a:r>
            <a:r>
              <a:rPr lang="fr-FR" dirty="0" smtClean="0">
                <a:solidFill>
                  <a:srgbClr val="BEF73F"/>
                </a:solidFill>
              </a:rPr>
              <a:t> </a:t>
            </a:r>
            <a:r>
              <a:rPr lang="fr-FR" dirty="0">
                <a:solidFill>
                  <a:srgbClr val="BEF73F"/>
                </a:solidFill>
              </a:rPr>
              <a:t>fait les usinages du postal en ce moment et il doit être terminé en début de 2019.</a:t>
            </a:r>
          </a:p>
          <a:p>
            <a:pPr marL="0" indent="0">
              <a:spcBef>
                <a:spcPts val="600"/>
              </a:spcBef>
              <a:spcAft>
                <a:spcPts val="600"/>
              </a:spcAft>
              <a:buNone/>
            </a:pPr>
            <a:r>
              <a:rPr lang="fr-FR" dirty="0" smtClean="0">
                <a:solidFill>
                  <a:srgbClr val="BEF73F"/>
                </a:solidFill>
              </a:rPr>
              <a:t>Le </a:t>
            </a:r>
            <a:r>
              <a:rPr lang="fr-FR" dirty="0">
                <a:solidFill>
                  <a:srgbClr val="BEF73F"/>
                </a:solidFill>
              </a:rPr>
              <a:t>prix est à 250€ plus le port.</a:t>
            </a:r>
          </a:p>
          <a:p>
            <a:pPr marL="0" indent="0">
              <a:spcBef>
                <a:spcPts val="600"/>
              </a:spcBef>
              <a:spcAft>
                <a:spcPts val="600"/>
              </a:spcAft>
              <a:buNone/>
            </a:pPr>
            <a:r>
              <a:rPr lang="fr-FR" dirty="0">
                <a:solidFill>
                  <a:srgbClr val="BEF73F"/>
                </a:solidFill>
              </a:rPr>
              <a:t>Le kit comprend les essieux, les accessoires (vis, laiton, attelages, ....), les marquages et la notice.</a:t>
            </a:r>
          </a:p>
          <a:p>
            <a:pPr marL="0" indent="0">
              <a:spcBef>
                <a:spcPts val="600"/>
              </a:spcBef>
              <a:spcAft>
                <a:spcPts val="600"/>
              </a:spcAft>
              <a:buNone/>
            </a:pPr>
            <a:r>
              <a:rPr lang="fr-FR" dirty="0">
                <a:solidFill>
                  <a:srgbClr val="BEF73F"/>
                </a:solidFill>
              </a:rPr>
              <a:t>I</a:t>
            </a:r>
            <a:r>
              <a:rPr lang="fr-FR" dirty="0" smtClean="0">
                <a:solidFill>
                  <a:srgbClr val="BEF73F"/>
                </a:solidFill>
              </a:rPr>
              <a:t>l </a:t>
            </a:r>
            <a:r>
              <a:rPr lang="fr-FR" dirty="0">
                <a:solidFill>
                  <a:srgbClr val="BEF73F"/>
                </a:solidFill>
              </a:rPr>
              <a:t>n’y aura pas d’autre  fabrication car le postal est très long en temps d'usinages.</a:t>
            </a:r>
          </a:p>
          <a:p>
            <a:endParaRPr lang="fr-FR" dirty="0"/>
          </a:p>
        </p:txBody>
      </p:sp>
      <p:sp>
        <p:nvSpPr>
          <p:cNvPr id="8" name="Espace réservé de la date 7"/>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BEF8B2D1-DD13-4E67-9225-33C25A234C29}" type="slidenum">
              <a:rPr lang="fr-FR" smtClean="0"/>
              <a:pPr/>
              <a:t>37</a:t>
            </a:fld>
            <a:endParaRPr lang="fr-FR" dirty="0"/>
          </a:p>
        </p:txBody>
      </p:sp>
      <p:sp>
        <p:nvSpPr>
          <p:cNvPr id="6" name="Rectangle 5"/>
          <p:cNvSpPr/>
          <p:nvPr/>
        </p:nvSpPr>
        <p:spPr>
          <a:xfrm>
            <a:off x="539552" y="44624"/>
            <a:ext cx="2392001" cy="1015663"/>
          </a:xfrm>
          <a:prstGeom prst="rect">
            <a:avLst/>
          </a:prstGeom>
        </p:spPr>
        <p:txBody>
          <a:bodyPr wrap="none">
            <a:spAutoFit/>
          </a:bodyPr>
          <a:lstStyle/>
          <a:p>
            <a:r>
              <a:rPr lang="fr-FR" sz="6000" b="1" dirty="0" smtClean="0">
                <a:ln w="17780" cmpd="sng">
                  <a:solidFill>
                    <a:srgbClr val="FFFF00"/>
                  </a:solidFill>
                  <a:prstDash val="solid"/>
                  <a:miter lim="800000"/>
                </a:ln>
                <a:solidFill>
                  <a:srgbClr val="FF0000"/>
                </a:solidFill>
                <a:effectLst>
                  <a:outerShdw blurRad="55000" dist="50800" dir="5400000" algn="tl">
                    <a:srgbClr val="000000">
                      <a:alpha val="33000"/>
                    </a:srgbClr>
                  </a:outerShdw>
                </a:effectLst>
                <a:latin typeface="Segoe Print" panose="02000600000000000000" pitchFamily="2" charset="0"/>
                <a:cs typeface="Arial" pitchFamily="34" charset="0"/>
              </a:rPr>
              <a:t>Buzer</a:t>
            </a:r>
            <a:endParaRPr lang="fr-FR" sz="2800" dirty="0"/>
          </a:p>
        </p:txBody>
      </p:sp>
      <p:pic>
        <p:nvPicPr>
          <p:cNvPr id="7"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2009966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31872">
            <a:off x="464904" y="457053"/>
            <a:ext cx="2466179" cy="1430208"/>
          </a:xfrm>
          <a:prstGeom prst="rect">
            <a:avLst/>
          </a:prstGeom>
        </p:spPr>
      </p:pic>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1268760"/>
            <a:ext cx="4717351" cy="4728096"/>
          </a:xfrm>
          <a:prstGeom prst="rect">
            <a:avLst/>
          </a:prstGeom>
        </p:spPr>
      </p:pic>
      <p:sp>
        <p:nvSpPr>
          <p:cNvPr id="8" name="ZoneTexte 7"/>
          <p:cNvSpPr txBox="1"/>
          <p:nvPr/>
        </p:nvSpPr>
        <p:spPr>
          <a:xfrm>
            <a:off x="676925" y="2505876"/>
            <a:ext cx="2659702" cy="1477328"/>
          </a:xfrm>
          <a:prstGeom prst="rect">
            <a:avLst/>
          </a:prstGeom>
          <a:noFill/>
        </p:spPr>
        <p:txBody>
          <a:bodyPr wrap="none" rtlCol="0">
            <a:spAutoFit/>
          </a:bodyPr>
          <a:lstStyle/>
          <a:p>
            <a:pPr lvl="0" algn="ctr" fontAlgn="base">
              <a:spcBef>
                <a:spcPct val="0"/>
              </a:spcBef>
              <a:spcAft>
                <a:spcPct val="0"/>
              </a:spcAft>
            </a:pPr>
            <a:r>
              <a:rPr lang="fr-FR" b="1" dirty="0" smtClean="0">
                <a:solidFill>
                  <a:srgbClr val="61FA48"/>
                </a:solidFill>
                <a:latin typeface="Candara" pitchFamily="34" charset="0"/>
                <a:ea typeface="Calibri" pitchFamily="34" charset="0"/>
                <a:cs typeface="Times New Roman" pitchFamily="18" charset="0"/>
              </a:rPr>
              <a:t>Contact :</a:t>
            </a:r>
          </a:p>
          <a:p>
            <a:pPr lvl="0" algn="ctr" fontAlgn="base">
              <a:spcBef>
                <a:spcPct val="0"/>
              </a:spcBef>
              <a:spcAft>
                <a:spcPct val="0"/>
              </a:spcAft>
            </a:pPr>
            <a:r>
              <a:rPr lang="fr-FR" dirty="0" smtClean="0">
                <a:solidFill>
                  <a:srgbClr val="61FA48"/>
                </a:solidFill>
                <a:latin typeface="Candara" pitchFamily="34" charset="0"/>
                <a:ea typeface="Calibri" pitchFamily="34" charset="0"/>
                <a:cs typeface="Times New Roman" pitchFamily="18" charset="0"/>
              </a:rPr>
              <a:t>Claude BUZER</a:t>
            </a:r>
            <a:br>
              <a:rPr lang="fr-FR" dirty="0" smtClean="0">
                <a:solidFill>
                  <a:srgbClr val="61FA48"/>
                </a:solidFill>
                <a:latin typeface="Candara" pitchFamily="34" charset="0"/>
                <a:ea typeface="Calibri" pitchFamily="34" charset="0"/>
                <a:cs typeface="Times New Roman" pitchFamily="18" charset="0"/>
              </a:rPr>
            </a:br>
            <a:r>
              <a:rPr lang="fr-FR" dirty="0" smtClean="0">
                <a:solidFill>
                  <a:srgbClr val="61FA48"/>
                </a:solidFill>
                <a:latin typeface="Candara" pitchFamily="34" charset="0"/>
                <a:ea typeface="Calibri" pitchFamily="34" charset="0"/>
                <a:cs typeface="Times New Roman" pitchFamily="18" charset="0"/>
              </a:rPr>
              <a:t>897 chemin du Bel Enfant</a:t>
            </a:r>
          </a:p>
          <a:p>
            <a:pPr lvl="0" algn="ctr" fontAlgn="base">
              <a:spcBef>
                <a:spcPct val="0"/>
              </a:spcBef>
              <a:spcAft>
                <a:spcPct val="0"/>
              </a:spcAft>
            </a:pPr>
            <a:r>
              <a:rPr lang="fr-FR" dirty="0" smtClean="0">
                <a:solidFill>
                  <a:srgbClr val="61FA48"/>
                </a:solidFill>
                <a:latin typeface="Candara" pitchFamily="34" charset="0"/>
                <a:ea typeface="Calibri" pitchFamily="34" charset="0"/>
                <a:cs typeface="Times New Roman" pitchFamily="18" charset="0"/>
              </a:rPr>
              <a:t>84100 ORANGE</a:t>
            </a:r>
          </a:p>
          <a:p>
            <a:pPr lvl="0" algn="ctr" fontAlgn="base">
              <a:spcBef>
                <a:spcPct val="0"/>
              </a:spcBef>
              <a:spcAft>
                <a:spcPct val="0"/>
              </a:spcAft>
            </a:pPr>
            <a:r>
              <a:rPr lang="fr-FR" dirty="0" smtClean="0">
                <a:solidFill>
                  <a:srgbClr val="61FA48"/>
                </a:solidFill>
                <a:latin typeface="Candara" pitchFamily="34" charset="0"/>
                <a:ea typeface="Calibri" pitchFamily="34" charset="0"/>
                <a:cs typeface="Times New Roman" pitchFamily="18" charset="0"/>
              </a:rPr>
              <a:t>04 90 34 32 63</a:t>
            </a:r>
            <a:endParaRPr lang="fr-FR" dirty="0">
              <a:solidFill>
                <a:srgbClr val="61FA48"/>
              </a:solidFill>
              <a:latin typeface="Candara" pitchFamily="34" charset="0"/>
              <a:ea typeface="Calibri" pitchFamily="34" charset="0"/>
              <a:cs typeface="Times New Roman" pitchFamily="18" charset="0"/>
            </a:endParaRP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51875">
            <a:off x="1466986" y="5164767"/>
            <a:ext cx="1170290" cy="1585154"/>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03737">
            <a:off x="741231" y="4632287"/>
            <a:ext cx="1135873" cy="1601513"/>
          </a:xfrm>
          <a:prstGeom prst="rect">
            <a:avLst/>
          </a:prstGeom>
        </p:spPr>
      </p:pic>
      <p:pic>
        <p:nvPicPr>
          <p:cNvPr id="13" name="il_fi" descr="http://www.easydroit.fr/images/article/image/image031.png"/>
          <p:cNvPicPr/>
          <p:nvPr/>
        </p:nvPicPr>
        <p:blipFill>
          <a:blip r:embed="rId6" cstate="print"/>
          <a:srcRect/>
          <a:stretch>
            <a:fillRect/>
          </a:stretch>
        </p:blipFill>
        <p:spPr bwMode="auto">
          <a:xfrm>
            <a:off x="8495928" y="0"/>
            <a:ext cx="648072" cy="576064"/>
          </a:xfrm>
          <a:prstGeom prst="rect">
            <a:avLst/>
          </a:prstGeom>
          <a:noFill/>
          <a:ln w="9525">
            <a:noFill/>
            <a:miter lim="800000"/>
            <a:headEnd/>
            <a:tailEnd/>
          </a:ln>
        </p:spPr>
      </p:pic>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4" name="Espace réservé du numéro de diapositive 3"/>
          <p:cNvSpPr>
            <a:spLocks noGrp="1"/>
          </p:cNvSpPr>
          <p:nvPr>
            <p:ph type="sldNum" sz="quarter" idx="12"/>
          </p:nvPr>
        </p:nvSpPr>
        <p:spPr/>
        <p:txBody>
          <a:bodyPr/>
          <a:lstStyle/>
          <a:p>
            <a:fld id="{244E858A-B378-4F09-ADF8-4E25A52FF341}" type="slidenum">
              <a:rPr lang="fr-FR" smtClean="0"/>
              <a:pPr/>
              <a:t>38</a:t>
            </a:fld>
            <a:endParaRPr lang="fr-FR" dirty="0"/>
          </a:p>
        </p:txBody>
      </p:sp>
    </p:spTree>
    <p:extLst>
      <p:ext uri="{BB962C8B-B14F-4D97-AF65-F5344CB8AC3E}">
        <p14:creationId xmlns:p14="http://schemas.microsoft.com/office/powerpoint/2010/main" val="9829798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1" y="12447"/>
            <a:ext cx="5508104" cy="2130728"/>
          </a:xfrm>
          <a:prstGeom prst="rect">
            <a:avLst/>
          </a:prstGeom>
        </p:spPr>
      </p:pic>
      <p:pic>
        <p:nvPicPr>
          <p:cNvPr id="7" name="Espace réservé du contenu 6"/>
          <p:cNvPicPr>
            <a:picLocks noGrp="1" noChangeAspect="1"/>
          </p:cNvPicPr>
          <p:nvPr>
            <p:ph idx="1"/>
          </p:nvPr>
        </p:nvPicPr>
        <p:blipFill>
          <a:blip r:embed="rId3"/>
          <a:stretch>
            <a:fillRect/>
          </a:stretch>
        </p:blipFill>
        <p:spPr>
          <a:xfrm>
            <a:off x="4644841" y="5525769"/>
            <a:ext cx="3626217" cy="1221358"/>
          </a:xfrm>
          <a:prstGeom prst="rect">
            <a:avLst/>
          </a:prstGeom>
        </p:spPr>
      </p:pic>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244E858A-B378-4F09-ADF8-4E25A52FF341}" type="slidenum">
              <a:rPr lang="fr-FR" smtClean="0"/>
              <a:pPr/>
              <a:t>39</a:t>
            </a:fld>
            <a:endParaRPr lang="fr-FR" dirty="0"/>
          </a:p>
        </p:txBody>
      </p:sp>
      <p:sp>
        <p:nvSpPr>
          <p:cNvPr id="6" name="Espace réservé du contenu 5"/>
          <p:cNvSpPr>
            <a:spLocks noGrp="1"/>
          </p:cNvSpPr>
          <p:nvPr>
            <p:ph sz="quarter" idx="13"/>
          </p:nvPr>
        </p:nvSpPr>
        <p:spPr/>
        <p:txBody>
          <a:bodyPr/>
          <a:lstStyle/>
          <a:p>
            <a:endParaRPr lang="fr-FR" dirty="0"/>
          </a:p>
        </p:txBody>
      </p:sp>
      <p:sp>
        <p:nvSpPr>
          <p:cNvPr id="9" name="Rectangle 8"/>
          <p:cNvSpPr/>
          <p:nvPr/>
        </p:nvSpPr>
        <p:spPr>
          <a:xfrm>
            <a:off x="628650" y="2155621"/>
            <a:ext cx="8249420" cy="3877985"/>
          </a:xfrm>
          <a:prstGeom prst="rect">
            <a:avLst/>
          </a:prstGeom>
        </p:spPr>
        <p:txBody>
          <a:bodyPr wrap="square">
            <a:spAutoFit/>
          </a:bodyPr>
          <a:lstStyle/>
          <a:p>
            <a:r>
              <a:rPr lang="fr-FR" dirty="0">
                <a:latin typeface="Calibri" panose="020F0502020204030204" pitchFamily="34" charset="0"/>
              </a:rPr>
              <a:t>A notre demande, et dans le but de disposer d’une base permettant de réaliser </a:t>
            </a:r>
            <a:r>
              <a:rPr lang="fr-FR" sz="1400" dirty="0">
                <a:latin typeface="Calibri" panose="020F0502020204030204" pitchFamily="34" charset="0"/>
              </a:rPr>
              <a:t>facilement une 1-150Z de la SNCF, LENZ a fait fabriquer une vingtaine d’exemplaires de sa BR50 en livrée neutre et intégralement noire. </a:t>
            </a:r>
          </a:p>
          <a:p>
            <a:r>
              <a:rPr lang="fr-FR" sz="1400" dirty="0">
                <a:latin typeface="Calibri" panose="020F0502020204030204" pitchFamily="34" charset="0"/>
              </a:rPr>
              <a:t>La chaudière est la version d’origine et est équipée d’ 1 dôme et 2 sablières. </a:t>
            </a:r>
          </a:p>
          <a:p>
            <a:r>
              <a:rPr lang="fr-FR" sz="1400" b="1" dirty="0">
                <a:latin typeface="Calibri" panose="020F0502020204030204" pitchFamily="34" charset="0"/>
              </a:rPr>
              <a:t>Caractéristiques du modèle : </a:t>
            </a:r>
            <a:endParaRPr lang="fr-FR" sz="1400" dirty="0">
              <a:latin typeface="Calibri" panose="020F0502020204030204" pitchFamily="34" charset="0"/>
            </a:endParaRPr>
          </a:p>
          <a:p>
            <a:r>
              <a:rPr lang="fr-FR" sz="1400" dirty="0">
                <a:latin typeface="Calibri" panose="020F0502020204030204" pitchFamily="34" charset="0"/>
              </a:rPr>
              <a:t>- Décodeur avec USP et stockage d'énergie ainsi que de nombreuses fonctions et sons déjà intégrés. </a:t>
            </a:r>
          </a:p>
          <a:p>
            <a:r>
              <a:rPr lang="fr-FR" sz="1400" dirty="0">
                <a:latin typeface="Calibri" panose="020F0502020204030204" pitchFamily="34" charset="0"/>
              </a:rPr>
              <a:t>- Attelage Lenz, télécommandés en DCC, l’attelage à vis peut être installé (fourni) </a:t>
            </a:r>
          </a:p>
          <a:p>
            <a:r>
              <a:rPr lang="fr-FR" sz="1400" dirty="0">
                <a:latin typeface="Calibri" panose="020F0502020204030204" pitchFamily="34" charset="0"/>
              </a:rPr>
              <a:t>- Eclairage des feux constant et dépendant du sens de marche </a:t>
            </a:r>
          </a:p>
          <a:p>
            <a:r>
              <a:rPr lang="fr-FR" sz="1400" dirty="0">
                <a:latin typeface="Calibri" panose="020F0502020204030204" pitchFamily="34" charset="0"/>
              </a:rPr>
              <a:t>- Tampons à ressort </a:t>
            </a:r>
          </a:p>
          <a:p>
            <a:r>
              <a:rPr lang="fr-FR" sz="1400" dirty="0">
                <a:latin typeface="Calibri" panose="020F0502020204030204" pitchFamily="34" charset="0"/>
              </a:rPr>
              <a:t>- Détection automatique du fonctionnement Lenz-Digital (DCC) ou analogique </a:t>
            </a:r>
          </a:p>
          <a:p>
            <a:r>
              <a:rPr lang="fr-FR" sz="1400" dirty="0">
                <a:latin typeface="Calibri" panose="020F0502020204030204" pitchFamily="34" charset="0"/>
              </a:rPr>
              <a:t>- Chaudière, châssis, cylindres, bielles, roues et châssis du tender en métal, poids 1896 grammes </a:t>
            </a:r>
          </a:p>
          <a:p>
            <a:r>
              <a:rPr lang="fr-FR" sz="1400" dirty="0">
                <a:latin typeface="Calibri" panose="020F0502020204030204" pitchFamily="34" charset="0"/>
              </a:rPr>
              <a:t>- Son d'origine DRG, 2 haut-parleurs: l'un près du cylindre, l'autre dans le tender </a:t>
            </a:r>
          </a:p>
          <a:p>
            <a:r>
              <a:rPr lang="fr-FR" sz="1400" dirty="0">
                <a:latin typeface="Calibri" panose="020F0502020204030204" pitchFamily="34" charset="0"/>
              </a:rPr>
              <a:t>- Moteur Maxon </a:t>
            </a:r>
          </a:p>
          <a:p>
            <a:r>
              <a:rPr lang="fr-FR" sz="1400" dirty="0">
                <a:latin typeface="Calibri" panose="020F0502020204030204" pitchFamily="34" charset="0"/>
              </a:rPr>
              <a:t>- Fumigène synchronisé </a:t>
            </a:r>
          </a:p>
          <a:p>
            <a:r>
              <a:rPr lang="fr-FR" sz="1400" dirty="0">
                <a:latin typeface="Calibri" panose="020F0502020204030204" pitchFamily="34" charset="0"/>
              </a:rPr>
              <a:t>- Rayon minimum d’inscription en courbe de la locomotive : 914 mm (Lenz R1). </a:t>
            </a:r>
          </a:p>
          <a:p>
            <a:r>
              <a:rPr lang="fr-FR" sz="1400" dirty="0">
                <a:latin typeface="Calibri" panose="020F0502020204030204" pitchFamily="34" charset="0"/>
              </a:rPr>
              <a:t>- Echelle 1/45</a:t>
            </a:r>
            <a:r>
              <a:rPr lang="fr-FR" sz="1000" dirty="0">
                <a:latin typeface="Calibri" panose="020F0502020204030204" pitchFamily="34" charset="0"/>
              </a:rPr>
              <a:t>ème </a:t>
            </a:r>
            <a:r>
              <a:rPr lang="fr-FR" sz="1400" dirty="0">
                <a:latin typeface="Calibri" panose="020F0502020204030204" pitchFamily="34" charset="0"/>
              </a:rPr>
              <a:t>- Longueur hors-tampons : 510 mm </a:t>
            </a:r>
          </a:p>
          <a:p>
            <a:r>
              <a:rPr lang="fr-FR" sz="1400" dirty="0">
                <a:latin typeface="Calibri" panose="020F0502020204030204" pitchFamily="34" charset="0"/>
              </a:rPr>
              <a:t>- Prix public conseillé : 1749€ TTC </a:t>
            </a:r>
            <a:endParaRPr lang="fr-FR" sz="1400" dirty="0"/>
          </a:p>
        </p:txBody>
      </p:sp>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786913"/>
            <a:ext cx="3888432" cy="726691"/>
          </a:xfrm>
          <a:prstGeom prst="rect">
            <a:avLst/>
          </a:prstGeom>
        </p:spPr>
      </p:pic>
      <p:pic>
        <p:nvPicPr>
          <p:cNvPr id="12" name="Image 11"/>
          <p:cNvPicPr>
            <a:picLocks noChangeAspect="1"/>
          </p:cNvPicPr>
          <p:nvPr/>
        </p:nvPicPr>
        <p:blipFill>
          <a:blip r:embed="rId5"/>
          <a:stretch>
            <a:fillRect/>
          </a:stretch>
        </p:blipFill>
        <p:spPr>
          <a:xfrm>
            <a:off x="8497768" y="73392"/>
            <a:ext cx="646232" cy="573074"/>
          </a:xfrm>
          <a:prstGeom prst="rect">
            <a:avLst/>
          </a:prstGeom>
        </p:spPr>
      </p:pic>
    </p:spTree>
    <p:extLst>
      <p:ext uri="{BB962C8B-B14F-4D97-AF65-F5344CB8AC3E}">
        <p14:creationId xmlns:p14="http://schemas.microsoft.com/office/powerpoint/2010/main" val="1821356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1196752"/>
            <a:ext cx="8928992" cy="4896544"/>
          </a:xfrm>
        </p:spPr>
        <p:txBody>
          <a:bodyPr>
            <a:normAutofit/>
          </a:bodyPr>
          <a:lstStyle/>
          <a:p>
            <a:pPr marL="0" indent="0" algn="ctr">
              <a:buNone/>
            </a:pPr>
            <a:endParaRPr lang="fr-FR" dirty="0">
              <a:solidFill>
                <a:srgbClr val="00B0F0"/>
              </a:solidFill>
              <a:latin typeface="Candara" panose="020E0502030303020204" pitchFamily="34" charset="0"/>
              <a:cs typeface="Arial" pitchFamily="34" charset="0"/>
            </a:endParaRPr>
          </a:p>
          <a:p>
            <a:pPr marL="0" indent="0" algn="ctr">
              <a:buNone/>
            </a:pPr>
            <a:endParaRPr lang="fr-FR" sz="2000" b="1" dirty="0" smtClean="0">
              <a:latin typeface="Candara" panose="020E0502030303020204" pitchFamily="34" charset="0"/>
              <a:cs typeface="Arial" pitchFamily="34" charset="0"/>
            </a:endParaRPr>
          </a:p>
          <a:p>
            <a:pPr marL="0" indent="0" algn="ctr">
              <a:buNone/>
            </a:pPr>
            <a:endParaRPr lang="fr-FR" sz="2000" b="1" dirty="0" smtClean="0">
              <a:latin typeface="Candara" panose="020E0502030303020204" pitchFamily="34" charset="0"/>
              <a:cs typeface="Arial" pitchFamily="34" charset="0"/>
            </a:endParaRPr>
          </a:p>
          <a:p>
            <a:pPr marL="0" indent="0" algn="ctr">
              <a:buNone/>
            </a:pPr>
            <a:endParaRPr lang="fr-FR" sz="2000" b="1" dirty="0">
              <a:latin typeface="Candara" panose="020E0502030303020204" pitchFamily="34" charset="0"/>
              <a:cs typeface="Arial" pitchFamily="34" charset="0"/>
            </a:endParaRPr>
          </a:p>
          <a:p>
            <a:pPr marL="0" indent="0" algn="ctr">
              <a:buNone/>
            </a:pPr>
            <a:r>
              <a:rPr lang="fr-FR" sz="2400" b="1" dirty="0" smtClean="0">
                <a:solidFill>
                  <a:srgbClr val="FFFF00"/>
                </a:solidFill>
                <a:latin typeface="Segoe Print" panose="02000600000000000000" pitchFamily="2" charset="0"/>
                <a:cs typeface="Arial" pitchFamily="34" charset="0"/>
              </a:rPr>
              <a:t>Réunion des constructeurs 12 &amp; 13 avril 2019</a:t>
            </a:r>
          </a:p>
          <a:p>
            <a:pPr marL="0" indent="0" algn="ctr">
              <a:buNone/>
            </a:pPr>
            <a:r>
              <a:rPr lang="fr-FR" sz="2400" b="1" dirty="0" smtClean="0">
                <a:solidFill>
                  <a:srgbClr val="61FA48"/>
                </a:solidFill>
                <a:latin typeface="Segoe Print" panose="02000600000000000000" pitchFamily="2" charset="0"/>
                <a:cs typeface="Arial" pitchFamily="34" charset="0"/>
              </a:rPr>
              <a:t>Réunion ADZ  08 juin 2019</a:t>
            </a:r>
            <a:endParaRPr lang="fr-FR" sz="2400" b="1" u="sng" dirty="0">
              <a:solidFill>
                <a:srgbClr val="61FA48"/>
              </a:solidFill>
              <a:latin typeface="Segoe Print" panose="02000600000000000000" pitchFamily="2" charset="0"/>
              <a:cs typeface="Arial" pitchFamily="34" charset="0"/>
            </a:endParaRPr>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4" name="Espace réservé du numéro de diapositive 3"/>
          <p:cNvSpPr>
            <a:spLocks noGrp="1"/>
          </p:cNvSpPr>
          <p:nvPr>
            <p:ph type="sldNum" sz="quarter" idx="12"/>
          </p:nvPr>
        </p:nvSpPr>
        <p:spPr/>
        <p:txBody>
          <a:bodyPr/>
          <a:lstStyle/>
          <a:p>
            <a:fld id="{244E858A-B378-4F09-ADF8-4E25A52FF341}" type="slidenum">
              <a:rPr lang="fr-FR" smtClean="0"/>
              <a:pPr/>
              <a:t>4</a:t>
            </a:fld>
            <a:endParaRPr lang="fr-FR" dirty="0"/>
          </a:p>
        </p:txBody>
      </p:sp>
      <p:pic>
        <p:nvPicPr>
          <p:cNvPr id="9" name="il_fi" descr="http://www.easydroit.fr/images/article/image/image031.png"/>
          <p:cNvPicPr/>
          <p:nvPr/>
        </p:nvPicPr>
        <p:blipFill>
          <a:blip r:embed="rId3" cstate="print"/>
          <a:srcRect/>
          <a:stretch>
            <a:fillRect/>
          </a:stretch>
        </p:blipFill>
        <p:spPr bwMode="auto">
          <a:xfrm>
            <a:off x="8362764" y="116632"/>
            <a:ext cx="648072" cy="576064"/>
          </a:xfrm>
          <a:prstGeom prst="rect">
            <a:avLst/>
          </a:prstGeom>
          <a:noFill/>
          <a:ln w="9525">
            <a:noFill/>
            <a:miter lim="800000"/>
            <a:headEnd/>
            <a:tailEnd/>
          </a:ln>
        </p:spPr>
      </p:pic>
      <p:sp>
        <p:nvSpPr>
          <p:cNvPr id="2" name="Rectangle 1"/>
          <p:cNvSpPr/>
          <p:nvPr/>
        </p:nvSpPr>
        <p:spPr>
          <a:xfrm>
            <a:off x="1014753" y="188640"/>
            <a:ext cx="6639959" cy="1446550"/>
          </a:xfrm>
          <a:prstGeom prst="rect">
            <a:avLst/>
          </a:prstGeom>
          <a:noFill/>
        </p:spPr>
        <p:txBody>
          <a:bodyPr wrap="none" lIns="91440" tIns="45720" rIns="91440" bIns="45720">
            <a:spAutoFit/>
          </a:bodyPr>
          <a:lstStyle/>
          <a:p>
            <a:pPr marL="0" indent="0" algn="ctr">
              <a:buNone/>
            </a:pP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Dates de nos réunions </a:t>
            </a:r>
          </a:p>
          <a:p>
            <a:pPr marL="0" indent="0" algn="ctr">
              <a:buNone/>
            </a:pP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saison 2018/2019 </a:t>
            </a:r>
            <a:endParaRPr lang="fr-FR" sz="4400" b="1" cap="none" spc="0"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idx="1"/>
          </p:nvPr>
        </p:nvPicPr>
        <p:blipFill>
          <a:blip r:embed="rId2"/>
          <a:stretch>
            <a:fillRect/>
          </a:stretch>
        </p:blipFill>
        <p:spPr>
          <a:xfrm>
            <a:off x="0" y="0"/>
            <a:ext cx="4154203" cy="2337758"/>
          </a:xfrm>
          <a:prstGeom prst="rect">
            <a:avLst/>
          </a:prstGeom>
        </p:spPr>
      </p:pic>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244E858A-B378-4F09-ADF8-4E25A52FF341}" type="slidenum">
              <a:rPr lang="fr-FR" smtClean="0"/>
              <a:pPr/>
              <a:t>40</a:t>
            </a:fld>
            <a:endParaRPr lang="fr-FR" dirty="0"/>
          </a:p>
        </p:txBody>
      </p:sp>
      <p:sp>
        <p:nvSpPr>
          <p:cNvPr id="6" name="Espace réservé du contenu 5"/>
          <p:cNvSpPr>
            <a:spLocks noGrp="1"/>
          </p:cNvSpPr>
          <p:nvPr>
            <p:ph sz="quarter" idx="13"/>
          </p:nvPr>
        </p:nvSpPr>
        <p:spPr/>
        <p:txBody>
          <a:bodyPr/>
          <a:lstStyle/>
          <a:p>
            <a:endParaRPr lang="fr-FR" dirty="0"/>
          </a:p>
        </p:txBody>
      </p:sp>
      <p:sp>
        <p:nvSpPr>
          <p:cNvPr id="8" name="Rectangle 7"/>
          <p:cNvSpPr/>
          <p:nvPr/>
        </p:nvSpPr>
        <p:spPr>
          <a:xfrm>
            <a:off x="4572000" y="820457"/>
            <a:ext cx="4572000" cy="2308324"/>
          </a:xfrm>
          <a:prstGeom prst="rect">
            <a:avLst/>
          </a:prstGeom>
        </p:spPr>
        <p:txBody>
          <a:bodyPr>
            <a:spAutoFit/>
          </a:bodyPr>
          <a:lstStyle/>
          <a:p>
            <a:r>
              <a:rPr lang="fr-FR" b="1" dirty="0">
                <a:latin typeface="Calibri" panose="020F0502020204030204" pitchFamily="34" charset="0"/>
              </a:rPr>
              <a:t>LENZ 42247-XX: Wagon couvert Gs4-02 SNCF </a:t>
            </a:r>
            <a:endParaRPr lang="fr-FR" dirty="0">
              <a:latin typeface="Calibri" panose="020F0502020204030204" pitchFamily="34" charset="0"/>
            </a:endParaRPr>
          </a:p>
          <a:p>
            <a:r>
              <a:rPr lang="fr-FR" dirty="0">
                <a:latin typeface="Calibri" panose="020F0502020204030204" pitchFamily="34" charset="0"/>
              </a:rPr>
              <a:t>Ce wagon omniprésent sur les rails français et européens a été construit en plus de 20000 exemplaires à partir de 1964 (SNCF - RENFE - CFL). Nous avons reçu le premier jet de moule en Zéro de la caisse du modèle produit en partenariat avec Lenz et Hobby 66, son distributeur français. </a:t>
            </a:r>
            <a:endParaRPr lang="fr-FR" dirty="0"/>
          </a:p>
        </p:txBody>
      </p:sp>
      <p:sp>
        <p:nvSpPr>
          <p:cNvPr id="9" name="Rectangle 8"/>
          <p:cNvSpPr/>
          <p:nvPr/>
        </p:nvSpPr>
        <p:spPr>
          <a:xfrm>
            <a:off x="0" y="2482450"/>
            <a:ext cx="4572000" cy="646331"/>
          </a:xfrm>
          <a:prstGeom prst="rect">
            <a:avLst/>
          </a:prstGeom>
        </p:spPr>
        <p:txBody>
          <a:bodyPr>
            <a:spAutoFit/>
          </a:bodyPr>
          <a:lstStyle/>
          <a:p>
            <a:r>
              <a:rPr lang="fr-FR" dirty="0" smtClean="0">
                <a:latin typeface="Calibri" panose="020F0502020204030204" pitchFamily="34" charset="0"/>
              </a:rPr>
              <a:t>Il sera </a:t>
            </a:r>
            <a:r>
              <a:rPr lang="fr-FR" dirty="0">
                <a:latin typeface="Calibri" panose="020F0502020204030204" pitchFamily="34" charset="0"/>
              </a:rPr>
              <a:t>disponible en juillet 2019 et 3 références </a:t>
            </a:r>
            <a:r>
              <a:rPr lang="fr-FR" dirty="0">
                <a:solidFill>
                  <a:srgbClr val="000000"/>
                </a:solidFill>
                <a:latin typeface="Calibri" panose="020F0502020204030204" pitchFamily="34" charset="0"/>
              </a:rPr>
              <a:t>sont prévues </a:t>
            </a:r>
            <a:endParaRPr lang="fr-FR" dirty="0"/>
          </a:p>
        </p:txBody>
      </p:sp>
      <p:pic>
        <p:nvPicPr>
          <p:cNvPr id="10" name="Image 9"/>
          <p:cNvPicPr>
            <a:picLocks noChangeAspect="1"/>
          </p:cNvPicPr>
          <p:nvPr/>
        </p:nvPicPr>
        <p:blipFill>
          <a:blip r:embed="rId3"/>
          <a:stretch>
            <a:fillRect/>
          </a:stretch>
        </p:blipFill>
        <p:spPr>
          <a:xfrm>
            <a:off x="74312" y="2884247"/>
            <a:ext cx="3538126" cy="1693300"/>
          </a:xfrm>
          <a:prstGeom prst="rect">
            <a:avLst/>
          </a:prstGeom>
        </p:spPr>
      </p:pic>
      <p:pic>
        <p:nvPicPr>
          <p:cNvPr id="11" name="Image 10"/>
          <p:cNvPicPr>
            <a:picLocks noChangeAspect="1"/>
          </p:cNvPicPr>
          <p:nvPr/>
        </p:nvPicPr>
        <p:blipFill>
          <a:blip r:embed="rId4"/>
          <a:stretch>
            <a:fillRect/>
          </a:stretch>
        </p:blipFill>
        <p:spPr>
          <a:xfrm>
            <a:off x="663887" y="4790774"/>
            <a:ext cx="2984658" cy="1556510"/>
          </a:xfrm>
          <a:prstGeom prst="rect">
            <a:avLst/>
          </a:prstGeom>
        </p:spPr>
      </p:pic>
      <p:pic>
        <p:nvPicPr>
          <p:cNvPr id="12" name="Image 11"/>
          <p:cNvPicPr>
            <a:picLocks noChangeAspect="1"/>
          </p:cNvPicPr>
          <p:nvPr/>
        </p:nvPicPr>
        <p:blipFill>
          <a:blip r:embed="rId5"/>
          <a:stretch>
            <a:fillRect/>
          </a:stretch>
        </p:blipFill>
        <p:spPr>
          <a:xfrm>
            <a:off x="4326199" y="5029403"/>
            <a:ext cx="3329139" cy="1612044"/>
          </a:xfrm>
          <a:prstGeom prst="rect">
            <a:avLst/>
          </a:prstGeom>
        </p:spPr>
      </p:pic>
      <p:sp>
        <p:nvSpPr>
          <p:cNvPr id="13" name="Rectangle 12"/>
          <p:cNvSpPr/>
          <p:nvPr/>
        </p:nvSpPr>
        <p:spPr>
          <a:xfrm>
            <a:off x="4558195" y="3149744"/>
            <a:ext cx="4572000" cy="1877437"/>
          </a:xfrm>
          <a:prstGeom prst="rect">
            <a:avLst/>
          </a:prstGeom>
        </p:spPr>
        <p:txBody>
          <a:bodyPr>
            <a:spAutoFit/>
          </a:bodyPr>
          <a:lstStyle/>
          <a:p>
            <a:r>
              <a:rPr lang="fr-FR" sz="1600" dirty="0">
                <a:latin typeface="Calibri" panose="020F0502020204030204" pitchFamily="34" charset="0"/>
              </a:rPr>
              <a:t>Le modèle est traité au 1/45 et bénéficiera de toutes les caractéristiques habituelles chez Lenz: tampons à ressort, portes et volets fonctionnels, châssis métallique, attelage à vis ou Lenz au choix... </a:t>
            </a:r>
            <a:r>
              <a:rPr lang="fr-FR" sz="1600" dirty="0" smtClean="0">
                <a:latin typeface="Calibri" panose="020F0502020204030204" pitchFamily="34" charset="0"/>
              </a:rPr>
              <a:t>etc. </a:t>
            </a:r>
            <a:r>
              <a:rPr lang="fr-FR" sz="1600" dirty="0">
                <a:latin typeface="Calibri" panose="020F0502020204030204" pitchFamily="34" charset="0"/>
              </a:rPr>
              <a:t>pour un prix estimé entre 140 et 150 euros TTC. </a:t>
            </a:r>
          </a:p>
          <a:p>
            <a:r>
              <a:rPr lang="fr-FR" sz="1600" dirty="0">
                <a:latin typeface="Calibri" panose="020F0502020204030204" pitchFamily="34" charset="0"/>
              </a:rPr>
              <a:t>A réserver dés à présent chez vos détaillants spécialistes (dont CHREZO, bien entendu!) </a:t>
            </a:r>
            <a:endParaRPr lang="fr-FR" sz="1600" dirty="0"/>
          </a:p>
        </p:txBody>
      </p:sp>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0559" y="71822"/>
            <a:ext cx="3888432" cy="726691"/>
          </a:xfrm>
          <a:prstGeom prst="rect">
            <a:avLst/>
          </a:prstGeom>
        </p:spPr>
      </p:pic>
      <p:pic>
        <p:nvPicPr>
          <p:cNvPr id="15" name="Image 14"/>
          <p:cNvPicPr>
            <a:picLocks noChangeAspect="1"/>
          </p:cNvPicPr>
          <p:nvPr/>
        </p:nvPicPr>
        <p:blipFill>
          <a:blip r:embed="rId7"/>
          <a:stretch>
            <a:fillRect/>
          </a:stretch>
        </p:blipFill>
        <p:spPr>
          <a:xfrm>
            <a:off x="8483963" y="71822"/>
            <a:ext cx="646232" cy="573074"/>
          </a:xfrm>
          <a:prstGeom prst="rect">
            <a:avLst/>
          </a:prstGeom>
        </p:spPr>
      </p:pic>
    </p:spTree>
    <p:extLst>
      <p:ext uri="{BB962C8B-B14F-4D97-AF65-F5344CB8AC3E}">
        <p14:creationId xmlns:p14="http://schemas.microsoft.com/office/powerpoint/2010/main" val="4215191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495928" y="32789"/>
            <a:ext cx="648072" cy="576064"/>
          </a:xfrm>
          <a:prstGeom prst="rect">
            <a:avLst/>
          </a:prstGeom>
          <a:noFill/>
          <a:ln w="9525">
            <a:noFill/>
            <a:miter lim="800000"/>
            <a:headEnd/>
            <a:tailEnd/>
          </a:ln>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2488168"/>
            <a:ext cx="6038824" cy="978039"/>
          </a:xfrm>
          <a:prstGeom prst="rect">
            <a:avLst/>
          </a:prstGeom>
        </p:spPr>
      </p:pic>
      <p:sp>
        <p:nvSpPr>
          <p:cNvPr id="6" name="Espace réservé de la date 5"/>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244E858A-B378-4F09-ADF8-4E25A52FF341}" type="slidenum">
              <a:rPr lang="fr-FR" smtClean="0"/>
              <a:pPr/>
              <a:t>41</a:t>
            </a:fld>
            <a:endParaRPr lang="fr-FR" dirty="0"/>
          </a:p>
        </p:txBody>
      </p:sp>
    </p:spTree>
    <p:extLst>
      <p:ext uri="{BB962C8B-B14F-4D97-AF65-F5344CB8AC3E}">
        <p14:creationId xmlns:p14="http://schemas.microsoft.com/office/powerpoint/2010/main" val="27710989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t_1386242928_84550_img" descr="http://www.haxomodele.fr/accueil/myPhotos2/430_599EA716I6.jp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092459" y="1825625"/>
            <a:ext cx="6959081" cy="4351338"/>
          </a:xfrm>
          <a:prstGeom prst="rect">
            <a:avLst/>
          </a:prstGeom>
          <a:noFill/>
          <a:ln>
            <a:noFill/>
          </a:ln>
        </p:spPr>
      </p:pic>
      <p:sp>
        <p:nvSpPr>
          <p:cNvPr id="6" name="Espace réservé de la date 5"/>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BEF8B2D1-DD13-4E67-9225-33C25A234C29}" type="slidenum">
              <a:rPr lang="fr-FR" smtClean="0"/>
              <a:pPr/>
              <a:t>42</a:t>
            </a:fld>
            <a:endParaRPr lang="fr-FR" dirty="0"/>
          </a:p>
        </p:txBody>
      </p:sp>
      <p:pic>
        <p:nvPicPr>
          <p:cNvPr id="10" name="Image 9"/>
          <p:cNvPicPr>
            <a:picLocks noChangeAspect="1"/>
          </p:cNvPicPr>
          <p:nvPr/>
        </p:nvPicPr>
        <p:blipFill>
          <a:blip r:embed="rId3"/>
          <a:stretch>
            <a:fillRect/>
          </a:stretch>
        </p:blipFill>
        <p:spPr>
          <a:xfrm>
            <a:off x="8494126" y="7041"/>
            <a:ext cx="646232" cy="573074"/>
          </a:xfrm>
          <a:prstGeom prst="rect">
            <a:avLst/>
          </a:prstGeom>
        </p:spPr>
      </p:pic>
      <p:pic>
        <p:nvPicPr>
          <p:cNvPr id="11" name="Imag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1"/>
            <a:ext cx="3236976" cy="524256"/>
          </a:xfrm>
          <a:prstGeom prst="rect">
            <a:avLst/>
          </a:prstGeom>
        </p:spPr>
      </p:pic>
      <p:sp>
        <p:nvSpPr>
          <p:cNvPr id="12" name="Rectangle 11"/>
          <p:cNvSpPr/>
          <p:nvPr/>
        </p:nvSpPr>
        <p:spPr>
          <a:xfrm>
            <a:off x="1331640" y="948359"/>
            <a:ext cx="7632848" cy="421654"/>
          </a:xfrm>
          <a:prstGeom prst="rect">
            <a:avLst/>
          </a:prstGeom>
        </p:spPr>
        <p:txBody>
          <a:bodyPr wrap="square">
            <a:spAutoFit/>
          </a:bodyPr>
          <a:lstStyle/>
          <a:p>
            <a:pPr>
              <a:lnSpc>
                <a:spcPct val="107000"/>
              </a:lnSpc>
              <a:spcAft>
                <a:spcPts val="800"/>
              </a:spcAft>
            </a:pPr>
            <a:r>
              <a:rPr lang="fr-FR" sz="20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Collection des locotracteurs BDR au 1/43 (</a:t>
            </a:r>
            <a:r>
              <a:rPr lang="fr-FR" sz="2000" b="1" dirty="0" smtClean="0">
                <a:solidFill>
                  <a:srgbClr val="FFFF00"/>
                </a:solidFill>
                <a:latin typeface="Arial" panose="020B0604020202020204" pitchFamily="34" charset="0"/>
                <a:ea typeface="Calibri" panose="020F0502020204030204" pitchFamily="34" charset="0"/>
                <a:cs typeface="Times New Roman" panose="02020603050405020304" pitchFamily="18" charset="0"/>
              </a:rPr>
              <a:t>0) en kit</a:t>
            </a:r>
            <a:endParaRPr lang="fr-FR" sz="105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94652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4693" y="1825625"/>
            <a:ext cx="6054614" cy="4351338"/>
          </a:xfrm>
          <a:prstGeom prst="rect">
            <a:avLst/>
          </a:prstGeom>
        </p:spPr>
      </p:pic>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BEF8B2D1-DD13-4E67-9225-33C25A234C29}" type="slidenum">
              <a:rPr lang="fr-FR" smtClean="0"/>
              <a:pPr/>
              <a:t>43</a:t>
            </a:fld>
            <a:endParaRPr lang="fr-FR"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236976" cy="524256"/>
          </a:xfrm>
          <a:prstGeom prst="rect">
            <a:avLst/>
          </a:prstGeom>
        </p:spPr>
      </p:pic>
      <p:sp>
        <p:nvSpPr>
          <p:cNvPr id="9" name="Rectangle 8"/>
          <p:cNvSpPr/>
          <p:nvPr/>
        </p:nvSpPr>
        <p:spPr>
          <a:xfrm>
            <a:off x="1423203" y="926364"/>
            <a:ext cx="6389156" cy="405047"/>
          </a:xfrm>
          <a:prstGeom prst="rect">
            <a:avLst/>
          </a:prstGeom>
        </p:spPr>
        <p:txBody>
          <a:bodyPr wrap="square">
            <a:spAutoFit/>
          </a:bodyPr>
          <a:lstStyle/>
          <a:p>
            <a:pPr>
              <a:lnSpc>
                <a:spcPct val="107000"/>
              </a:lnSpc>
              <a:spcAft>
                <a:spcPts val="800"/>
              </a:spcAft>
            </a:pPr>
            <a:r>
              <a:rPr lang="fr-FR" sz="20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Collection des locotracteurs BDR au 1/43 (</a:t>
            </a:r>
            <a:r>
              <a:rPr lang="fr-FR" sz="2000" b="1" dirty="0" smtClean="0">
                <a:solidFill>
                  <a:srgbClr val="FFFF00"/>
                </a:solidFill>
                <a:latin typeface="Arial" panose="020B0604020202020204" pitchFamily="34" charset="0"/>
                <a:ea typeface="Calibri" panose="020F0502020204030204" pitchFamily="34" charset="0"/>
                <a:cs typeface="Times New Roman" panose="02020603050405020304" pitchFamily="18" charset="0"/>
              </a:rPr>
              <a:t>0) en kit</a:t>
            </a:r>
            <a:endParaRPr lang="fr-FR" sz="105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l_fi" descr="http://www.easydroit.fr/images/article/image/image031.png"/>
          <p:cNvPicPr/>
          <p:nvPr/>
        </p:nvPicPr>
        <p:blipFill>
          <a:blip r:embed="rId4"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18139442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DR cabine-plateau PLM-1w.jpg (683 K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48" y="80334"/>
            <a:ext cx="2555776" cy="236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re 5"/>
          <p:cNvSpPr>
            <a:spLocks noGrp="1"/>
          </p:cNvSpPr>
          <p:nvPr>
            <p:ph type="title"/>
          </p:nvPr>
        </p:nvSpPr>
        <p:spPr>
          <a:xfrm flipH="1">
            <a:off x="2411760" y="987358"/>
            <a:ext cx="2643939" cy="547842"/>
          </a:xfrm>
          <a:prstGeom prst="rect">
            <a:avLst/>
          </a:prstGeom>
          <a:noFill/>
        </p:spPr>
        <p:txBody>
          <a:bodyPr wrap="none" lIns="91440" tIns="45720" rIns="91440" bIns="45720">
            <a:noAutofit/>
          </a:bodyPr>
          <a:lstStyle/>
          <a:p>
            <a:r>
              <a:rPr lang="fr-FR" sz="28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locotracteurs BDR </a:t>
            </a:r>
            <a:r>
              <a:rPr lang="fr-FR" sz="2800" dirty="0"/>
              <a:t/>
            </a:r>
            <a:br>
              <a:rPr lang="fr-FR" sz="2800" dirty="0"/>
            </a:br>
            <a:endParaRPr lang="fr-FR" sz="28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endParaRPr>
          </a:p>
        </p:txBody>
      </p:sp>
      <p:sp>
        <p:nvSpPr>
          <p:cNvPr id="3" name="Espace réservé du contenu 2"/>
          <p:cNvSpPr>
            <a:spLocks noGrp="1"/>
          </p:cNvSpPr>
          <p:nvPr>
            <p:ph idx="1"/>
          </p:nvPr>
        </p:nvSpPr>
        <p:spPr/>
        <p:txBody>
          <a:bodyPr>
            <a:normAutofit/>
          </a:bodyPr>
          <a:lstStyle/>
          <a:p>
            <a:r>
              <a:rPr lang="fr-FR" sz="1900" dirty="0" smtClean="0">
                <a:solidFill>
                  <a:srgbClr val="BEF73F"/>
                </a:solidFill>
              </a:rPr>
              <a:t>Tout </a:t>
            </a:r>
            <a:r>
              <a:rPr lang="fr-FR" sz="1900" dirty="0">
                <a:solidFill>
                  <a:srgbClr val="BEF73F"/>
                </a:solidFill>
              </a:rPr>
              <a:t>d’abord le lancement de notre collection de locotracteurs BDR en kit à assembler en laiton. Ces modèles étaient réservable en modèle tout monté mais à la demande de clients nous réalisons une version en kit.</a:t>
            </a:r>
          </a:p>
          <a:p>
            <a:r>
              <a:rPr lang="fr-FR" sz="1900" dirty="0">
                <a:solidFill>
                  <a:srgbClr val="BEF73F"/>
                </a:solidFill>
              </a:rPr>
              <a:t>Ces kits sont vendus à des prix particulièrement attractifs pour des modèles de cette qualité au 43eme. Modèle entièrement en métal avec de nombreuses pièces mise en forme.</a:t>
            </a:r>
          </a:p>
          <a:p>
            <a:r>
              <a:rPr lang="fr-FR" sz="1900" dirty="0">
                <a:solidFill>
                  <a:srgbClr val="BEF73F"/>
                </a:solidFill>
              </a:rPr>
              <a:t>Vous trouverez tous les détails et les caractéristiques ainsi que le bon de </a:t>
            </a:r>
            <a:r>
              <a:rPr lang="fr-FR" sz="1900" dirty="0" smtClean="0">
                <a:solidFill>
                  <a:srgbClr val="BEF73F"/>
                </a:solidFill>
              </a:rPr>
              <a:t>commande </a:t>
            </a:r>
            <a:r>
              <a:rPr lang="fr-FR" sz="1900" dirty="0">
                <a:solidFill>
                  <a:srgbClr val="BEF73F"/>
                </a:solidFill>
              </a:rPr>
              <a:t>et autres informations nécessaires sur notre site : </a:t>
            </a:r>
            <a:r>
              <a:rPr lang="fr-FR" sz="1900" dirty="0">
                <a:solidFill>
                  <a:srgbClr val="FFFFFF"/>
                </a:solidFill>
              </a:rPr>
              <a:t>www.haxomodele.fr </a:t>
            </a:r>
            <a:r>
              <a:rPr lang="fr-FR" sz="1900" dirty="0" smtClean="0">
                <a:solidFill>
                  <a:srgbClr val="BEF73F"/>
                </a:solidFill>
              </a:rPr>
              <a:t>puis </a:t>
            </a:r>
            <a:r>
              <a:rPr lang="fr-FR" sz="1900" dirty="0">
                <a:solidFill>
                  <a:srgbClr val="BEF73F"/>
                </a:solidFill>
              </a:rPr>
              <a:t>rubrique échelle 0. </a:t>
            </a:r>
            <a:endParaRPr lang="fr-FR" sz="1900" dirty="0" smtClean="0">
              <a:solidFill>
                <a:srgbClr val="BEF73F"/>
              </a:solidFill>
            </a:endParaRPr>
          </a:p>
          <a:p>
            <a:r>
              <a:rPr lang="fr-FR" sz="1900" dirty="0" smtClean="0">
                <a:solidFill>
                  <a:srgbClr val="BEF73F"/>
                </a:solidFill>
              </a:rPr>
              <a:t>Si </a:t>
            </a:r>
            <a:r>
              <a:rPr lang="fr-FR" sz="1900" dirty="0">
                <a:solidFill>
                  <a:srgbClr val="BEF73F"/>
                </a:solidFill>
              </a:rPr>
              <a:t>vous avez des questions n’hésitez pas à nous les poser </a:t>
            </a:r>
            <a:r>
              <a:rPr lang="fr-FR" sz="1900" dirty="0" smtClean="0">
                <a:solidFill>
                  <a:srgbClr val="BEF73F"/>
                </a:solidFill>
              </a:rPr>
              <a:t>: </a:t>
            </a:r>
            <a:r>
              <a:rPr lang="fr-FR" sz="1900" dirty="0" smtClean="0">
                <a:solidFill>
                  <a:srgbClr val="FFFFFF"/>
                </a:solidFill>
              </a:rPr>
              <a:t>h.m.diffusion@wanadoo.fr</a:t>
            </a:r>
          </a:p>
          <a:p>
            <a:endParaRPr lang="fr-FR" sz="1900" dirty="0" smtClean="0">
              <a:solidFill>
                <a:srgbClr val="BEF73F"/>
              </a:solidFill>
            </a:endParaRPr>
          </a:p>
          <a:p>
            <a:r>
              <a:rPr lang="fr-FR" sz="1900" dirty="0" smtClean="0">
                <a:solidFill>
                  <a:srgbClr val="BEF73F"/>
                </a:solidFill>
              </a:rPr>
              <a:t> Ce modèle peut aussi être réservé en version toute montée par l’ATELIER Roger PICHON</a:t>
            </a:r>
            <a:r>
              <a:rPr lang="fr-FR" sz="1900" dirty="0" smtClean="0"/>
              <a:t>.</a:t>
            </a:r>
          </a:p>
          <a:p>
            <a:endParaRPr lang="fr-FR" dirty="0"/>
          </a:p>
        </p:txBody>
      </p:sp>
      <p:sp>
        <p:nvSpPr>
          <p:cNvPr id="10" name="Espace réservé de la date 9"/>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BEF8B2D1-DD13-4E67-9225-33C25A234C29}" type="slidenum">
              <a:rPr lang="fr-FR" smtClean="0"/>
              <a:pPr/>
              <a:t>44</a:t>
            </a:fld>
            <a:endParaRPr lang="fr-FR"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80544"/>
            <a:ext cx="3236976" cy="524256"/>
          </a:xfrm>
          <a:prstGeom prst="rect">
            <a:avLst/>
          </a:prstGeom>
        </p:spPr>
      </p:pic>
      <p:pic>
        <p:nvPicPr>
          <p:cNvPr id="9" name="il_fi" descr="http://www.easydroit.fr/images/article/image/image031.png"/>
          <p:cNvPicPr/>
          <p:nvPr/>
        </p:nvPicPr>
        <p:blipFill>
          <a:blip r:embed="rId4"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36297007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1242432"/>
            <a:ext cx="8229600" cy="456406"/>
          </a:xfrm>
        </p:spPr>
        <p:txBody>
          <a:bodyPr>
            <a:normAutofit fontScale="90000"/>
          </a:bodyPr>
          <a:lstStyle/>
          <a:p>
            <a:r>
              <a:rPr lang="fr-FR" b="1" dirty="0">
                <a:solidFill>
                  <a:srgbClr val="FFFF00"/>
                </a:solidFill>
                <a:latin typeface="Arial" panose="020B0604020202020204" pitchFamily="34" charset="0"/>
                <a:ea typeface="Calibri" panose="020F0502020204030204" pitchFamily="34" charset="0"/>
                <a:cs typeface="Times New Roman" panose="02020603050405020304" pitchFamily="18" charset="0"/>
              </a:rPr>
              <a:t>locotracteurs BDR </a:t>
            </a:r>
            <a:r>
              <a:rPr lang="fr-FR" dirty="0"/>
              <a:t/>
            </a:r>
            <a:br>
              <a:rPr lang="fr-FR" dirty="0"/>
            </a:br>
            <a:endParaRPr lang="fr-FR" dirty="0"/>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3" name="Espace réservé du numéro de diapositive 2"/>
          <p:cNvSpPr>
            <a:spLocks noGrp="1"/>
          </p:cNvSpPr>
          <p:nvPr>
            <p:ph type="sldNum" sz="quarter" idx="12"/>
          </p:nvPr>
        </p:nvSpPr>
        <p:spPr/>
        <p:txBody>
          <a:bodyPr/>
          <a:lstStyle/>
          <a:p>
            <a:fld id="{BEF8B2D1-DD13-4E67-9225-33C25A234C29}" type="slidenum">
              <a:rPr lang="fr-FR" smtClean="0"/>
              <a:pPr/>
              <a:t>45</a:t>
            </a:fld>
            <a:endParaRPr lang="fr-FR" dirty="0"/>
          </a:p>
        </p:txBody>
      </p:sp>
      <p:pic>
        <p:nvPicPr>
          <p:cNvPr id="8" name="Imag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98"/>
            <a:ext cx="3236976" cy="524256"/>
          </a:xfrm>
          <a:prstGeom prst="rect">
            <a:avLst/>
          </a:prstGeom>
        </p:spPr>
      </p:pic>
      <p:sp>
        <p:nvSpPr>
          <p:cNvPr id="10" name="Rectangle 9"/>
          <p:cNvSpPr/>
          <p:nvPr/>
        </p:nvSpPr>
        <p:spPr>
          <a:xfrm>
            <a:off x="323528" y="1670120"/>
            <a:ext cx="8640960" cy="4307846"/>
          </a:xfrm>
          <a:prstGeom prst="rect">
            <a:avLst/>
          </a:prstGeom>
        </p:spPr>
        <p:txBody>
          <a:bodyPr wrap="square">
            <a:spAutoFit/>
          </a:bodyPr>
          <a:lstStyle/>
          <a:p>
            <a:pPr>
              <a:lnSpc>
                <a:spcPct val="107000"/>
              </a:lnSpc>
              <a:spcAft>
                <a:spcPts val="0"/>
              </a:spcAft>
            </a:pPr>
            <a:r>
              <a:rPr lang="fr-FR" sz="1600" b="1" dirty="0">
                <a:solidFill>
                  <a:srgbClr val="BEF73F"/>
                </a:solidFill>
                <a:ea typeface="Times New Roman" panose="02020603050405020304" pitchFamily="18" charset="0"/>
                <a:cs typeface="Times New Roman" panose="02020603050405020304" pitchFamily="18" charset="0"/>
              </a:rPr>
              <a:t>Les modèles réduits</a:t>
            </a:r>
            <a:r>
              <a:rPr lang="fr-FR" sz="1600" dirty="0">
                <a:solidFill>
                  <a:srgbClr val="BEF73F"/>
                </a:solidFill>
                <a:ea typeface="Times New Roman" panose="02020603050405020304" pitchFamily="18" charset="0"/>
                <a:cs typeface="Times New Roman" panose="02020603050405020304" pitchFamily="18" charset="0"/>
              </a:rPr>
              <a:t/>
            </a:r>
            <a:br>
              <a:rPr lang="fr-FR" sz="1600" dirty="0">
                <a:solidFill>
                  <a:srgbClr val="BEF73F"/>
                </a:solidFill>
                <a:ea typeface="Times New Roman" panose="02020603050405020304" pitchFamily="18" charset="0"/>
                <a:cs typeface="Times New Roman" panose="02020603050405020304" pitchFamily="18" charset="0"/>
              </a:rPr>
            </a:br>
            <a:r>
              <a:rPr lang="fr-FR" sz="1600" dirty="0">
                <a:solidFill>
                  <a:srgbClr val="BEF73F"/>
                </a:solidFill>
                <a:ea typeface="Times New Roman" panose="02020603050405020304" pitchFamily="18" charset="0"/>
                <a:cs typeface="Times New Roman" panose="02020603050405020304" pitchFamily="18" charset="0"/>
              </a:rPr>
              <a:t>- 2 versions avec cabine courte ou longue (à préciser à la commande)</a:t>
            </a:r>
            <a:br>
              <a:rPr lang="fr-FR" sz="1600" dirty="0">
                <a:solidFill>
                  <a:srgbClr val="BEF73F"/>
                </a:solidFill>
                <a:ea typeface="Times New Roman" panose="02020603050405020304" pitchFamily="18" charset="0"/>
                <a:cs typeface="Times New Roman" panose="02020603050405020304" pitchFamily="18" charset="0"/>
              </a:rPr>
            </a:br>
            <a:r>
              <a:rPr lang="fr-FR" sz="1600" dirty="0">
                <a:solidFill>
                  <a:srgbClr val="BEF73F"/>
                </a:solidFill>
                <a:ea typeface="Times New Roman" panose="02020603050405020304" pitchFamily="18" charset="0"/>
                <a:cs typeface="Times New Roman" panose="02020603050405020304" pitchFamily="18" charset="0"/>
              </a:rPr>
              <a:t>- De nombreuses version au choix : anciens réseaux, SNCF Ep III ou engins privés,</a:t>
            </a:r>
            <a:br>
              <a:rPr lang="fr-FR" sz="1600" dirty="0">
                <a:solidFill>
                  <a:srgbClr val="BEF73F"/>
                </a:solidFill>
                <a:ea typeface="Times New Roman" panose="02020603050405020304" pitchFamily="18" charset="0"/>
                <a:cs typeface="Times New Roman" panose="02020603050405020304" pitchFamily="18" charset="0"/>
              </a:rPr>
            </a:br>
            <a:r>
              <a:rPr lang="fr-FR" sz="1600" dirty="0">
                <a:solidFill>
                  <a:srgbClr val="BEF73F"/>
                </a:solidFill>
                <a:ea typeface="Times New Roman" panose="02020603050405020304" pitchFamily="18" charset="0"/>
                <a:cs typeface="Times New Roman" panose="02020603050405020304" pitchFamily="18" charset="0"/>
              </a:rPr>
              <a:t>- Modèle en laiton photogravé avec pièces de fonderie moulées à la cire perdue et profilés fraisés,</a:t>
            </a:r>
            <a:br>
              <a:rPr lang="fr-FR" sz="1600" dirty="0">
                <a:solidFill>
                  <a:srgbClr val="BEF73F"/>
                </a:solidFill>
                <a:ea typeface="Times New Roman" panose="02020603050405020304" pitchFamily="18" charset="0"/>
                <a:cs typeface="Times New Roman" panose="02020603050405020304" pitchFamily="18" charset="0"/>
              </a:rPr>
            </a:br>
            <a:r>
              <a:rPr lang="fr-FR" sz="1600" dirty="0">
                <a:solidFill>
                  <a:srgbClr val="BEF73F"/>
                </a:solidFill>
                <a:ea typeface="Times New Roman" panose="02020603050405020304" pitchFamily="18" charset="0"/>
                <a:cs typeface="Times New Roman" panose="02020603050405020304" pitchFamily="18" charset="0"/>
              </a:rPr>
              <a:t>- Les prototypes des pièces pour la fonderie sont réalisées en technologie impression 3D haute définition,</a:t>
            </a:r>
            <a:br>
              <a:rPr lang="fr-FR" sz="1600" dirty="0">
                <a:solidFill>
                  <a:srgbClr val="BEF73F"/>
                </a:solidFill>
                <a:ea typeface="Times New Roman" panose="02020603050405020304" pitchFamily="18" charset="0"/>
                <a:cs typeface="Times New Roman" panose="02020603050405020304" pitchFamily="18" charset="0"/>
              </a:rPr>
            </a:br>
            <a:r>
              <a:rPr lang="fr-FR" sz="1600" dirty="0">
                <a:solidFill>
                  <a:srgbClr val="BEF73F"/>
                </a:solidFill>
                <a:ea typeface="Times New Roman" panose="02020603050405020304" pitchFamily="18" charset="0"/>
                <a:cs typeface="Times New Roman" panose="02020603050405020304" pitchFamily="18" charset="0"/>
              </a:rPr>
              <a:t>- Essieux aux normes FS,</a:t>
            </a:r>
            <a:br>
              <a:rPr lang="fr-FR" sz="1600" dirty="0">
                <a:solidFill>
                  <a:srgbClr val="BEF73F"/>
                </a:solidFill>
                <a:ea typeface="Times New Roman" panose="02020603050405020304" pitchFamily="18" charset="0"/>
                <a:cs typeface="Times New Roman" panose="02020603050405020304" pitchFamily="18" charset="0"/>
              </a:rPr>
            </a:br>
            <a:r>
              <a:rPr lang="fr-FR" sz="1600" dirty="0">
                <a:solidFill>
                  <a:srgbClr val="BEF73F"/>
                </a:solidFill>
                <a:ea typeface="Times New Roman" panose="02020603050405020304" pitchFamily="18" charset="0"/>
                <a:cs typeface="Times New Roman" panose="02020603050405020304" pitchFamily="18" charset="0"/>
              </a:rPr>
              <a:t>- Boites d'essieu spécifiques au modèle suspendues par ressort pour un roulement parfait sur toutes les voies,</a:t>
            </a:r>
            <a:br>
              <a:rPr lang="fr-FR" sz="1600" dirty="0">
                <a:solidFill>
                  <a:srgbClr val="BEF73F"/>
                </a:solidFill>
                <a:ea typeface="Times New Roman" panose="02020603050405020304" pitchFamily="18" charset="0"/>
                <a:cs typeface="Times New Roman" panose="02020603050405020304" pitchFamily="18" charset="0"/>
              </a:rPr>
            </a:br>
            <a:r>
              <a:rPr lang="fr-FR" sz="1600" dirty="0">
                <a:solidFill>
                  <a:srgbClr val="BEF73F"/>
                </a:solidFill>
                <a:ea typeface="Times New Roman" panose="02020603050405020304" pitchFamily="18" charset="0"/>
                <a:cs typeface="Times New Roman" panose="02020603050405020304" pitchFamily="18" charset="0"/>
              </a:rPr>
              <a:t>- Prises de courant par palpeurs sur tous les essieux,</a:t>
            </a:r>
            <a:br>
              <a:rPr lang="fr-FR" sz="1600" dirty="0">
                <a:solidFill>
                  <a:srgbClr val="BEF73F"/>
                </a:solidFill>
                <a:ea typeface="Times New Roman" panose="02020603050405020304" pitchFamily="18" charset="0"/>
                <a:cs typeface="Times New Roman" panose="02020603050405020304" pitchFamily="18" charset="0"/>
              </a:rPr>
            </a:br>
            <a:r>
              <a:rPr lang="fr-FR" sz="1600" dirty="0">
                <a:solidFill>
                  <a:srgbClr val="BEF73F"/>
                </a:solidFill>
                <a:ea typeface="Times New Roman" panose="02020603050405020304" pitchFamily="18" charset="0"/>
                <a:cs typeface="Times New Roman" panose="02020603050405020304" pitchFamily="18" charset="0"/>
              </a:rPr>
              <a:t>- Motorisation par réducteur de précision entrainée par un moteur 5 pôles.</a:t>
            </a:r>
            <a:br>
              <a:rPr lang="fr-FR" sz="1600" dirty="0">
                <a:solidFill>
                  <a:srgbClr val="BEF73F"/>
                </a:solidFill>
                <a:ea typeface="Times New Roman" panose="02020603050405020304" pitchFamily="18" charset="0"/>
                <a:cs typeface="Times New Roman" panose="02020603050405020304" pitchFamily="18" charset="0"/>
              </a:rPr>
            </a:br>
            <a:r>
              <a:rPr lang="fr-FR" sz="1600" dirty="0">
                <a:solidFill>
                  <a:srgbClr val="BEF73F"/>
                </a:solidFill>
                <a:ea typeface="Times New Roman" panose="02020603050405020304" pitchFamily="18" charset="0"/>
                <a:cs typeface="Times New Roman" panose="02020603050405020304" pitchFamily="18" charset="0"/>
              </a:rPr>
              <a:t>- Tampons à ressort, </a:t>
            </a:r>
            <a:br>
              <a:rPr lang="fr-FR" sz="1600" dirty="0">
                <a:solidFill>
                  <a:srgbClr val="BEF73F"/>
                </a:solidFill>
                <a:ea typeface="Times New Roman" panose="02020603050405020304" pitchFamily="18" charset="0"/>
                <a:cs typeface="Times New Roman" panose="02020603050405020304" pitchFamily="18" charset="0"/>
              </a:rPr>
            </a:br>
            <a:r>
              <a:rPr lang="fr-FR" sz="1600" dirty="0">
                <a:solidFill>
                  <a:srgbClr val="BEF73F"/>
                </a:solidFill>
                <a:ea typeface="Times New Roman" panose="02020603050405020304" pitchFamily="18" charset="0"/>
                <a:cs typeface="Times New Roman" panose="02020603050405020304" pitchFamily="18" charset="0"/>
              </a:rPr>
              <a:t>- Attelages à vis fonctionnel,</a:t>
            </a:r>
            <a:br>
              <a:rPr lang="fr-FR" sz="1600" dirty="0">
                <a:solidFill>
                  <a:srgbClr val="BEF73F"/>
                </a:solidFill>
                <a:ea typeface="Times New Roman" panose="02020603050405020304" pitchFamily="18" charset="0"/>
                <a:cs typeface="Times New Roman" panose="02020603050405020304" pitchFamily="18" charset="0"/>
              </a:rPr>
            </a:br>
            <a:r>
              <a:rPr lang="fr-FR" sz="1600" dirty="0">
                <a:solidFill>
                  <a:srgbClr val="BEF73F"/>
                </a:solidFill>
                <a:ea typeface="Times New Roman" panose="02020603050405020304" pitchFamily="18" charset="0"/>
                <a:cs typeface="Times New Roman" panose="02020603050405020304" pitchFamily="18" charset="0"/>
              </a:rPr>
              <a:t>- Intérieur de cabine aménagé,</a:t>
            </a:r>
            <a:br>
              <a:rPr lang="fr-FR" sz="1600" dirty="0">
                <a:solidFill>
                  <a:srgbClr val="BEF73F"/>
                </a:solidFill>
                <a:ea typeface="Times New Roman" panose="02020603050405020304" pitchFamily="18" charset="0"/>
                <a:cs typeface="Times New Roman" panose="02020603050405020304" pitchFamily="18" charset="0"/>
              </a:rPr>
            </a:br>
            <a:r>
              <a:rPr lang="fr-FR" sz="1600" dirty="0">
                <a:solidFill>
                  <a:srgbClr val="BEF73F"/>
                </a:solidFill>
                <a:ea typeface="Times New Roman" panose="02020603050405020304" pitchFamily="18" charset="0"/>
                <a:cs typeface="Times New Roman" panose="02020603050405020304" pitchFamily="18" charset="0"/>
              </a:rPr>
              <a:t>- En option éclairage des phares et de la cabine.</a:t>
            </a:r>
            <a:br>
              <a:rPr lang="fr-FR" sz="1600" dirty="0">
                <a:solidFill>
                  <a:srgbClr val="BEF73F"/>
                </a:solidFill>
                <a:ea typeface="Times New Roman" panose="02020603050405020304" pitchFamily="18" charset="0"/>
                <a:cs typeface="Times New Roman" panose="02020603050405020304" pitchFamily="18" charset="0"/>
              </a:rPr>
            </a:br>
            <a:r>
              <a:rPr lang="fr-FR" sz="1600" dirty="0">
                <a:solidFill>
                  <a:srgbClr val="BEF73F"/>
                </a:solidFill>
                <a:ea typeface="Times New Roman" panose="02020603050405020304" pitchFamily="18" charset="0"/>
                <a:cs typeface="Times New Roman" panose="02020603050405020304" pitchFamily="18" charset="0"/>
              </a:rPr>
              <a:t>- Possibilité de digitalisation et de sonorisation.</a:t>
            </a:r>
            <a:endParaRPr lang="fr-FR" sz="1200" dirty="0">
              <a:solidFill>
                <a:srgbClr val="BEF73F"/>
              </a:solidFill>
              <a:effectLst/>
              <a:ea typeface="Calibri" panose="020F0502020204030204" pitchFamily="34" charset="0"/>
              <a:cs typeface="Times New Roman" panose="02020603050405020304" pitchFamily="18" charset="0"/>
            </a:endParaRPr>
          </a:p>
        </p:txBody>
      </p:sp>
      <p:pic>
        <p:nvPicPr>
          <p:cNvPr id="9"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40580819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
            </a:r>
            <a:br>
              <a:rPr lang="fr-FR" dirty="0"/>
            </a:br>
            <a:endParaRPr lang="fr-FR" dirty="0"/>
          </a:p>
        </p:txBody>
      </p:sp>
      <p:sp>
        <p:nvSpPr>
          <p:cNvPr id="3" name="Espace réservé du contenu 2"/>
          <p:cNvSpPr>
            <a:spLocks noGrp="1"/>
          </p:cNvSpPr>
          <p:nvPr>
            <p:ph idx="1"/>
          </p:nvPr>
        </p:nvSpPr>
        <p:spPr>
          <a:xfrm>
            <a:off x="413148" y="939847"/>
            <a:ext cx="7886700" cy="4351338"/>
          </a:xfrm>
        </p:spPr>
        <p:txBody>
          <a:bodyPr/>
          <a:lstStyle/>
          <a:p>
            <a:pPr marL="0" indent="0">
              <a:buNone/>
            </a:pPr>
            <a:r>
              <a:rPr lang="fr-FR" sz="2000" b="1" dirty="0">
                <a:solidFill>
                  <a:srgbClr val="BEF73F"/>
                </a:solidFill>
              </a:rPr>
              <a:t>L'études de ces modèles est terminée et les premières photogravures sont en test de montage.</a:t>
            </a:r>
            <a:br>
              <a:rPr lang="fr-FR" sz="2000" b="1" dirty="0">
                <a:solidFill>
                  <a:srgbClr val="BEF73F"/>
                </a:solidFill>
              </a:rPr>
            </a:br>
            <a:r>
              <a:rPr lang="fr-FR" sz="2000" b="1" dirty="0">
                <a:solidFill>
                  <a:srgbClr val="BEF73F"/>
                </a:solidFill>
              </a:rPr>
              <a:t>Livraison sur la fin d'année 2019</a:t>
            </a:r>
            <a:br>
              <a:rPr lang="fr-FR" sz="2000" b="1" dirty="0">
                <a:solidFill>
                  <a:srgbClr val="BEF73F"/>
                </a:solidFill>
              </a:rPr>
            </a:br>
            <a:r>
              <a:rPr lang="fr-FR" sz="2000" b="1" dirty="0">
                <a:solidFill>
                  <a:srgbClr val="BEF73F"/>
                </a:solidFill>
              </a:rPr>
              <a:t>voir avant si possible</a:t>
            </a:r>
            <a:br>
              <a:rPr lang="fr-FR" sz="2000" b="1" dirty="0">
                <a:solidFill>
                  <a:srgbClr val="BEF73F"/>
                </a:solidFill>
              </a:rPr>
            </a:br>
            <a:r>
              <a:rPr lang="fr-FR" sz="2000" b="1" dirty="0">
                <a:solidFill>
                  <a:srgbClr val="BEF73F"/>
                </a:solidFill>
              </a:rPr>
              <a:t>Le proto bientôt visible</a:t>
            </a:r>
            <a:endParaRPr lang="fr-FR" sz="2000" dirty="0">
              <a:solidFill>
                <a:srgbClr val="BEF73F"/>
              </a:solidFill>
            </a:endParaRPr>
          </a:p>
          <a:p>
            <a:endParaRPr lang="fr-FR" dirty="0">
              <a:solidFill>
                <a:srgbClr val="FFFF00"/>
              </a:solidFill>
            </a:endParaRPr>
          </a:p>
        </p:txBody>
      </p:sp>
      <p:sp>
        <p:nvSpPr>
          <p:cNvPr id="10" name="Espace réservé de la date 9"/>
          <p:cNvSpPr>
            <a:spLocks noGrp="1"/>
          </p:cNvSpPr>
          <p:nvPr>
            <p:ph type="dt" sz="half" idx="10"/>
          </p:nvPr>
        </p:nvSpPr>
        <p:spPr/>
        <p:txBody>
          <a:bodyPr/>
          <a:lstStyle/>
          <a:p>
            <a:r>
              <a:rPr lang="fr-FR" dirty="0" smtClean="0"/>
              <a:t>16/02/2019</a:t>
            </a:r>
            <a:endParaRPr lang="fr-FR" dirty="0"/>
          </a:p>
        </p:txBody>
      </p:sp>
      <p:sp>
        <p:nvSpPr>
          <p:cNvPr id="8" name="Espace réservé du numéro de diapositive 7"/>
          <p:cNvSpPr>
            <a:spLocks noGrp="1"/>
          </p:cNvSpPr>
          <p:nvPr>
            <p:ph type="sldNum" sz="quarter" idx="12"/>
          </p:nvPr>
        </p:nvSpPr>
        <p:spPr/>
        <p:txBody>
          <a:bodyPr/>
          <a:lstStyle/>
          <a:p>
            <a:fld id="{BEF8B2D1-DD13-4E67-9225-33C25A234C29}" type="slidenum">
              <a:rPr lang="fr-FR" smtClean="0"/>
              <a:pPr/>
              <a:t>46</a:t>
            </a:fld>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2564904"/>
            <a:ext cx="5112568" cy="3488906"/>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3174"/>
            <a:ext cx="3236976" cy="524256"/>
          </a:xfrm>
          <a:prstGeom prst="rect">
            <a:avLst/>
          </a:prstGeom>
        </p:spPr>
      </p:pic>
      <p:pic>
        <p:nvPicPr>
          <p:cNvPr id="9" name="il_fi" descr="http://www.easydroit.fr/images/article/image/image031.png"/>
          <p:cNvPicPr/>
          <p:nvPr/>
        </p:nvPicPr>
        <p:blipFill>
          <a:blip r:embed="rId5"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3902464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2005013"/>
            <a:ext cx="7886700" cy="4351338"/>
          </a:xfrm>
        </p:spPr>
        <p:txBody>
          <a:bodyPr>
            <a:normAutofit fontScale="40000" lnSpcReduction="20000"/>
          </a:bodyPr>
          <a:lstStyle/>
          <a:p>
            <a:pPr marL="0" indent="0">
              <a:buNone/>
            </a:pPr>
            <a:endParaRPr lang="fr-FR" dirty="0">
              <a:solidFill>
                <a:srgbClr val="FFFF00"/>
              </a:solidFill>
            </a:endParaRPr>
          </a:p>
          <a:p>
            <a:pPr indent="0">
              <a:lnSpc>
                <a:spcPct val="120000"/>
              </a:lnSpc>
              <a:spcBef>
                <a:spcPts val="0"/>
              </a:spcBef>
            </a:pPr>
            <a:r>
              <a:rPr lang="fr-FR" sz="3500" dirty="0">
                <a:solidFill>
                  <a:srgbClr val="BEF73F"/>
                </a:solidFill>
              </a:rPr>
              <a:t>Afin de parfaire la francisation du plat type ULM de Schnellenkamp/Schrezo nous vous proposons divers pièces détachées en bois ou métal</a:t>
            </a:r>
            <a:r>
              <a:rPr lang="fr-FR" sz="3500" dirty="0" smtClean="0">
                <a:solidFill>
                  <a:srgbClr val="BEF73F"/>
                </a:solidFill>
              </a:rPr>
              <a:t>.</a:t>
            </a:r>
          </a:p>
          <a:p>
            <a:pPr indent="0">
              <a:lnSpc>
                <a:spcPct val="120000"/>
              </a:lnSpc>
              <a:spcBef>
                <a:spcPts val="0"/>
              </a:spcBef>
            </a:pPr>
            <a:endParaRPr lang="fr-FR" sz="3500" dirty="0">
              <a:solidFill>
                <a:srgbClr val="BEF73F"/>
              </a:solidFill>
            </a:endParaRPr>
          </a:p>
          <a:p>
            <a:pPr indent="0">
              <a:lnSpc>
                <a:spcPct val="120000"/>
              </a:lnSpc>
              <a:spcBef>
                <a:spcPts val="0"/>
              </a:spcBef>
            </a:pPr>
            <a:r>
              <a:rPr lang="fr-FR" sz="3500" dirty="0">
                <a:solidFill>
                  <a:srgbClr val="BEF73F"/>
                </a:solidFill>
              </a:rPr>
              <a:t>Tout d’abord un plancher en véritable bois découpé aux bonnes mesures, pas besoin de bricoler une planche de bois, avec des lattes et un nervurage très réaliste</a:t>
            </a:r>
            <a:r>
              <a:rPr lang="fr-FR" sz="3500" dirty="0" smtClean="0">
                <a:solidFill>
                  <a:srgbClr val="BEF73F"/>
                </a:solidFill>
              </a:rPr>
              <a:t>,</a:t>
            </a:r>
          </a:p>
          <a:p>
            <a:pPr indent="0">
              <a:lnSpc>
                <a:spcPct val="120000"/>
              </a:lnSpc>
              <a:spcBef>
                <a:spcPts val="0"/>
              </a:spcBef>
            </a:pPr>
            <a:endParaRPr lang="fr-FR" sz="3500" dirty="0">
              <a:solidFill>
                <a:srgbClr val="BEF73F"/>
              </a:solidFill>
            </a:endParaRPr>
          </a:p>
          <a:p>
            <a:pPr indent="0">
              <a:lnSpc>
                <a:spcPct val="120000"/>
              </a:lnSpc>
              <a:spcBef>
                <a:spcPts val="0"/>
              </a:spcBef>
            </a:pPr>
            <a:r>
              <a:rPr lang="fr-FR" sz="3500" dirty="0">
                <a:solidFill>
                  <a:srgbClr val="BEF73F"/>
                </a:solidFill>
              </a:rPr>
              <a:t>Des anneaux d’arrimages avec leur fixation qui se placent dans les trous figurant sur le plancher, ce sera toujours préférable et plus net que de bricoler ça avec un bout de fil mis en forme</a:t>
            </a:r>
            <a:r>
              <a:rPr lang="fr-FR" sz="3500" dirty="0" smtClean="0">
                <a:solidFill>
                  <a:srgbClr val="BEF73F"/>
                </a:solidFill>
              </a:rPr>
              <a:t>,</a:t>
            </a:r>
          </a:p>
          <a:p>
            <a:pPr indent="0">
              <a:lnSpc>
                <a:spcPct val="120000"/>
              </a:lnSpc>
              <a:spcBef>
                <a:spcPts val="0"/>
              </a:spcBef>
            </a:pPr>
            <a:endParaRPr lang="fr-FR" sz="3500" dirty="0">
              <a:solidFill>
                <a:srgbClr val="BEF73F"/>
              </a:solidFill>
            </a:endParaRPr>
          </a:p>
          <a:p>
            <a:pPr indent="0">
              <a:lnSpc>
                <a:spcPct val="120000"/>
              </a:lnSpc>
              <a:spcBef>
                <a:spcPts val="0"/>
              </a:spcBef>
            </a:pPr>
            <a:r>
              <a:rPr lang="fr-FR" sz="3500" dirty="0">
                <a:solidFill>
                  <a:srgbClr val="BEF73F"/>
                </a:solidFill>
              </a:rPr>
              <a:t>Des boites d’essieux type OCEM en fonderie laiton, à installer en remplacement des boites Allemande</a:t>
            </a:r>
            <a:r>
              <a:rPr lang="fr-FR" sz="3500" dirty="0" smtClean="0">
                <a:solidFill>
                  <a:srgbClr val="BEF73F"/>
                </a:solidFill>
              </a:rPr>
              <a:t>,</a:t>
            </a:r>
          </a:p>
          <a:p>
            <a:pPr indent="0">
              <a:lnSpc>
                <a:spcPct val="120000"/>
              </a:lnSpc>
              <a:spcBef>
                <a:spcPts val="0"/>
              </a:spcBef>
            </a:pPr>
            <a:endParaRPr lang="fr-FR" sz="3500" dirty="0">
              <a:solidFill>
                <a:srgbClr val="BEF73F"/>
              </a:solidFill>
            </a:endParaRPr>
          </a:p>
          <a:p>
            <a:pPr indent="0">
              <a:lnSpc>
                <a:spcPct val="120000"/>
              </a:lnSpc>
              <a:spcBef>
                <a:spcPts val="0"/>
              </a:spcBef>
            </a:pPr>
            <a:r>
              <a:rPr lang="fr-FR" sz="3500" dirty="0">
                <a:solidFill>
                  <a:srgbClr val="BEF73F"/>
                </a:solidFill>
              </a:rPr>
              <a:t>Des tampons à ressort type OCEM à plateau ronds </a:t>
            </a:r>
            <a:r>
              <a:rPr lang="fr-FR" sz="3500" dirty="0" smtClean="0">
                <a:solidFill>
                  <a:srgbClr val="BEF73F"/>
                </a:solidFill>
              </a:rPr>
              <a:t>;</a:t>
            </a:r>
          </a:p>
          <a:p>
            <a:pPr indent="0">
              <a:lnSpc>
                <a:spcPct val="120000"/>
              </a:lnSpc>
              <a:spcBef>
                <a:spcPts val="0"/>
              </a:spcBef>
            </a:pPr>
            <a:endParaRPr lang="fr-FR" sz="3500" dirty="0">
              <a:solidFill>
                <a:srgbClr val="BEF73F"/>
              </a:solidFill>
            </a:endParaRPr>
          </a:p>
          <a:p>
            <a:pPr indent="0">
              <a:lnSpc>
                <a:spcPct val="120000"/>
              </a:lnSpc>
              <a:spcBef>
                <a:spcPts val="0"/>
              </a:spcBef>
            </a:pPr>
            <a:r>
              <a:rPr lang="fr-FR" sz="3500" dirty="0">
                <a:solidFill>
                  <a:srgbClr val="BEF73F"/>
                </a:solidFill>
              </a:rPr>
              <a:t>N’oubliez pas d’installer les portes signaux males afin de respecter la réglementation</a:t>
            </a:r>
            <a:r>
              <a:rPr lang="fr-FR" sz="3500" dirty="0" smtClean="0">
                <a:solidFill>
                  <a:srgbClr val="BEF73F"/>
                </a:solidFill>
              </a:rPr>
              <a:t>,</a:t>
            </a:r>
          </a:p>
          <a:p>
            <a:pPr indent="0">
              <a:lnSpc>
                <a:spcPct val="120000"/>
              </a:lnSpc>
              <a:spcBef>
                <a:spcPts val="0"/>
              </a:spcBef>
            </a:pPr>
            <a:endParaRPr lang="fr-FR" sz="3500" dirty="0">
              <a:solidFill>
                <a:srgbClr val="BEF73F"/>
              </a:solidFill>
            </a:endParaRPr>
          </a:p>
          <a:p>
            <a:pPr indent="0">
              <a:lnSpc>
                <a:spcPct val="120000"/>
              </a:lnSpc>
              <a:spcBef>
                <a:spcPts val="0"/>
              </a:spcBef>
            </a:pPr>
            <a:r>
              <a:rPr lang="fr-FR" sz="3500" dirty="0">
                <a:solidFill>
                  <a:srgbClr val="BEF73F"/>
                </a:solidFill>
              </a:rPr>
              <a:t>et si vous le souhaitez, remplacez les demi-accouplement de frein « rachitiques » fournis avec le modèle par les modèles Haxo, avec tuyaux souples et têtes accouplables…</a:t>
            </a:r>
          </a:p>
          <a:p>
            <a:endParaRPr lang="fr-FR" sz="3500" dirty="0">
              <a:solidFill>
                <a:srgbClr val="BEF73F"/>
              </a:solidFill>
            </a:endParaRPr>
          </a:p>
        </p:txBody>
      </p:sp>
      <p:sp>
        <p:nvSpPr>
          <p:cNvPr id="9" name="Espace réservé de la date 8"/>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BEF8B2D1-DD13-4E67-9225-33C25A234C29}" type="slidenum">
              <a:rPr lang="fr-FR" smtClean="0"/>
              <a:pPr/>
              <a:t>47</a:t>
            </a:fld>
            <a:endParaRPr lang="fr-FR" dirty="0"/>
          </a:p>
        </p:txBody>
      </p:sp>
      <p:pic>
        <p:nvPicPr>
          <p:cNvPr id="11" name="Image 10" descr="HM14335_plancher_bois_ULM-1w.jpg (372 K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436384" y="102998"/>
            <a:ext cx="3888432" cy="2029858"/>
          </a:xfrm>
          <a:prstGeom prst="rect">
            <a:avLst/>
          </a:prstGeom>
          <a:noFill/>
          <a:ln>
            <a:noFill/>
          </a:ln>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998"/>
            <a:ext cx="3236976" cy="524256"/>
          </a:xfrm>
          <a:prstGeom prst="rect">
            <a:avLst/>
          </a:prstGeom>
        </p:spPr>
      </p:pic>
      <p:pic>
        <p:nvPicPr>
          <p:cNvPr id="6" name="Image 5"/>
          <p:cNvPicPr>
            <a:picLocks noChangeAspect="1"/>
          </p:cNvPicPr>
          <p:nvPr/>
        </p:nvPicPr>
        <p:blipFill>
          <a:blip r:embed="rId5"/>
          <a:stretch>
            <a:fillRect/>
          </a:stretch>
        </p:blipFill>
        <p:spPr>
          <a:xfrm>
            <a:off x="457200" y="1438703"/>
            <a:ext cx="3968840" cy="402371"/>
          </a:xfrm>
          <a:prstGeom prst="rect">
            <a:avLst/>
          </a:prstGeom>
        </p:spPr>
      </p:pic>
      <p:pic>
        <p:nvPicPr>
          <p:cNvPr id="8" name="il_fi" descr="http://www.easydroit.fr/images/article/image/image031.png"/>
          <p:cNvPicPr/>
          <p:nvPr/>
        </p:nvPicPr>
        <p:blipFill>
          <a:blip r:embed="rId6"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12328029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5086" y="3452322"/>
            <a:ext cx="8229600" cy="2376264"/>
          </a:xfrm>
        </p:spPr>
        <p:txBody>
          <a:bodyPr>
            <a:normAutofit/>
          </a:bodyPr>
          <a:lstStyle/>
          <a:p>
            <a:r>
              <a:rPr lang="fr-FR" sz="2000" dirty="0" smtClean="0">
                <a:solidFill>
                  <a:srgbClr val="BEF73F"/>
                </a:solidFill>
              </a:rPr>
              <a:t>De </a:t>
            </a:r>
            <a:r>
              <a:rPr lang="fr-FR" sz="2000" dirty="0">
                <a:solidFill>
                  <a:srgbClr val="BEF73F"/>
                </a:solidFill>
              </a:rPr>
              <a:t>nouveau disponible le set d’assiettes et de couverts réalisé en photogravure très fine.</a:t>
            </a:r>
          </a:p>
          <a:p>
            <a:r>
              <a:rPr lang="fr-FR" sz="2000" dirty="0">
                <a:solidFill>
                  <a:srgbClr val="BEF73F"/>
                </a:solidFill>
              </a:rPr>
              <a:t>Les assiettes sont creusées de même que les cuillères et petites cuillères.</a:t>
            </a:r>
          </a:p>
          <a:p>
            <a:r>
              <a:rPr lang="fr-FR" sz="2000" dirty="0">
                <a:solidFill>
                  <a:srgbClr val="BEF73F"/>
                </a:solidFill>
              </a:rPr>
              <a:t>De quoi équiper avec goût les tables de vos voitures restaurant MTH par exemple ou Elletren voir Fulgurex !</a:t>
            </a:r>
          </a:p>
          <a:p>
            <a:endParaRPr lang="fr-FR" dirty="0"/>
          </a:p>
          <a:p>
            <a:endParaRPr lang="fr-FR" dirty="0"/>
          </a:p>
        </p:txBody>
      </p:sp>
      <p:sp>
        <p:nvSpPr>
          <p:cNvPr id="10" name="Espace réservé de la date 9"/>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BEF8B2D1-DD13-4E67-9225-33C25A234C29}" type="slidenum">
              <a:rPr lang="fr-FR" smtClean="0"/>
              <a:pPr/>
              <a:t>48</a:t>
            </a:fld>
            <a:endParaRPr lang="fr-FR" dirty="0"/>
          </a:p>
        </p:txBody>
      </p:sp>
      <p:pic>
        <p:nvPicPr>
          <p:cNvPr id="6" name="Image 5" descr="HM19022_assiettes_et_couvertsw.jpg (568 Ko)"/>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300192" y="0"/>
            <a:ext cx="2762250" cy="2343150"/>
          </a:xfrm>
          <a:prstGeom prst="rect">
            <a:avLst/>
          </a:prstGeom>
          <a:noFill/>
          <a:ln>
            <a:noFill/>
          </a:ln>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998"/>
            <a:ext cx="3236976" cy="524256"/>
          </a:xfrm>
          <a:prstGeom prst="rect">
            <a:avLst/>
          </a:prstGeom>
        </p:spPr>
      </p:pic>
      <p:sp>
        <p:nvSpPr>
          <p:cNvPr id="9" name="Rectangle 8"/>
          <p:cNvSpPr/>
          <p:nvPr/>
        </p:nvSpPr>
        <p:spPr>
          <a:xfrm>
            <a:off x="563587" y="1455012"/>
            <a:ext cx="4204997" cy="584775"/>
          </a:xfrm>
          <a:prstGeom prst="rect">
            <a:avLst/>
          </a:prstGeom>
        </p:spPr>
        <p:txBody>
          <a:bodyPr wrap="none">
            <a:spAutoFit/>
          </a:bodyPr>
          <a:lstStyle/>
          <a:p>
            <a:pPr lvl="0">
              <a:spcBef>
                <a:spcPct val="20000"/>
              </a:spcBef>
            </a:pPr>
            <a:r>
              <a:rPr lang="fr-FR" sz="3200" b="1" u="sng" dirty="0">
                <a:solidFill>
                  <a:srgbClr val="FFC000"/>
                </a:solidFill>
              </a:rPr>
              <a:t>Haxo remet le couvert</a:t>
            </a:r>
            <a:r>
              <a:rPr lang="fr-FR" sz="3200" b="1" u="sng" dirty="0">
                <a:solidFill>
                  <a:prstClr val="white"/>
                </a:solidFill>
              </a:rPr>
              <a:t>.</a:t>
            </a:r>
            <a:endParaRPr lang="fr-FR" sz="3200" dirty="0">
              <a:solidFill>
                <a:prstClr val="white"/>
              </a:solidFill>
            </a:endParaRPr>
          </a:p>
        </p:txBody>
      </p:sp>
      <p:pic>
        <p:nvPicPr>
          <p:cNvPr id="8" name="il_fi" descr="http://www.easydroit.fr/images/article/image/image031.png"/>
          <p:cNvPicPr/>
          <p:nvPr/>
        </p:nvPicPr>
        <p:blipFill>
          <a:blip r:embed="rId5"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19321712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726" y="1988840"/>
            <a:ext cx="9164655" cy="4176464"/>
          </a:xfrm>
        </p:spPr>
      </p:pic>
      <p:sp>
        <p:nvSpPr>
          <p:cNvPr id="10" name="Espace réservé de la date 9"/>
          <p:cNvSpPr>
            <a:spLocks noGrp="1"/>
          </p:cNvSpPr>
          <p:nvPr>
            <p:ph type="dt" sz="half" idx="10"/>
          </p:nvPr>
        </p:nvSpPr>
        <p:spPr/>
        <p:txBody>
          <a:bodyPr/>
          <a:lstStyle/>
          <a:p>
            <a:r>
              <a:rPr lang="fr-FR" dirty="0" smtClean="0"/>
              <a:t>16/02/2019</a:t>
            </a:r>
            <a:endParaRPr lang="fr-FR" dirty="0"/>
          </a:p>
        </p:txBody>
      </p:sp>
      <p:sp>
        <p:nvSpPr>
          <p:cNvPr id="8" name="Espace réservé du numéro de diapositive 7"/>
          <p:cNvSpPr>
            <a:spLocks noGrp="1"/>
          </p:cNvSpPr>
          <p:nvPr>
            <p:ph type="sldNum" sz="quarter" idx="12"/>
          </p:nvPr>
        </p:nvSpPr>
        <p:spPr/>
        <p:txBody>
          <a:bodyPr/>
          <a:lstStyle/>
          <a:p>
            <a:fld id="{BEF8B2D1-DD13-4E67-9225-33C25A234C29}" type="slidenum">
              <a:rPr lang="fr-FR" smtClean="0"/>
              <a:pPr/>
              <a:t>49</a:t>
            </a:fld>
            <a:endParaRPr lang="fr-FR"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 y="-16529"/>
            <a:ext cx="3261130" cy="2444681"/>
          </a:xfrm>
          <a:prstGeom prst="rect">
            <a:avLst/>
          </a:prstGeom>
        </p:spPr>
      </p:pic>
      <p:sp>
        <p:nvSpPr>
          <p:cNvPr id="2" name="Rectangle 1"/>
          <p:cNvSpPr/>
          <p:nvPr/>
        </p:nvSpPr>
        <p:spPr>
          <a:xfrm>
            <a:off x="4067944" y="524490"/>
            <a:ext cx="2922595" cy="461665"/>
          </a:xfrm>
          <a:prstGeom prst="rect">
            <a:avLst/>
          </a:prstGeom>
        </p:spPr>
        <p:txBody>
          <a:bodyPr wrap="none">
            <a:spAutoFit/>
          </a:bodyPr>
          <a:lstStyle/>
          <a:p>
            <a:r>
              <a:rPr lang="fr-FR" sz="2400" b="1" dirty="0">
                <a:solidFill>
                  <a:srgbClr val="FFFF00"/>
                </a:solidFill>
              </a:rPr>
              <a:t>PN SUD MODELISME</a:t>
            </a:r>
          </a:p>
        </p:txBody>
      </p:sp>
      <p:pic>
        <p:nvPicPr>
          <p:cNvPr id="9" name="il_fi" descr="http://www.easydroit.fr/images/article/image/image031.png"/>
          <p:cNvPicPr/>
          <p:nvPr/>
        </p:nvPicPr>
        <p:blipFill>
          <a:blip r:embed="rId4"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791516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365126"/>
            <a:ext cx="8856984" cy="1325563"/>
          </a:xfrm>
        </p:spPr>
        <p:txBody>
          <a:bodyPr>
            <a:normAutofit fontScale="90000"/>
          </a:bodyPr>
          <a:lstStyle/>
          <a:p>
            <a:r>
              <a:rPr lang="fr-FR" dirty="0"/>
              <a:t/>
            </a:r>
            <a:br>
              <a:rPr lang="fr-FR" dirty="0"/>
            </a:br>
            <a:r>
              <a:rPr lang="fr-FR" dirty="0"/>
              <a:t> </a:t>
            </a:r>
            <a:r>
              <a:rPr lang="fr-FR" sz="2700" b="1" dirty="0">
                <a:solidFill>
                  <a:srgbClr val="FF0000"/>
                </a:solidFill>
                <a:latin typeface="Segoe Print" panose="02000600000000000000" pitchFamily="2" charset="0"/>
              </a:rPr>
              <a:t>ASSEMBLÉE GÉNÉRALE 2019 DU CERCLE DU ZÉRO</a:t>
            </a:r>
            <a:endParaRPr lang="fr-FR" sz="2700" dirty="0">
              <a:solidFill>
                <a:srgbClr val="FF0000"/>
              </a:solidFill>
              <a:latin typeface="Segoe Print" panose="02000600000000000000" pitchFamily="2" charset="0"/>
            </a:endParaRPr>
          </a:p>
        </p:txBody>
      </p:sp>
      <p:sp>
        <p:nvSpPr>
          <p:cNvPr id="3" name="Espace réservé du contenu 2"/>
          <p:cNvSpPr>
            <a:spLocks noGrp="1"/>
          </p:cNvSpPr>
          <p:nvPr>
            <p:ph idx="1"/>
          </p:nvPr>
        </p:nvSpPr>
        <p:spPr/>
        <p:txBody>
          <a:bodyPr/>
          <a:lstStyle/>
          <a:p>
            <a:endParaRPr lang="fr-FR" dirty="0"/>
          </a:p>
          <a:p>
            <a:pPr marL="0" indent="0" algn="ctr">
              <a:buNone/>
            </a:pPr>
            <a:r>
              <a:rPr lang="fr-FR" dirty="0"/>
              <a:t> </a:t>
            </a:r>
            <a:r>
              <a:rPr lang="fr-FR" b="1" i="1" dirty="0"/>
              <a:t>Cette Assemblée Générale </a:t>
            </a:r>
            <a:r>
              <a:rPr lang="fr-FR" b="1" i="1" dirty="0" smtClean="0"/>
              <a:t>le 16 mars 2019 </a:t>
            </a:r>
            <a:r>
              <a:rPr lang="fr-FR" b="1" i="1" dirty="0"/>
              <a:t>est organisée </a:t>
            </a:r>
            <a:endParaRPr lang="fr-FR" b="1" i="1" dirty="0" smtClean="0"/>
          </a:p>
          <a:p>
            <a:pPr marL="0" indent="0" algn="ctr">
              <a:buNone/>
            </a:pPr>
            <a:r>
              <a:rPr lang="fr-FR" b="1" i="1" dirty="0" smtClean="0"/>
              <a:t>à Plan-de-Cuques</a:t>
            </a:r>
            <a:r>
              <a:rPr lang="fr-FR" b="1" i="1" dirty="0"/>
              <a:t> </a:t>
            </a:r>
            <a:r>
              <a:rPr lang="fr-FR" b="1" i="1" dirty="0" smtClean="0"/>
              <a:t>de 9H00 à 13H00</a:t>
            </a:r>
            <a:endParaRPr lang="fr-FR" dirty="0"/>
          </a:p>
          <a:p>
            <a:pPr marL="0" indent="0" algn="ctr">
              <a:buNone/>
            </a:pPr>
            <a:r>
              <a:rPr lang="fr-FR" sz="1600" b="1" dirty="0"/>
              <a:t>La section Marseille / Provence </a:t>
            </a:r>
            <a:r>
              <a:rPr lang="fr-FR" sz="1600" b="1" dirty="0" smtClean="0"/>
              <a:t>est </a:t>
            </a:r>
            <a:r>
              <a:rPr lang="fr-FR" sz="1600" b="1" dirty="0"/>
              <a:t>en charge de </a:t>
            </a:r>
            <a:r>
              <a:rPr lang="fr-FR" sz="1600" b="1" dirty="0" smtClean="0"/>
              <a:t>l’organisation</a:t>
            </a:r>
          </a:p>
          <a:p>
            <a:pPr marL="0" indent="0" algn="ctr">
              <a:buNone/>
            </a:pPr>
            <a:endParaRPr lang="fr-FR" sz="1600" b="1" dirty="0" smtClean="0"/>
          </a:p>
          <a:p>
            <a:pPr marL="0" indent="0" algn="ctr">
              <a:buNone/>
            </a:pPr>
            <a:endParaRPr lang="fr-FR" sz="1600" b="1" dirty="0"/>
          </a:p>
          <a:p>
            <a:pPr marL="0" indent="0" algn="ctr">
              <a:buNone/>
            </a:pPr>
            <a:r>
              <a:rPr lang="fr-FR" sz="1600" b="1" dirty="0" smtClean="0"/>
              <a:t>Nous avons fourni un compte rendu d’activité en décembre.</a:t>
            </a:r>
          </a:p>
          <a:p>
            <a:pPr marL="0" indent="0" algn="ctr">
              <a:buNone/>
            </a:pPr>
            <a:endParaRPr lang="fr-FR" sz="1600" b="1" dirty="0" smtClean="0"/>
          </a:p>
          <a:p>
            <a:pPr marL="0" indent="0" algn="ctr">
              <a:buNone/>
            </a:pPr>
            <a:r>
              <a:rPr lang="fr-FR" sz="1600" b="1" dirty="0" smtClean="0"/>
              <a:t>Qui souhaite y participer ?</a:t>
            </a:r>
          </a:p>
          <a:p>
            <a:pPr marL="0" indent="0" algn="ctr">
              <a:buNone/>
            </a:pPr>
            <a:r>
              <a:rPr lang="fr-FR" sz="1600" b="1" dirty="0" smtClean="0"/>
              <a:t>Pouvoir ?</a:t>
            </a:r>
          </a:p>
          <a:p>
            <a:pPr marL="0" indent="0" algn="ctr">
              <a:buNone/>
            </a:pPr>
            <a:r>
              <a:rPr lang="fr-FR" sz="1600" b="1" dirty="0" smtClean="0"/>
              <a:t>Repas sur place ?</a:t>
            </a:r>
          </a:p>
          <a:p>
            <a:pPr marL="0" indent="0" algn="ctr">
              <a:buNone/>
            </a:pPr>
            <a:endParaRPr lang="fr-FR" sz="1600" dirty="0"/>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244E858A-B378-4F09-ADF8-4E25A52FF341}" type="slidenum">
              <a:rPr lang="fr-FR" smtClean="0"/>
              <a:pPr/>
              <a:t>5</a:t>
            </a:fld>
            <a:endParaRPr lang="fr-FR" dirty="0"/>
          </a:p>
        </p:txBody>
      </p:sp>
      <p:pic>
        <p:nvPicPr>
          <p:cNvPr id="7" name="Espace réservé du contenu 6"/>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0" y="0"/>
            <a:ext cx="761047" cy="914400"/>
          </a:xfrm>
        </p:spPr>
      </p:pic>
    </p:spTree>
    <p:extLst>
      <p:ext uri="{BB962C8B-B14F-4D97-AF65-F5344CB8AC3E}">
        <p14:creationId xmlns:p14="http://schemas.microsoft.com/office/powerpoint/2010/main" val="11415773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5937" y="1052736"/>
            <a:ext cx="8229600" cy="4525963"/>
          </a:xfrm>
        </p:spPr>
        <p:txBody>
          <a:bodyPr>
            <a:normAutofit/>
          </a:bodyPr>
          <a:lstStyle/>
          <a:p>
            <a:pPr marL="0" indent="0">
              <a:lnSpc>
                <a:spcPct val="120000"/>
              </a:lnSpc>
              <a:spcBef>
                <a:spcPts val="0"/>
              </a:spcBef>
              <a:buNone/>
            </a:pPr>
            <a:r>
              <a:rPr lang="fr-FR" dirty="0" smtClean="0">
                <a:solidFill>
                  <a:srgbClr val="61FA48"/>
                </a:solidFill>
              </a:rPr>
              <a:t>Une </a:t>
            </a:r>
            <a:r>
              <a:rPr lang="fr-FR" dirty="0">
                <a:solidFill>
                  <a:srgbClr val="61FA48"/>
                </a:solidFill>
              </a:rPr>
              <a:t>excellente nouvelle pour le monde du zéro : Patrick Noyelle (PN SUD MODELISME) a annoncé la reprise de sa gamme de bâtiments et décor au 1/43e, délaissée au profit du H0 depuis moultes années, par un tiers. </a:t>
            </a:r>
            <a:endParaRPr lang="fr-FR" dirty="0" smtClean="0">
              <a:solidFill>
                <a:srgbClr val="61FA48"/>
              </a:solidFill>
            </a:endParaRPr>
          </a:p>
          <a:p>
            <a:pPr marL="0" indent="0">
              <a:lnSpc>
                <a:spcPct val="120000"/>
              </a:lnSpc>
              <a:spcBef>
                <a:spcPts val="0"/>
              </a:spcBef>
              <a:buNone/>
            </a:pPr>
            <a:endParaRPr lang="fr-FR" dirty="0">
              <a:solidFill>
                <a:srgbClr val="61FA48"/>
              </a:solidFill>
            </a:endParaRPr>
          </a:p>
          <a:p>
            <a:pPr marL="0" indent="0">
              <a:lnSpc>
                <a:spcPct val="120000"/>
              </a:lnSpc>
              <a:spcBef>
                <a:spcPts val="0"/>
              </a:spcBef>
              <a:buNone/>
            </a:pPr>
            <a:r>
              <a:rPr lang="fr-FR" dirty="0" smtClean="0">
                <a:solidFill>
                  <a:srgbClr val="61FA48"/>
                </a:solidFill>
              </a:rPr>
              <a:t>Celui-ci </a:t>
            </a:r>
            <a:r>
              <a:rPr lang="fr-FR" dirty="0">
                <a:solidFill>
                  <a:srgbClr val="61FA48"/>
                </a:solidFill>
              </a:rPr>
              <a:t>est en cours de formation auprès du Maître qui tient absolument à ce que l'impétrant maîtrise parfaitement la technique de la pierre synthétique car son nom sera toujours attaché aux modèles qu'il a créés. Des améliorations comme le laiton et la 3D sont au programme afin de réactualiser la gamme. Bienvenue donc à Nicolas en attendant qu'il nous présente sa production.</a:t>
            </a:r>
          </a:p>
          <a:p>
            <a:pPr marL="0" indent="0">
              <a:buNone/>
            </a:pPr>
            <a:endParaRPr lang="fr-FR" dirty="0">
              <a:solidFill>
                <a:srgbClr val="61FA48"/>
              </a:solidFill>
            </a:endParaRPr>
          </a:p>
        </p:txBody>
      </p:sp>
      <p:sp>
        <p:nvSpPr>
          <p:cNvPr id="11" name="Espace réservé de la date 10"/>
          <p:cNvSpPr>
            <a:spLocks noGrp="1"/>
          </p:cNvSpPr>
          <p:nvPr>
            <p:ph type="dt" sz="half" idx="10"/>
          </p:nvPr>
        </p:nvSpPr>
        <p:spPr/>
        <p:txBody>
          <a:bodyPr/>
          <a:lstStyle/>
          <a:p>
            <a:r>
              <a:rPr lang="fr-FR" dirty="0" smtClean="0"/>
              <a:t>16/02/2019</a:t>
            </a:r>
            <a:endParaRPr lang="fr-FR" dirty="0"/>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50</a:t>
            </a:fld>
            <a:endParaRPr lang="fr-FR" dirty="0"/>
          </a:p>
        </p:txBody>
      </p:sp>
      <p:sp>
        <p:nvSpPr>
          <p:cNvPr id="8" name="Rectangle 7"/>
          <p:cNvSpPr/>
          <p:nvPr/>
        </p:nvSpPr>
        <p:spPr>
          <a:xfrm>
            <a:off x="455937" y="275085"/>
            <a:ext cx="3369833" cy="523220"/>
          </a:xfrm>
          <a:prstGeom prst="rect">
            <a:avLst/>
          </a:prstGeom>
        </p:spPr>
        <p:txBody>
          <a:bodyPr wrap="none">
            <a:spAutoFit/>
          </a:bodyPr>
          <a:lstStyle/>
          <a:p>
            <a:r>
              <a:rPr lang="fr-FR" sz="2800" b="1" dirty="0">
                <a:solidFill>
                  <a:srgbClr val="FFFF00"/>
                </a:solidFill>
              </a:rPr>
              <a:t>PN SUD MODELISME</a:t>
            </a:r>
          </a:p>
        </p:txBody>
      </p:sp>
      <p:pic>
        <p:nvPicPr>
          <p:cNvPr id="6"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9889799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stretch>
            <a:fillRect/>
          </a:stretch>
        </p:blipFill>
        <p:spPr>
          <a:xfrm>
            <a:off x="0" y="1591248"/>
            <a:ext cx="9144000" cy="3513221"/>
          </a:xfrm>
          <a:prstGeom prst="rect">
            <a:avLst/>
          </a:prstGeom>
        </p:spPr>
      </p:pic>
      <p:pic>
        <p:nvPicPr>
          <p:cNvPr id="9" name="Espace réservé du contenu 8"/>
          <p:cNvPicPr>
            <a:picLocks noGrp="1" noChangeAspect="1"/>
          </p:cNvPicPr>
          <p:nvPr>
            <p:ph idx="1"/>
          </p:nvPr>
        </p:nvPicPr>
        <p:blipFill>
          <a:blip r:embed="rId3"/>
          <a:stretch>
            <a:fillRect/>
          </a:stretch>
        </p:blipFill>
        <p:spPr>
          <a:xfrm>
            <a:off x="1646184" y="908720"/>
            <a:ext cx="1584176" cy="1591248"/>
          </a:xfrm>
          <a:prstGeom prst="rect">
            <a:avLst/>
          </a:prstGeom>
        </p:spPr>
      </p:pic>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BEF8B2D1-DD13-4E67-9225-33C25A234C29}" type="slidenum">
              <a:rPr lang="fr-FR" smtClean="0"/>
              <a:pPr/>
              <a:t>51</a:t>
            </a:fld>
            <a:endParaRPr lang="fr-FR" dirty="0"/>
          </a:p>
        </p:txBody>
      </p:sp>
      <p:pic>
        <p:nvPicPr>
          <p:cNvPr id="5"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Tree>
    <p:extLst>
      <p:ext uri="{BB962C8B-B14F-4D97-AF65-F5344CB8AC3E}">
        <p14:creationId xmlns:p14="http://schemas.microsoft.com/office/powerpoint/2010/main" val="42550799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476672"/>
            <a:ext cx="8229600" cy="1143000"/>
          </a:xfrm>
        </p:spPr>
        <p:txBody>
          <a:bodyPr>
            <a:normAutofit/>
          </a:bodyPr>
          <a:lstStyle/>
          <a:p>
            <a:r>
              <a:rPr lang="fr-FR" dirty="0" smtClean="0">
                <a:solidFill>
                  <a:srgbClr val="FFFF00"/>
                </a:solidFill>
              </a:rPr>
              <a:t>ELLETREN </a:t>
            </a:r>
            <a:br>
              <a:rPr lang="fr-FR" dirty="0" smtClean="0">
                <a:solidFill>
                  <a:srgbClr val="FFFF00"/>
                </a:solidFill>
              </a:rPr>
            </a:br>
            <a:r>
              <a:rPr lang="fr-FR" sz="2700" b="1" dirty="0" smtClean="0">
                <a:solidFill>
                  <a:srgbClr val="BEF73F"/>
                </a:solidFill>
              </a:rPr>
              <a:t>souhaite connaitre nos envies pour l’avenir</a:t>
            </a:r>
            <a:endParaRPr lang="fr-FR" sz="2700" b="1" dirty="0">
              <a:solidFill>
                <a:srgbClr val="BEF73F"/>
              </a:solidFill>
            </a:endParaRPr>
          </a:p>
        </p:txBody>
      </p:sp>
      <p:pic>
        <p:nvPicPr>
          <p:cNvPr id="8" name="Espace réservé du contenu 7"/>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675869" y="1825625"/>
            <a:ext cx="5792261" cy="4351338"/>
          </a:xfrm>
          <a:prstGeom prst="rect">
            <a:avLst/>
          </a:prstGeom>
          <a:noFill/>
          <a:ln>
            <a:noFill/>
          </a:ln>
        </p:spPr>
      </p:pic>
      <p:sp>
        <p:nvSpPr>
          <p:cNvPr id="11" name="Espace réservé de la date 10"/>
          <p:cNvSpPr>
            <a:spLocks noGrp="1"/>
          </p:cNvSpPr>
          <p:nvPr>
            <p:ph type="dt" sz="half" idx="10"/>
          </p:nvPr>
        </p:nvSpPr>
        <p:spPr/>
        <p:txBody>
          <a:bodyPr/>
          <a:lstStyle/>
          <a:p>
            <a:r>
              <a:rPr lang="fr-FR" dirty="0" smtClean="0"/>
              <a:t>16/02/2019</a:t>
            </a:r>
            <a:endParaRPr lang="fr-FR" dirty="0"/>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52</a:t>
            </a:fld>
            <a:endParaRPr lang="fr-FR" dirty="0"/>
          </a:p>
        </p:txBody>
      </p:sp>
      <p:pic>
        <p:nvPicPr>
          <p:cNvPr id="1026" name="Picture 2" descr="Description de cette image, également commentée ci-aprè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644" y="2348880"/>
            <a:ext cx="4222043"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5651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62764" y="116632"/>
            <a:ext cx="648072" cy="576064"/>
          </a:xfrm>
          <a:prstGeom prst="rect">
            <a:avLst/>
          </a:prstGeom>
          <a:noFill/>
          <a:ln w="9525">
            <a:noFill/>
            <a:miter lim="800000"/>
            <a:headEnd/>
            <a:tailEnd/>
          </a:ln>
        </p:spPr>
      </p:pic>
      <p:sp>
        <p:nvSpPr>
          <p:cNvPr id="2" name="Rectangle 1"/>
          <p:cNvSpPr/>
          <p:nvPr/>
        </p:nvSpPr>
        <p:spPr>
          <a:xfrm>
            <a:off x="1349001" y="2136338"/>
            <a:ext cx="6445995" cy="1569660"/>
          </a:xfrm>
          <a:prstGeom prst="rect">
            <a:avLst/>
          </a:prstGeom>
          <a:noFill/>
        </p:spPr>
        <p:txBody>
          <a:bodyPr wrap="none" lIns="91440" tIns="45720" rIns="91440" bIns="45720">
            <a:spAutoFit/>
          </a:bodyPr>
          <a:lstStyle/>
          <a:p>
            <a:pPr algn="ctr"/>
            <a:r>
              <a:rPr lang="fr-FR" sz="3200" b="1" dirty="0" smtClean="0">
                <a:ln w="17780" cmpd="sng">
                  <a:solidFill>
                    <a:srgbClr val="FFFF00"/>
                  </a:solidFill>
                  <a:prstDash val="solid"/>
                  <a:miter lim="800000"/>
                </a:ln>
                <a:solidFill>
                  <a:srgbClr val="FF0000"/>
                </a:solidFill>
                <a:effectLst>
                  <a:outerShdw blurRad="55000" dist="50800" dir="5400000" algn="tl">
                    <a:srgbClr val="000000">
                      <a:alpha val="33000"/>
                    </a:srgbClr>
                  </a:outerShdw>
                </a:effectLst>
                <a:latin typeface="Segoe Print" panose="02000600000000000000" pitchFamily="2" charset="0"/>
                <a:cs typeface="Arial" pitchFamily="34" charset="0"/>
              </a:rPr>
              <a:t>Loco-Diffusion</a:t>
            </a:r>
          </a:p>
          <a:p>
            <a:pPr algn="ctr"/>
            <a:r>
              <a:rPr lang="fr-FR" sz="3200" b="1" dirty="0" smtClean="0">
                <a:ln w="17780" cmpd="sng">
                  <a:solidFill>
                    <a:srgbClr val="FFFF00"/>
                  </a:solidFill>
                  <a:prstDash val="solid"/>
                  <a:miter lim="800000"/>
                </a:ln>
                <a:solidFill>
                  <a:srgbClr val="FF0000"/>
                </a:solidFill>
                <a:effectLst>
                  <a:outerShdw blurRad="55000" dist="50800" dir="5400000" algn="tl">
                    <a:srgbClr val="000000">
                      <a:alpha val="33000"/>
                    </a:srgbClr>
                  </a:outerShdw>
                </a:effectLst>
                <a:latin typeface="Segoe Print" panose="02000600000000000000" pitchFamily="2" charset="0"/>
                <a:cs typeface="Arial" pitchFamily="34" charset="0"/>
              </a:rPr>
              <a:t>Wagon frigorifique PO /SNCF </a:t>
            </a:r>
            <a:endParaRPr lang="fr-FR" sz="3200" b="1" dirty="0">
              <a:ln w="17780" cmpd="sng">
                <a:solidFill>
                  <a:srgbClr val="FFFF00"/>
                </a:solidFill>
                <a:prstDash val="solid"/>
                <a:miter lim="800000"/>
              </a:ln>
              <a:solidFill>
                <a:srgbClr val="FF0000"/>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0" indent="0" algn="ctr">
              <a:buNone/>
            </a:pPr>
            <a:endParaRPr lang="fr-FR" sz="32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endParaRPr>
          </a:p>
        </p:txBody>
      </p:sp>
      <p:sp>
        <p:nvSpPr>
          <p:cNvPr id="6" name="Espace réservé de la date 5"/>
          <p:cNvSpPr>
            <a:spLocks noGrp="1"/>
          </p:cNvSpPr>
          <p:nvPr>
            <p:ph type="dt" sz="half" idx="10"/>
          </p:nvPr>
        </p:nvSpPr>
        <p:spPr/>
        <p:txBody>
          <a:bodyPr/>
          <a:lstStyle/>
          <a:p>
            <a:r>
              <a:rPr lang="fr-FR" dirty="0" smtClean="0"/>
              <a:t>16/02/2019</a:t>
            </a:r>
            <a:endParaRPr lang="fr-FR" dirty="0"/>
          </a:p>
        </p:txBody>
      </p:sp>
      <p:sp>
        <p:nvSpPr>
          <p:cNvPr id="3" name="Espace réservé du numéro de diapositive 2"/>
          <p:cNvSpPr>
            <a:spLocks noGrp="1"/>
          </p:cNvSpPr>
          <p:nvPr>
            <p:ph type="sldNum" sz="quarter" idx="12"/>
          </p:nvPr>
        </p:nvSpPr>
        <p:spPr/>
        <p:txBody>
          <a:bodyPr/>
          <a:lstStyle/>
          <a:p>
            <a:fld id="{244E858A-B378-4F09-ADF8-4E25A52FF341}" type="slidenum">
              <a:rPr lang="fr-FR" smtClean="0"/>
              <a:pPr/>
              <a:t>53</a:t>
            </a:fld>
            <a:endParaRPr lang="fr-FR" dirty="0"/>
          </a:p>
        </p:txBody>
      </p:sp>
    </p:spTree>
    <p:extLst>
      <p:ext uri="{BB962C8B-B14F-4D97-AF65-F5344CB8AC3E}">
        <p14:creationId xmlns:p14="http://schemas.microsoft.com/office/powerpoint/2010/main" val="14914948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stretch>
            <a:fillRect/>
          </a:stretch>
        </p:blipFill>
        <p:spPr>
          <a:xfrm>
            <a:off x="-62080" y="764704"/>
            <a:ext cx="9206079" cy="6554994"/>
          </a:xfrm>
          <a:prstGeom prst="rect">
            <a:avLst/>
          </a:prstGeom>
        </p:spPr>
      </p:pic>
      <p:pic>
        <p:nvPicPr>
          <p:cNvPr id="9" name="il_fi" descr="http://www.easydroit.fr/images/article/image/image031.png"/>
          <p:cNvPicPr/>
          <p:nvPr/>
        </p:nvPicPr>
        <p:blipFill>
          <a:blip r:embed="rId3" cstate="print"/>
          <a:srcRect/>
          <a:stretch>
            <a:fillRect/>
          </a:stretch>
        </p:blipFill>
        <p:spPr bwMode="auto">
          <a:xfrm>
            <a:off x="8495928" y="0"/>
            <a:ext cx="648072" cy="576064"/>
          </a:xfrm>
          <a:prstGeom prst="rect">
            <a:avLst/>
          </a:prstGeom>
          <a:noFill/>
          <a:ln w="9525">
            <a:noFill/>
            <a:miter lim="800000"/>
            <a:headEnd/>
            <a:tailEnd/>
          </a:ln>
        </p:spPr>
      </p:pic>
      <p:sp>
        <p:nvSpPr>
          <p:cNvPr id="3" name="Rectangle 2"/>
          <p:cNvSpPr/>
          <p:nvPr/>
        </p:nvSpPr>
        <p:spPr>
          <a:xfrm>
            <a:off x="4540959" y="764704"/>
            <a:ext cx="4572000" cy="892552"/>
          </a:xfrm>
          <a:prstGeom prst="rect">
            <a:avLst/>
          </a:prstGeom>
        </p:spPr>
        <p:txBody>
          <a:bodyPr>
            <a:spAutoFit/>
          </a:bodyPr>
          <a:lstStyle/>
          <a:p>
            <a:r>
              <a:rPr lang="fr-FR" dirty="0">
                <a:solidFill>
                  <a:schemeClr val="bg1"/>
                </a:solidFill>
              </a:rPr>
              <a:t> </a:t>
            </a:r>
            <a:endParaRPr lang="fr-FR" dirty="0">
              <a:solidFill>
                <a:srgbClr val="0000FF"/>
              </a:solidFill>
            </a:endParaRPr>
          </a:p>
          <a:p>
            <a:r>
              <a:rPr lang="fr-FR" sz="1600" b="1" dirty="0" smtClean="0">
                <a:solidFill>
                  <a:srgbClr val="0000FF"/>
                </a:solidFill>
                <a:latin typeface="Segoe Print" panose="02000600000000000000" pitchFamily="2" charset="0"/>
              </a:rPr>
              <a:t>.</a:t>
            </a:r>
            <a:endParaRPr lang="fr-FR" sz="1600" b="1" dirty="0">
              <a:solidFill>
                <a:srgbClr val="0000FF"/>
              </a:solidFill>
              <a:latin typeface="Segoe Print" panose="02000600000000000000" pitchFamily="2" charset="0"/>
            </a:endParaRPr>
          </a:p>
          <a:p>
            <a:r>
              <a:rPr lang="fr-FR" b="1" dirty="0">
                <a:solidFill>
                  <a:srgbClr val="0000FF"/>
                </a:solidFill>
                <a:latin typeface="Segoe Print" panose="02000600000000000000" pitchFamily="2" charset="0"/>
              </a:rPr>
              <a:t> </a:t>
            </a:r>
          </a:p>
        </p:txBody>
      </p:sp>
      <p:sp>
        <p:nvSpPr>
          <p:cNvPr id="7" name="Espace réservé de la date 6"/>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244E858A-B378-4F09-ADF8-4E25A52FF341}" type="slidenum">
              <a:rPr lang="fr-FR" smtClean="0"/>
              <a:pPr/>
              <a:t>54</a:t>
            </a:fld>
            <a:endParaRPr lang="fr-FR" dirty="0"/>
          </a:p>
        </p:txBody>
      </p:sp>
    </p:spTree>
    <p:extLst>
      <p:ext uri="{BB962C8B-B14F-4D97-AF65-F5344CB8AC3E}">
        <p14:creationId xmlns:p14="http://schemas.microsoft.com/office/powerpoint/2010/main" val="17591943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3347864" y="3053483"/>
            <a:ext cx="2785580" cy="3302867"/>
          </a:xfrm>
          <a:prstGeom prst="rect">
            <a:avLst/>
          </a:prstGeom>
        </p:spPr>
      </p:pic>
      <p:sp>
        <p:nvSpPr>
          <p:cNvPr id="3" name="Espace réservé du contenu 2"/>
          <p:cNvSpPr>
            <a:spLocks noGrp="1"/>
          </p:cNvSpPr>
          <p:nvPr>
            <p:ph idx="1"/>
          </p:nvPr>
        </p:nvSpPr>
        <p:spPr>
          <a:xfrm>
            <a:off x="446129" y="548680"/>
            <a:ext cx="8229600" cy="4525963"/>
          </a:xfrm>
        </p:spPr>
        <p:txBody>
          <a:bodyPr/>
          <a:lstStyle/>
          <a:p>
            <a:pPr marL="0" indent="0" algn="ctr">
              <a:buNone/>
            </a:pPr>
            <a:r>
              <a:rPr lang="fr-FR" sz="4000" b="1" dirty="0">
                <a:solidFill>
                  <a:srgbClr val="BEF73F"/>
                </a:solidFill>
              </a:rPr>
              <a:t>Naissance d’une passion, souvenirs ferroviaires… </a:t>
            </a:r>
            <a:endParaRPr lang="fr-FR" sz="4000" dirty="0">
              <a:solidFill>
                <a:srgbClr val="BEF73F"/>
              </a:solidFill>
            </a:endParaRPr>
          </a:p>
          <a:p>
            <a:pPr algn="ctr"/>
            <a:r>
              <a:rPr lang="fr-FR" b="1" dirty="0">
                <a:solidFill>
                  <a:srgbClr val="BEF73F"/>
                </a:solidFill>
              </a:rPr>
              <a:t>Troisième partie, le renouveau</a:t>
            </a:r>
            <a:r>
              <a:rPr lang="fr-FR" dirty="0">
                <a:solidFill>
                  <a:srgbClr val="BEF73F"/>
                </a:solidFill>
              </a:rPr>
              <a:t>. </a:t>
            </a:r>
            <a:r>
              <a:rPr lang="fr-FR" b="1" dirty="0">
                <a:solidFill>
                  <a:srgbClr val="BEF73F"/>
                </a:solidFill>
              </a:rPr>
              <a:t>Les temps modernes </a:t>
            </a:r>
            <a:endParaRPr lang="fr-FR" dirty="0">
              <a:solidFill>
                <a:srgbClr val="BEF73F"/>
              </a:solidFill>
            </a:endParaRPr>
          </a:p>
          <a:p>
            <a:endParaRPr lang="fr-FR" dirty="0"/>
          </a:p>
        </p:txBody>
      </p:sp>
      <p:sp>
        <p:nvSpPr>
          <p:cNvPr id="10" name="Espace réservé de la date 9"/>
          <p:cNvSpPr>
            <a:spLocks noGrp="1"/>
          </p:cNvSpPr>
          <p:nvPr>
            <p:ph type="dt" sz="half" idx="10"/>
          </p:nvPr>
        </p:nvSpPr>
        <p:spPr/>
        <p:txBody>
          <a:bodyPr/>
          <a:lstStyle/>
          <a:p>
            <a:r>
              <a:rPr lang="fr-FR" dirty="0" smtClean="0"/>
              <a:t>16/02/2019</a:t>
            </a:r>
            <a:endParaRPr lang="fr-FR" dirty="0"/>
          </a:p>
        </p:txBody>
      </p:sp>
      <p:sp>
        <p:nvSpPr>
          <p:cNvPr id="8" name="Espace réservé du numéro de diapositive 7"/>
          <p:cNvSpPr>
            <a:spLocks noGrp="1"/>
          </p:cNvSpPr>
          <p:nvPr>
            <p:ph type="sldNum" sz="quarter" idx="12"/>
          </p:nvPr>
        </p:nvSpPr>
        <p:spPr/>
        <p:txBody>
          <a:bodyPr/>
          <a:lstStyle/>
          <a:p>
            <a:fld id="{244E858A-B378-4F09-ADF8-4E25A52FF341}" type="slidenum">
              <a:rPr lang="fr-FR" smtClean="0"/>
              <a:pPr/>
              <a:t>55</a:t>
            </a:fld>
            <a:endParaRPr lang="fr-FR" dirty="0"/>
          </a:p>
        </p:txBody>
      </p:sp>
      <p:sp>
        <p:nvSpPr>
          <p:cNvPr id="6" name="Espace réservé du contenu 5"/>
          <p:cNvSpPr>
            <a:spLocks noGrp="1"/>
          </p:cNvSpPr>
          <p:nvPr>
            <p:ph sz="quarter" idx="13"/>
          </p:nvPr>
        </p:nvSpPr>
        <p:spPr/>
        <p:txBody>
          <a:bodyPr/>
          <a:lstStyle/>
          <a:p>
            <a:endParaRPr lang="fr-FR" dirty="0"/>
          </a:p>
        </p:txBody>
      </p:sp>
      <p:pic>
        <p:nvPicPr>
          <p:cNvPr id="9"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24237510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620688"/>
            <a:ext cx="8229600" cy="4525963"/>
          </a:xfrm>
        </p:spPr>
        <p:txBody>
          <a:bodyPr>
            <a:noAutofit/>
          </a:bodyPr>
          <a:lstStyle/>
          <a:p>
            <a:pPr algn="just"/>
            <a:r>
              <a:rPr lang="fr-FR" sz="1500" dirty="0" smtClean="0"/>
              <a:t>En fait, je </a:t>
            </a:r>
            <a:r>
              <a:rPr lang="fr-FR" sz="1500" dirty="0"/>
              <a:t>ne me souviens plus très bien comment j’ai eu connaissance d’un petit groupe d’amateurs qui se proposait de réactiver l’échelle zéro. Il semblerait que ce soit par l’intermédiaire de Loco-Revue en juillet 1982. Toujours est-il qu’en 1983 je me retrouvai inscrit à un club qui s’intitulait « le Cercle du Zéro ». </a:t>
            </a:r>
          </a:p>
          <a:p>
            <a:pPr algn="just"/>
            <a:r>
              <a:rPr lang="fr-FR" sz="1500" dirty="0"/>
              <a:t>En fait c’est sur une idée de Monsieur Henri Girod-Eymery, aidé de Jean Villette et de Dominique Ybert, que se concrétisa la création d’une association d’amateurs. </a:t>
            </a:r>
          </a:p>
          <a:p>
            <a:pPr algn="just"/>
            <a:r>
              <a:rPr lang="fr-FR" sz="1500" dirty="0"/>
              <a:t>Le premier bulletin de liaison des amateurs du Zéro s’intitulait Histoire d’O et parut le 7 novembre 1983. On y trouve des signatures prestigieuses : Henri Girod-Eymery, Jean Falaize, Jean Villette, JP Cardeaud, sans oublier… Jacques Archambault, intarissable dans ses commentaires dans la revue. Le tout sur quelques feuilles format A4. Les débuts de la revue furent modestes ! Il était déjà question, à cette époque, de modules pour nos réunions et des renseignements sur un artisan qui pouvait nous fournir quelques pièces détachées, il s’agissait de Jean-Claude Ragot (Kit Zéro) qui travaillait sur la « Courte Queue ». </a:t>
            </a:r>
          </a:p>
        </p:txBody>
      </p:sp>
      <p:sp>
        <p:nvSpPr>
          <p:cNvPr id="13" name="Espace réservé de la date 12"/>
          <p:cNvSpPr>
            <a:spLocks noGrp="1"/>
          </p:cNvSpPr>
          <p:nvPr>
            <p:ph type="dt" sz="half" idx="10"/>
          </p:nvPr>
        </p:nvSpPr>
        <p:spPr/>
        <p:txBody>
          <a:bodyPr/>
          <a:lstStyle/>
          <a:p>
            <a:r>
              <a:rPr lang="fr-FR" dirty="0" smtClean="0"/>
              <a:t>16/02/2019</a:t>
            </a:r>
            <a:endParaRPr lang="fr-FR" dirty="0"/>
          </a:p>
        </p:txBody>
      </p:sp>
      <p:sp>
        <p:nvSpPr>
          <p:cNvPr id="11" name="Espace réservé du numéro de diapositive 10"/>
          <p:cNvSpPr>
            <a:spLocks noGrp="1"/>
          </p:cNvSpPr>
          <p:nvPr>
            <p:ph type="sldNum" sz="quarter" idx="12"/>
          </p:nvPr>
        </p:nvSpPr>
        <p:spPr/>
        <p:txBody>
          <a:bodyPr/>
          <a:lstStyle/>
          <a:p>
            <a:fld id="{244E858A-B378-4F09-ADF8-4E25A52FF341}" type="slidenum">
              <a:rPr lang="fr-FR" smtClean="0"/>
              <a:pPr/>
              <a:t>56</a:t>
            </a:fld>
            <a:endParaRPr lang="fr-FR" dirty="0"/>
          </a:p>
        </p:txBody>
      </p:sp>
      <p:sp>
        <p:nvSpPr>
          <p:cNvPr id="6" name="Espace réservé du contenu 5"/>
          <p:cNvSpPr>
            <a:spLocks noGrp="1"/>
          </p:cNvSpPr>
          <p:nvPr>
            <p:ph sz="quarter" idx="13"/>
          </p:nvPr>
        </p:nvSpPr>
        <p:spPr/>
        <p:txBody>
          <a:bodyPr/>
          <a:lstStyle/>
          <a:p>
            <a:endParaRPr lang="fr-FR" dirty="0"/>
          </a:p>
        </p:txBody>
      </p:sp>
      <p:pic>
        <p:nvPicPr>
          <p:cNvPr id="10" name="Image 9"/>
          <p:cNvPicPr>
            <a:picLocks noChangeAspect="1"/>
          </p:cNvPicPr>
          <p:nvPr/>
        </p:nvPicPr>
        <p:blipFill>
          <a:blip r:embed="rId2"/>
          <a:stretch>
            <a:fillRect/>
          </a:stretch>
        </p:blipFill>
        <p:spPr>
          <a:xfrm>
            <a:off x="12333" y="3933056"/>
            <a:ext cx="9144000" cy="2177766"/>
          </a:xfrm>
          <a:prstGeom prst="rect">
            <a:avLst/>
          </a:prstGeom>
        </p:spPr>
      </p:pic>
      <p:pic>
        <p:nvPicPr>
          <p:cNvPr id="7" name="il_fi" descr="http://www.easydroit.fr/images/article/image/image031.png"/>
          <p:cNvPicPr/>
          <p:nvPr/>
        </p:nvPicPr>
        <p:blipFill>
          <a:blip r:embed="rId3" cstate="print"/>
          <a:srcRect/>
          <a:stretch>
            <a:fillRect/>
          </a:stretch>
        </p:blipFill>
        <p:spPr bwMode="auto">
          <a:xfrm>
            <a:off x="8381370" y="53281"/>
            <a:ext cx="648072" cy="576064"/>
          </a:xfrm>
          <a:prstGeom prst="rect">
            <a:avLst/>
          </a:prstGeom>
          <a:noFill/>
          <a:ln w="9525">
            <a:noFill/>
            <a:miter lim="800000"/>
            <a:headEnd/>
            <a:tailEnd/>
          </a:ln>
        </p:spPr>
      </p:pic>
    </p:spTree>
    <p:extLst>
      <p:ext uri="{BB962C8B-B14F-4D97-AF65-F5344CB8AC3E}">
        <p14:creationId xmlns:p14="http://schemas.microsoft.com/office/powerpoint/2010/main" val="8586682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600200"/>
            <a:ext cx="8229600" cy="4925144"/>
          </a:xfrm>
        </p:spPr>
        <p:txBody>
          <a:bodyPr>
            <a:normAutofit fontScale="92500" lnSpcReduction="20000"/>
          </a:bodyPr>
          <a:lstStyle/>
          <a:p>
            <a:pPr algn="just"/>
            <a:r>
              <a:rPr lang="fr-FR" dirty="0">
                <a:solidFill>
                  <a:schemeClr val="bg1"/>
                </a:solidFill>
              </a:rPr>
              <a:t>Puis je me </a:t>
            </a:r>
            <a:r>
              <a:rPr lang="fr-FR" dirty="0"/>
              <a:t>suis retrouvé , qui sait comment , correspondant du Cercle pour le Languedoc-Roussillon. Je me souviens d’une de nos premières réunions qui se tint près d’Uzès au moulin de Chalier. L’un d’entre nous avait apporté quelques modules malheureusement en aggloméré assez épais. Vu le poids il n’a jamais récidivé. Une autre réunion aura lieu à Vauvert. Puis une autre à Boisseron dans un ancien château. Il était toujours très difficile de trouver un lieu où nous pouvions apporter du matériel. Et que dire du problème, toujours actuel, de l’organisateur qui ne sait jamais à l’avance combien de convives seront présents. (NDLR : Je confirme !) </a:t>
            </a:r>
            <a:endParaRPr lang="fr-FR" dirty="0" smtClean="0"/>
          </a:p>
          <a:p>
            <a:pPr algn="just"/>
            <a:endParaRPr lang="fr-FR" dirty="0" smtClean="0"/>
          </a:p>
          <a:p>
            <a:pPr algn="just"/>
            <a:r>
              <a:rPr lang="fr-FR" dirty="0"/>
              <a:t>Les expositions commencèrent à s’organiser. Une des premières, autant que je me souvienne, eut lieu à Saint-Martin-de-Crau en juin 1986, où nous avions apporté quelques modules. Les premiers ! Une autre à Montpellier sous l’égide de l’AFAC, avant de devenir un rendez-vous annuel avec l’incontournable Model-Show d’Avignon. Le Président du Cercle de l’époque apportait alors son réseau personnel, de belle taille, et c’était la réunion de tous les amateurs de la région. Et c’est là que de solides amitiés se sont nouées. Je revois encore certains repas au milieu du circuit, en pleine exposition. Ah ! Il y avait de l’ambiance ! Ceci a disparu au fil des années et la représentation du zéro au Modèle-Show n’est plus que l’ombre de ce qu’elle était à l’époque. </a:t>
            </a:r>
          </a:p>
          <a:p>
            <a:endParaRPr lang="fr-FR" dirty="0"/>
          </a:p>
        </p:txBody>
      </p:sp>
      <p:sp>
        <p:nvSpPr>
          <p:cNvPr id="10" name="Espace réservé de la date 9"/>
          <p:cNvSpPr>
            <a:spLocks noGrp="1"/>
          </p:cNvSpPr>
          <p:nvPr>
            <p:ph type="dt" sz="half" idx="10"/>
          </p:nvPr>
        </p:nvSpPr>
        <p:spPr/>
        <p:txBody>
          <a:bodyPr/>
          <a:lstStyle/>
          <a:p>
            <a:r>
              <a:rPr lang="fr-FR" dirty="0" smtClean="0"/>
              <a:t>16/02/2019</a:t>
            </a:r>
            <a:endParaRPr lang="fr-FR" dirty="0"/>
          </a:p>
        </p:txBody>
      </p:sp>
      <p:sp>
        <p:nvSpPr>
          <p:cNvPr id="8" name="Espace réservé du numéro de diapositive 7"/>
          <p:cNvSpPr>
            <a:spLocks noGrp="1"/>
          </p:cNvSpPr>
          <p:nvPr>
            <p:ph type="sldNum" sz="quarter" idx="12"/>
          </p:nvPr>
        </p:nvSpPr>
        <p:spPr/>
        <p:txBody>
          <a:bodyPr/>
          <a:lstStyle/>
          <a:p>
            <a:fld id="{244E858A-B378-4F09-ADF8-4E25A52FF341}" type="slidenum">
              <a:rPr lang="fr-FR" smtClean="0"/>
              <a:pPr/>
              <a:t>57</a:t>
            </a:fld>
            <a:endParaRPr lang="fr-FR" dirty="0"/>
          </a:p>
        </p:txBody>
      </p:sp>
      <p:sp>
        <p:nvSpPr>
          <p:cNvPr id="6" name="Espace réservé du contenu 5"/>
          <p:cNvSpPr>
            <a:spLocks noGrp="1"/>
          </p:cNvSpPr>
          <p:nvPr>
            <p:ph sz="quarter" idx="13"/>
          </p:nvPr>
        </p:nvSpPr>
        <p:spPr/>
        <p:txBody>
          <a:bodyPr/>
          <a:lstStyle/>
          <a:p>
            <a:endParaRPr lang="fr-FR" dirty="0"/>
          </a:p>
        </p:txBody>
      </p:sp>
      <p:pic>
        <p:nvPicPr>
          <p:cNvPr id="7" name="Image 6"/>
          <p:cNvPicPr>
            <a:picLocks noChangeAspect="1"/>
          </p:cNvPicPr>
          <p:nvPr/>
        </p:nvPicPr>
        <p:blipFill>
          <a:blip r:embed="rId2"/>
          <a:stretch>
            <a:fillRect/>
          </a:stretch>
        </p:blipFill>
        <p:spPr>
          <a:xfrm>
            <a:off x="1259632" y="84322"/>
            <a:ext cx="6444208" cy="1428381"/>
          </a:xfrm>
          <a:prstGeom prst="rect">
            <a:avLst/>
          </a:prstGeom>
        </p:spPr>
      </p:pic>
      <p:pic>
        <p:nvPicPr>
          <p:cNvPr id="9"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5451577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73" y="151630"/>
            <a:ext cx="8229600" cy="6336704"/>
          </a:xfrm>
        </p:spPr>
        <p:txBody>
          <a:bodyPr>
            <a:normAutofit fontScale="92500"/>
          </a:bodyPr>
          <a:lstStyle/>
          <a:p>
            <a:pPr algn="just"/>
            <a:r>
              <a:rPr lang="fr-FR" dirty="0" smtClean="0">
                <a:solidFill>
                  <a:schemeClr val="bg1"/>
                </a:solidFill>
              </a:rPr>
              <a:t>C’est </a:t>
            </a:r>
            <a:r>
              <a:rPr lang="fr-FR" dirty="0">
                <a:solidFill>
                  <a:schemeClr val="bg1"/>
                </a:solidFill>
              </a:rPr>
              <a:t>ainsi que </a:t>
            </a:r>
            <a:r>
              <a:rPr lang="fr-FR" dirty="0"/>
              <a:t>je retrouvais l’ami Louis Rouvière, connu à Avignon je pense, lors de mes passages à Paris. Un véritable artiste aux multiples facettes qui était capable aussi bien de peindre un tableau que de fabriquer une merveille de machine PLM sur un coin de la table du salon au grand dam de Madame Rouvière. On ne dira jamais assez l’esprit d’abnégation des femmes de modélistes. </a:t>
            </a:r>
            <a:endParaRPr lang="fr-FR" dirty="0" smtClean="0"/>
          </a:p>
          <a:p>
            <a:pPr algn="just"/>
            <a:endParaRPr lang="fr-FR" dirty="0"/>
          </a:p>
          <a:p>
            <a:pPr algn="just"/>
            <a:r>
              <a:rPr lang="fr-FR" dirty="0"/>
              <a:t>Par ce côté artiste capable de sortir des merveilles sur un coin de table avec si peu d’outillage, il me rappelait l’ami René Thomas. D’ailleurs, comme beaucoup d’autres je suppose, je lui dois de m’être lancé à fabriquer une maquette digne de ce nom. En effet il fit paraître dans la revue «Histoire d’O» n°31 d’avril 1990, et en plusieurs épisodes, les plans en zéro d’une 3AM (futures 030 TB) de l’ancien PLM. </a:t>
            </a:r>
            <a:endParaRPr lang="fr-FR" dirty="0" smtClean="0"/>
          </a:p>
          <a:p>
            <a:pPr algn="just"/>
            <a:endParaRPr lang="fr-FR" dirty="0"/>
          </a:p>
          <a:p>
            <a:pPr algn="just"/>
            <a:r>
              <a:rPr lang="fr-FR" dirty="0"/>
              <a:t>Inutile de vous dire que je me jetai sur ces plans avec avidité. Peu de pièces du commerce, mis à part les roues et les attelages. Les tampons furent façonnés à la main ainsi que la cheminée, le dôme, la chaudière, les caisses à eau, l’abri, enfin tout quoi ! Quant à la motorisation, je profitai d’un stock de moteur Pittman de récupération, suivi d’une réduction par pignons plastiques, et, comme on dit, « roule ma poule ». Le résultat fut que pour une machine de manoeuvre, ce fut comme disait René Thomas au sujet des 141 R, tu accroches le bâtiment voyageurs au crochet et tu l’emportes ! </a:t>
            </a:r>
          </a:p>
        </p:txBody>
      </p:sp>
      <p:sp>
        <p:nvSpPr>
          <p:cNvPr id="9" name="Espace réservé de la date 8"/>
          <p:cNvSpPr>
            <a:spLocks noGrp="1"/>
          </p:cNvSpPr>
          <p:nvPr>
            <p:ph type="dt" sz="half" idx="10"/>
          </p:nvPr>
        </p:nvSpPr>
        <p:spPr/>
        <p:txBody>
          <a:bodyPr/>
          <a:lstStyle/>
          <a:p>
            <a:r>
              <a:rPr lang="fr-FR" dirty="0" smtClean="0"/>
              <a:t>16/02/2019</a:t>
            </a:r>
            <a:endParaRPr lang="fr-FR" dirty="0"/>
          </a:p>
        </p:txBody>
      </p:sp>
      <p:sp>
        <p:nvSpPr>
          <p:cNvPr id="7" name="Espace réservé du numéro de diapositive 6"/>
          <p:cNvSpPr>
            <a:spLocks noGrp="1"/>
          </p:cNvSpPr>
          <p:nvPr>
            <p:ph type="sldNum" sz="quarter" idx="12"/>
          </p:nvPr>
        </p:nvSpPr>
        <p:spPr/>
        <p:txBody>
          <a:bodyPr/>
          <a:lstStyle/>
          <a:p>
            <a:fld id="{244E858A-B378-4F09-ADF8-4E25A52FF341}" type="slidenum">
              <a:rPr lang="fr-FR" smtClean="0"/>
              <a:pPr/>
              <a:t>58</a:t>
            </a:fld>
            <a:endParaRPr lang="fr-FR" dirty="0"/>
          </a:p>
        </p:txBody>
      </p:sp>
      <p:sp>
        <p:nvSpPr>
          <p:cNvPr id="6" name="Espace réservé du contenu 5"/>
          <p:cNvSpPr>
            <a:spLocks noGrp="1"/>
          </p:cNvSpPr>
          <p:nvPr>
            <p:ph sz="quarter" idx="13"/>
          </p:nvPr>
        </p:nvSpPr>
        <p:spPr/>
        <p:txBody>
          <a:bodyPr/>
          <a:lstStyle/>
          <a:p>
            <a:endParaRPr lang="fr-FR" dirty="0"/>
          </a:p>
        </p:txBody>
      </p:sp>
      <p:pic>
        <p:nvPicPr>
          <p:cNvPr id="8"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5893967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5160" y="116632"/>
            <a:ext cx="8229600" cy="6336704"/>
          </a:xfrm>
        </p:spPr>
        <p:txBody>
          <a:bodyPr>
            <a:noAutofit/>
          </a:bodyPr>
          <a:lstStyle/>
          <a:p>
            <a:pPr marL="36000" indent="-360000" algn="just">
              <a:lnSpc>
                <a:spcPct val="150000"/>
              </a:lnSpc>
              <a:spcBef>
                <a:spcPts val="0"/>
              </a:spcBef>
            </a:pPr>
            <a:r>
              <a:rPr lang="fr-FR" sz="1600" b="1" dirty="0" smtClean="0"/>
              <a:t>Model-Show d’Avignon le 3 novembre 1991 : Annie Rouvière, le fils de Jacques Douriez, Louis Rouvière, madame Paulette Rouvière, Jacques Douriez, debout Mme Nicole Douriez, la fille de Jacques, un Marseillais je crois. </a:t>
            </a:r>
          </a:p>
          <a:p>
            <a:pPr marL="36000" indent="-360000" algn="just">
              <a:lnSpc>
                <a:spcPct val="150000"/>
              </a:lnSpc>
              <a:spcBef>
                <a:spcPts val="0"/>
              </a:spcBef>
            </a:pPr>
            <a:r>
              <a:rPr lang="fr-FR" sz="1600" b="1" dirty="0" smtClean="0"/>
              <a:t>Les années ont passé, ce furent des expos plus lointaines : celles du GEMME aux Lilas près de Paris, puis Expométrique au Grand Dôme de Villebon… Que de bons souvenirs, qui permettaient de retrouver les amis. Les AG annuelles, dans des endroits différents d’une année sur l’autre, depuis la première (?) à Lyon gare des Brotteaux en…1984, jusqu’à celle de 2012 à Pontoise, sans oublier celle de Nîmes que j’avais organisée avec l’aide de l’ami Dourriez en 1996. En ces temps anciens, nous prévoyions toujours un programme pour les dames. Il y eut donc pour elles la visite de Nîmes. Puis visite du Musée du Chemin de Fer de la 3ATV, dont j’étais alors trésorier. AG et repas de gala dans les salons du Vatel; Le lendemain excursion. Saint Jean-du-Gard, où nous avons pris le Train à Vapeur des Cévennes. Arrêt pour visiter la Bambouseraie, puis déjeuner, terminus du TVC. Nous savions recevoir. Il est vrai que maintenant, réunir 120 personnes en international pour une AG c’est terminé… Bien sûr, il y eut quelques ratés, mais quelle satisfaction de n’avoir eu qu’une ou deux réclamations sur ces 120 participants.</a:t>
            </a:r>
          </a:p>
          <a:p>
            <a:pPr>
              <a:lnSpc>
                <a:spcPct val="170000"/>
              </a:lnSpc>
            </a:pPr>
            <a:endParaRPr lang="fr-FR" sz="900" dirty="0" smtClean="0"/>
          </a:p>
          <a:p>
            <a:endParaRPr lang="fr-FR" sz="900" dirty="0"/>
          </a:p>
        </p:txBody>
      </p:sp>
      <p:sp>
        <p:nvSpPr>
          <p:cNvPr id="9" name="Espace réservé de la date 8"/>
          <p:cNvSpPr>
            <a:spLocks noGrp="1"/>
          </p:cNvSpPr>
          <p:nvPr>
            <p:ph type="dt" sz="half" idx="10"/>
          </p:nvPr>
        </p:nvSpPr>
        <p:spPr/>
        <p:txBody>
          <a:bodyPr/>
          <a:lstStyle/>
          <a:p>
            <a:r>
              <a:rPr lang="fr-FR" dirty="0" smtClean="0"/>
              <a:t>16/02/2019</a:t>
            </a:r>
            <a:endParaRPr lang="fr-FR" dirty="0"/>
          </a:p>
        </p:txBody>
      </p:sp>
      <p:sp>
        <p:nvSpPr>
          <p:cNvPr id="7" name="Espace réservé du numéro de diapositive 6"/>
          <p:cNvSpPr>
            <a:spLocks noGrp="1"/>
          </p:cNvSpPr>
          <p:nvPr>
            <p:ph type="sldNum" sz="quarter" idx="12"/>
          </p:nvPr>
        </p:nvSpPr>
        <p:spPr/>
        <p:txBody>
          <a:bodyPr/>
          <a:lstStyle/>
          <a:p>
            <a:fld id="{244E858A-B378-4F09-ADF8-4E25A52FF341}" type="slidenum">
              <a:rPr lang="fr-FR" smtClean="0"/>
              <a:pPr/>
              <a:t>59</a:t>
            </a:fld>
            <a:endParaRPr lang="fr-FR" dirty="0"/>
          </a:p>
        </p:txBody>
      </p:sp>
      <p:sp>
        <p:nvSpPr>
          <p:cNvPr id="6" name="Espace réservé du contenu 5"/>
          <p:cNvSpPr>
            <a:spLocks noGrp="1"/>
          </p:cNvSpPr>
          <p:nvPr>
            <p:ph sz="quarter" idx="13"/>
          </p:nvPr>
        </p:nvSpPr>
        <p:spPr/>
        <p:txBody>
          <a:bodyPr/>
          <a:lstStyle/>
          <a:p>
            <a:endParaRPr lang="fr-FR" dirty="0"/>
          </a:p>
        </p:txBody>
      </p:sp>
      <p:pic>
        <p:nvPicPr>
          <p:cNvPr id="11"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42844006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6035" y="2136338"/>
            <a:ext cx="8771953" cy="255454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514350" indent="-514350" algn="ctr">
              <a:buNone/>
            </a:pPr>
            <a:r>
              <a:rPr lang="fr-FR" sz="3200" b="1"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Rencontre 2019 </a:t>
            </a:r>
          </a:p>
          <a:p>
            <a:pPr marL="514350" indent="-514350" algn="ctr">
              <a:buNone/>
            </a:pPr>
            <a:r>
              <a:rPr lang="fr-FR" sz="3200" b="1"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indent="-514350" algn="ctr">
              <a:buNone/>
            </a:pPr>
            <a:r>
              <a:rPr lang="fr-FR" sz="3200" b="1"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indent="-514350" algn="ctr">
              <a:buNone/>
            </a:pPr>
            <a:r>
              <a:rPr lang="fr-FR" sz="32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a:p>
            <a:pPr marL="514350" indent="-514350" algn="ctr">
              <a:buNone/>
            </a:pPr>
            <a:r>
              <a:rPr lang="fr-FR" sz="32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Les vendredi 12 avril et samedi 13 avril </a:t>
            </a:r>
          </a:p>
        </p:txBody>
      </p:sp>
      <p:sp>
        <p:nvSpPr>
          <p:cNvPr id="7" name="Ellipse 6"/>
          <p:cNvSpPr/>
          <p:nvPr/>
        </p:nvSpPr>
        <p:spPr>
          <a:xfrm>
            <a:off x="395536" y="305769"/>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BEF8B2D1-DD13-4E67-9225-33C25A234C29}" type="slidenum">
              <a:rPr lang="fr-FR" smtClean="0"/>
              <a:pPr/>
              <a:t>6</a:t>
            </a:fld>
            <a:endParaRPr lang="fr-FR" dirty="0"/>
          </a:p>
        </p:txBody>
      </p:sp>
      <p:pic>
        <p:nvPicPr>
          <p:cNvPr id="6"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3131105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1604" y="538608"/>
            <a:ext cx="8229600" cy="6239718"/>
          </a:xfrm>
        </p:spPr>
        <p:txBody>
          <a:bodyPr>
            <a:normAutofit fontScale="40000" lnSpcReduction="20000"/>
          </a:bodyPr>
          <a:lstStyle/>
          <a:p>
            <a:pPr algn="just"/>
            <a:r>
              <a:rPr lang="fr-FR" sz="4500" b="1" dirty="0" smtClean="0">
                <a:solidFill>
                  <a:srgbClr val="FFFFFF"/>
                </a:solidFill>
              </a:rPr>
              <a:t>Ensuite </a:t>
            </a:r>
            <a:r>
              <a:rPr lang="fr-FR" sz="4500" b="1" dirty="0">
                <a:solidFill>
                  <a:srgbClr val="FFFFFF"/>
                </a:solidFill>
              </a:rPr>
              <a:t>ce fut la section Auvergne du Cercle qui nous concocta un kit de 040 du PLM, ce qui souleva quelques remous aussi bien chez les professionnels, qu’à la «direction» du Cercle. C’est ce qui incita les promoteurs de ce beau projet à fonder peu après une société indépendante, dénommée AMJL. Il faut croire que l’idée était bonne, lorsque l’on voit ce qu’est devenue l’entreprise. Malheureusement, la course à la perfection a un prix. Et après une belle série de kits, 3 essieux PLM, autorails, dont un VH ou un 2800, où l’amateur «moyen» que je suis, réussissait à suivre, nous sommes passés au collectionneur. Je ne m’y reconnais plus</a:t>
            </a:r>
            <a:r>
              <a:rPr lang="fr-FR" sz="4500" b="1" dirty="0" smtClean="0">
                <a:solidFill>
                  <a:srgbClr val="FFFFFF"/>
                </a:solidFill>
              </a:rPr>
              <a:t>.</a:t>
            </a:r>
          </a:p>
          <a:p>
            <a:pPr algn="just"/>
            <a:endParaRPr lang="fr-FR" sz="4500" b="1" dirty="0">
              <a:solidFill>
                <a:srgbClr val="FFFFFF"/>
              </a:solidFill>
            </a:endParaRPr>
          </a:p>
          <a:p>
            <a:pPr algn="just"/>
            <a:r>
              <a:rPr lang="fr-FR" sz="4500" b="1" dirty="0">
                <a:solidFill>
                  <a:srgbClr val="FFFFFF"/>
                </a:solidFill>
              </a:rPr>
              <a:t>Il reste, bien sûr, des amateurs de très grand talent, mais eux c’est la catégorie «orfèvrerie». Non, vu mes talents, limités j’en conviens, je préfère le style Rouvière, qui a réussi, avec peu de moyens, à sortir de très beaux modèles. Comme c’est pour un réseau de jardin, je peux me permettre quelques «à-peu-près». Et puis, il y a nos amis Fayet et Romeuf de Clermont, qui se sont dissociés d’AMJL, pour continuer les kits, avec de très beaux résultats. Et au moins, nous avons la satisfaction de faire rouler ce que nous avons construit. Même si ce n’est pas toujours parfait</a:t>
            </a:r>
            <a:r>
              <a:rPr lang="fr-FR" sz="4500" b="1" dirty="0" smtClean="0">
                <a:solidFill>
                  <a:srgbClr val="FFFFFF"/>
                </a:solidFill>
              </a:rPr>
              <a:t>.</a:t>
            </a:r>
          </a:p>
          <a:p>
            <a:pPr algn="just"/>
            <a:endParaRPr lang="fr-FR" sz="4500" b="1" dirty="0">
              <a:solidFill>
                <a:srgbClr val="FFFFFF"/>
              </a:solidFill>
            </a:endParaRPr>
          </a:p>
          <a:p>
            <a:pPr algn="just"/>
            <a:r>
              <a:rPr lang="fr-FR" sz="4500" b="1" dirty="0">
                <a:solidFill>
                  <a:srgbClr val="FFFFFF"/>
                </a:solidFill>
              </a:rPr>
              <a:t>Je me suis même essayé, il y a quelques années, et avec les conseils éclairés d’Henri Rodde, à lancer l’étude, puis la réalisation de quelques plaques photogravées permettant la construction d’une PAZ 500. Petite série de dix, dont j’ai monté deux exemplaires, avec des bogies Y2 fabriqués pour l’occasion par Henri. Puis, dans le même style, j’ai un projet qui me tient à </a:t>
            </a:r>
            <a:r>
              <a:rPr lang="fr-FR" sz="4500" b="1" dirty="0" smtClean="0">
                <a:solidFill>
                  <a:srgbClr val="FFFFFF"/>
                </a:solidFill>
              </a:rPr>
              <a:t>cœur, </a:t>
            </a:r>
            <a:r>
              <a:rPr lang="fr-FR" sz="4500" b="1" dirty="0">
                <a:solidFill>
                  <a:srgbClr val="FFFFFF"/>
                </a:solidFill>
              </a:rPr>
              <a:t>ce serait une rame PLM 1910 à bogies. Si je peux…</a:t>
            </a:r>
          </a:p>
          <a:p>
            <a:endParaRPr lang="fr-FR" dirty="0">
              <a:solidFill>
                <a:srgbClr val="FFFFFF"/>
              </a:solidFill>
            </a:endParaRPr>
          </a:p>
          <a:p>
            <a:endParaRPr lang="fr-FR" dirty="0">
              <a:solidFill>
                <a:srgbClr val="FFFFFF"/>
              </a:solidFill>
            </a:endParaRPr>
          </a:p>
        </p:txBody>
      </p:sp>
      <p:sp>
        <p:nvSpPr>
          <p:cNvPr id="9" name="Espace réservé de la date 8"/>
          <p:cNvSpPr>
            <a:spLocks noGrp="1"/>
          </p:cNvSpPr>
          <p:nvPr>
            <p:ph type="dt" sz="half" idx="10"/>
          </p:nvPr>
        </p:nvSpPr>
        <p:spPr/>
        <p:txBody>
          <a:bodyPr/>
          <a:lstStyle/>
          <a:p>
            <a:r>
              <a:rPr lang="fr-FR" dirty="0" smtClean="0"/>
              <a:t>16/02/2019</a:t>
            </a:r>
            <a:endParaRPr lang="fr-FR" dirty="0"/>
          </a:p>
        </p:txBody>
      </p:sp>
      <p:sp>
        <p:nvSpPr>
          <p:cNvPr id="7" name="Espace réservé du numéro de diapositive 6"/>
          <p:cNvSpPr>
            <a:spLocks noGrp="1"/>
          </p:cNvSpPr>
          <p:nvPr>
            <p:ph type="sldNum" sz="quarter" idx="12"/>
          </p:nvPr>
        </p:nvSpPr>
        <p:spPr/>
        <p:txBody>
          <a:bodyPr/>
          <a:lstStyle/>
          <a:p>
            <a:fld id="{244E858A-B378-4F09-ADF8-4E25A52FF341}" type="slidenum">
              <a:rPr lang="fr-FR" smtClean="0"/>
              <a:pPr/>
              <a:t>60</a:t>
            </a:fld>
            <a:endParaRPr lang="fr-FR" dirty="0"/>
          </a:p>
        </p:txBody>
      </p:sp>
      <p:pic>
        <p:nvPicPr>
          <p:cNvPr id="5"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6593385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620688"/>
            <a:ext cx="8229600" cy="5735662"/>
          </a:xfrm>
        </p:spPr>
        <p:txBody>
          <a:bodyPr>
            <a:normAutofit fontScale="55000" lnSpcReduction="20000"/>
          </a:bodyPr>
          <a:lstStyle/>
          <a:p>
            <a:pPr marL="0" indent="0" algn="just">
              <a:buNone/>
            </a:pPr>
            <a:r>
              <a:rPr lang="fr-FR" sz="3600" dirty="0"/>
              <a:t>«</a:t>
            </a:r>
            <a:r>
              <a:rPr lang="fr-FR" sz="3600" dirty="0">
                <a:solidFill>
                  <a:srgbClr val="FFFFFF"/>
                </a:solidFill>
              </a:rPr>
              <a:t>L’homme est ainsi bâti : quand un sujet l’enflamme,</a:t>
            </a:r>
          </a:p>
          <a:p>
            <a:pPr marL="0" indent="0" algn="just">
              <a:buNone/>
            </a:pPr>
            <a:r>
              <a:rPr lang="fr-FR" sz="3600" dirty="0">
                <a:solidFill>
                  <a:srgbClr val="FFFFFF"/>
                </a:solidFill>
              </a:rPr>
              <a:t>L’impossibilité disparaît à son âme </a:t>
            </a:r>
            <a:r>
              <a:rPr lang="fr-FR" sz="3600" dirty="0" smtClean="0">
                <a:solidFill>
                  <a:srgbClr val="FFFFFF"/>
                </a:solidFill>
              </a:rPr>
              <a:t>».(</a:t>
            </a:r>
            <a:r>
              <a:rPr lang="fr-FR" sz="3600" dirty="0">
                <a:solidFill>
                  <a:srgbClr val="FFFFFF"/>
                </a:solidFill>
              </a:rPr>
              <a:t>Jean de La Fontaine</a:t>
            </a:r>
            <a:r>
              <a:rPr lang="fr-FR" sz="3600" dirty="0" smtClean="0">
                <a:solidFill>
                  <a:srgbClr val="FFFFFF"/>
                </a:solidFill>
              </a:rPr>
              <a:t>)</a:t>
            </a:r>
          </a:p>
          <a:p>
            <a:pPr marL="0" indent="0" algn="just">
              <a:buNone/>
            </a:pPr>
            <a:endParaRPr lang="fr-FR" sz="3600" dirty="0">
              <a:solidFill>
                <a:srgbClr val="FFFFFF"/>
              </a:solidFill>
            </a:endParaRPr>
          </a:p>
          <a:p>
            <a:pPr marL="0" indent="0" algn="just">
              <a:buNone/>
            </a:pPr>
            <a:r>
              <a:rPr lang="fr-FR" sz="3600" dirty="0">
                <a:solidFill>
                  <a:srgbClr val="FFFFFF"/>
                </a:solidFill>
              </a:rPr>
              <a:t>Puis j’ai repris les DEV, dont Monsieur Guillermet nous avait fait des lots de 5 pour un prix intéressant. Ah ! Bien sûr, il n’y a que de quoi faire la carcasse ! Pour le reste, c’est «cousu main». En particulier les tampons m’ont donné un peu de mal, mais le résultat est acceptable. Les bogies sont d’AMJL en kit, et les fenêtres faites maison. </a:t>
            </a:r>
          </a:p>
          <a:p>
            <a:pPr marL="0" indent="0" algn="just">
              <a:buNone/>
            </a:pPr>
            <a:r>
              <a:rPr lang="fr-FR" sz="3600" dirty="0">
                <a:solidFill>
                  <a:srgbClr val="FFFFFF"/>
                </a:solidFill>
              </a:rPr>
              <a:t>Ne restera plus qu’un petit stock de kits d’AMJL, et je pourrai enfin me consacrer à cette fichue rame PLM qui me trotte dans la tête…</a:t>
            </a:r>
          </a:p>
          <a:p>
            <a:pPr marL="0" indent="0" algn="just">
              <a:buNone/>
            </a:pPr>
            <a:r>
              <a:rPr lang="fr-FR" sz="3600" dirty="0">
                <a:solidFill>
                  <a:srgbClr val="FFFFFF"/>
                </a:solidFill>
              </a:rPr>
              <a:t>Que nous réserve l’avenir pour le zéro ? Les Noëls d’antan où le chemin de fer avait la vedette dans les vitrines illuminées des magasins, me semblent si loin... </a:t>
            </a:r>
            <a:endParaRPr lang="fr-FR" sz="3600" dirty="0" smtClean="0">
              <a:solidFill>
                <a:srgbClr val="FFFFFF"/>
              </a:solidFill>
            </a:endParaRPr>
          </a:p>
          <a:p>
            <a:pPr marL="0" indent="0" algn="just">
              <a:buNone/>
            </a:pPr>
            <a:endParaRPr lang="fr-FR" sz="3600" dirty="0">
              <a:solidFill>
                <a:srgbClr val="FFFFFF"/>
              </a:solidFill>
            </a:endParaRPr>
          </a:p>
          <a:p>
            <a:pPr marL="0" indent="0" algn="just">
              <a:buNone/>
            </a:pPr>
            <a:r>
              <a:rPr lang="fr-FR" sz="3600" dirty="0">
                <a:solidFill>
                  <a:srgbClr val="FFFFFF"/>
                </a:solidFill>
              </a:rPr>
              <a:t>Aussi chers amis sachons profiter du temps qu’il nous reste pour produire un maximum de belles choses, pour faire revivre la bonne vapeur du temps des «Compagnies», à partager entre constructeurs, tout en essayant de convertir la relève</a:t>
            </a:r>
            <a:r>
              <a:rPr lang="fr-FR" sz="3600" dirty="0" smtClean="0">
                <a:solidFill>
                  <a:srgbClr val="FFFFFF"/>
                </a:solidFill>
              </a:rPr>
              <a:t>.</a:t>
            </a:r>
          </a:p>
          <a:p>
            <a:pPr marL="0" indent="0" algn="just">
              <a:buNone/>
            </a:pPr>
            <a:endParaRPr lang="fr-FR" sz="3600" dirty="0">
              <a:solidFill>
                <a:srgbClr val="FFFFFF"/>
              </a:solidFill>
            </a:endParaRPr>
          </a:p>
          <a:p>
            <a:pPr marL="0" indent="0" algn="just">
              <a:buNone/>
            </a:pPr>
            <a:r>
              <a:rPr lang="fr-FR" sz="3600" dirty="0">
                <a:solidFill>
                  <a:srgbClr val="FFFF00"/>
                </a:solidFill>
              </a:rPr>
              <a:t>Roland </a:t>
            </a:r>
            <a:r>
              <a:rPr lang="fr-FR" sz="3600" dirty="0" smtClean="0">
                <a:solidFill>
                  <a:srgbClr val="FFFF00"/>
                </a:solidFill>
              </a:rPr>
              <a:t>GANDELOT</a:t>
            </a:r>
          </a:p>
          <a:p>
            <a:endParaRPr lang="fr-FR" dirty="0">
              <a:solidFill>
                <a:srgbClr val="FFFFFF"/>
              </a:solidFill>
            </a:endParaRPr>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244E858A-B378-4F09-ADF8-4E25A52FF341}" type="slidenum">
              <a:rPr lang="fr-FR" smtClean="0"/>
              <a:pPr/>
              <a:t>61</a:t>
            </a:fld>
            <a:endParaRPr lang="fr-FR" dirty="0"/>
          </a:p>
        </p:txBody>
      </p:sp>
      <p:sp>
        <p:nvSpPr>
          <p:cNvPr id="6" name="Espace réservé du contenu 5"/>
          <p:cNvSpPr>
            <a:spLocks noGrp="1"/>
          </p:cNvSpPr>
          <p:nvPr>
            <p:ph sz="quarter" idx="13"/>
          </p:nvPr>
        </p:nvSpPr>
        <p:spPr/>
        <p:txBody>
          <a:bodyPr/>
          <a:lstStyle/>
          <a:p>
            <a:endParaRPr lang="fr-FR" dirty="0"/>
          </a:p>
        </p:txBody>
      </p:sp>
      <p:pic>
        <p:nvPicPr>
          <p:cNvPr id="7"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42086335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333365" y="371144"/>
            <a:ext cx="8366428" cy="1143000"/>
          </a:xfrm>
        </p:spPr>
        <p:txBody>
          <a:bodyPr>
            <a:normAutofit/>
          </a:bodyPr>
          <a:lstStyle/>
          <a:p>
            <a:r>
              <a:rPr lang="fr-FR" sz="3600" b="1" dirty="0" smtClean="0"/>
              <a:t>Et maintenant un film </a:t>
            </a:r>
            <a:endParaRPr lang="fr-FR" sz="3600" b="1" dirty="0"/>
          </a:p>
        </p:txBody>
      </p:sp>
      <p:pic>
        <p:nvPicPr>
          <p:cNvPr id="9" name="Espace réservé du contenu 8"/>
          <p:cNvPicPr>
            <a:picLocks noGrp="1" noChangeAspect="1"/>
          </p:cNvPicPr>
          <p:nvPr>
            <p:ph idx="1"/>
          </p:nvPr>
        </p:nvPicPr>
        <p:blipFill>
          <a:blip r:embed="rId3"/>
          <a:stretch>
            <a:fillRect/>
          </a:stretch>
        </p:blipFill>
        <p:spPr>
          <a:xfrm>
            <a:off x="1413158" y="1844824"/>
            <a:ext cx="6206842" cy="4383209"/>
          </a:xfrm>
          <a:prstGeom prst="rect">
            <a:avLst/>
          </a:prstGeom>
        </p:spPr>
      </p:pic>
      <p:sp>
        <p:nvSpPr>
          <p:cNvPr id="12" name="Espace réservé de la date 11"/>
          <p:cNvSpPr>
            <a:spLocks noGrp="1"/>
          </p:cNvSpPr>
          <p:nvPr>
            <p:ph type="dt" sz="half" idx="10"/>
          </p:nvPr>
        </p:nvSpPr>
        <p:spPr/>
        <p:txBody>
          <a:bodyPr/>
          <a:lstStyle/>
          <a:p>
            <a:r>
              <a:rPr lang="fr-FR" dirty="0" smtClean="0"/>
              <a:t>16/02/2019</a:t>
            </a:r>
            <a:endParaRPr lang="fr-FR" dirty="0"/>
          </a:p>
        </p:txBody>
      </p:sp>
      <p:sp>
        <p:nvSpPr>
          <p:cNvPr id="10" name="Espace réservé du numéro de diapositive 9"/>
          <p:cNvSpPr>
            <a:spLocks noGrp="1"/>
          </p:cNvSpPr>
          <p:nvPr>
            <p:ph type="sldNum" sz="quarter" idx="12"/>
          </p:nvPr>
        </p:nvSpPr>
        <p:spPr/>
        <p:txBody>
          <a:bodyPr/>
          <a:lstStyle/>
          <a:p>
            <a:fld id="{244E858A-B378-4F09-ADF8-4E25A52FF341}" type="slidenum">
              <a:rPr lang="fr-FR" smtClean="0"/>
              <a:pPr/>
              <a:t>62</a:t>
            </a:fld>
            <a:endParaRPr lang="fr-FR" dirty="0"/>
          </a:p>
        </p:txBody>
      </p:sp>
      <p:sp>
        <p:nvSpPr>
          <p:cNvPr id="6" name="Espace réservé du contenu 5"/>
          <p:cNvSpPr>
            <a:spLocks noGrp="1"/>
          </p:cNvSpPr>
          <p:nvPr>
            <p:ph sz="quarter" idx="13"/>
          </p:nvPr>
        </p:nvSpPr>
        <p:spPr/>
        <p:txBody>
          <a:bodyPr/>
          <a:lstStyle/>
          <a:p>
            <a:endParaRPr lang="fr-FR" dirty="0"/>
          </a:p>
        </p:txBody>
      </p:sp>
      <p:pic>
        <p:nvPicPr>
          <p:cNvPr id="11" name="il_fi" descr="http://www.easydroit.fr/images/article/image/image031.png"/>
          <p:cNvPicPr/>
          <p:nvPr/>
        </p:nvPicPr>
        <p:blipFill>
          <a:blip r:embed="rId4"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23821973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latin typeface="Candara" panose="020E0502030303020204" pitchFamily="34" charset="0"/>
              </a:rPr>
              <a:t>SOUTHERN PACIFIC 1941</a:t>
            </a:r>
            <a:r>
              <a:rPr lang="fr-FR" dirty="0">
                <a:latin typeface="Candara" panose="020E0502030303020204" pitchFamily="34" charset="0"/>
              </a:rPr>
              <a:t/>
            </a:r>
            <a:br>
              <a:rPr lang="fr-FR" dirty="0">
                <a:latin typeface="Candara" panose="020E0502030303020204" pitchFamily="34" charset="0"/>
              </a:rPr>
            </a:br>
            <a:endParaRPr lang="fr-FR" dirty="0">
              <a:latin typeface="Candara" panose="020E0502030303020204" pitchFamily="34" charset="0"/>
            </a:endParaRPr>
          </a:p>
        </p:txBody>
      </p:sp>
      <p:sp>
        <p:nvSpPr>
          <p:cNvPr id="3" name="Espace réservé du contenu 2"/>
          <p:cNvSpPr>
            <a:spLocks noGrp="1"/>
          </p:cNvSpPr>
          <p:nvPr>
            <p:ph idx="1"/>
          </p:nvPr>
        </p:nvSpPr>
        <p:spPr>
          <a:xfrm>
            <a:off x="628650" y="1196751"/>
            <a:ext cx="7886700" cy="5159599"/>
          </a:xfrm>
        </p:spPr>
        <p:txBody>
          <a:bodyPr>
            <a:normAutofit fontScale="62500" lnSpcReduction="20000"/>
          </a:bodyPr>
          <a:lstStyle/>
          <a:p>
            <a:pPr marL="0" indent="0">
              <a:buNone/>
            </a:pPr>
            <a:r>
              <a:rPr lang="fr-FR" b="1" dirty="0"/>
              <a:t> </a:t>
            </a:r>
            <a:endParaRPr lang="fr-FR" dirty="0"/>
          </a:p>
          <a:p>
            <a:pPr marL="0" indent="0">
              <a:buNone/>
            </a:pPr>
            <a:r>
              <a:rPr lang="fr-FR" sz="2800" b="1" dirty="0">
                <a:latin typeface="Candara" panose="020E0502030303020204" pitchFamily="34" charset="0"/>
              </a:rPr>
              <a:t>Video provenant de films couleurs 16 mm tournés entre 1937 </a:t>
            </a:r>
            <a:r>
              <a:rPr lang="fr-FR" sz="2800" b="1" dirty="0" smtClean="0">
                <a:latin typeface="Candara" panose="020E0502030303020204" pitchFamily="34" charset="0"/>
              </a:rPr>
              <a:t>et </a:t>
            </a:r>
            <a:r>
              <a:rPr lang="fr-FR" sz="2800" b="1" dirty="0">
                <a:latin typeface="Candara" panose="020E0502030303020204" pitchFamily="34" charset="0"/>
              </a:rPr>
              <a:t>1941 autour de San Francisco, Oakland, et sur la ligne de la Sierra Moutain.</a:t>
            </a:r>
            <a:endParaRPr lang="fr-FR" sz="2800" dirty="0">
              <a:latin typeface="Candara" panose="020E0502030303020204" pitchFamily="34" charset="0"/>
            </a:endParaRPr>
          </a:p>
          <a:p>
            <a:pPr marL="0" indent="0">
              <a:buNone/>
            </a:pPr>
            <a:r>
              <a:rPr lang="fr-FR" sz="2800" b="1" dirty="0" smtClean="0">
                <a:latin typeface="Candara" panose="020E0502030303020204" pitchFamily="34" charset="0"/>
              </a:rPr>
              <a:t>Durée</a:t>
            </a:r>
            <a:r>
              <a:rPr lang="fr-FR" sz="2800" b="1" dirty="0">
                <a:latin typeface="Candara" panose="020E0502030303020204" pitchFamily="34" charset="0"/>
              </a:rPr>
              <a:t> : 28 ‘</a:t>
            </a:r>
            <a:endParaRPr lang="fr-FR" sz="2800" dirty="0">
              <a:latin typeface="Candara" panose="020E0502030303020204" pitchFamily="34" charset="0"/>
            </a:endParaRPr>
          </a:p>
          <a:p>
            <a:pPr marL="0" indent="0">
              <a:buNone/>
            </a:pPr>
            <a:r>
              <a:rPr lang="fr-FR" sz="2800" b="1" dirty="0">
                <a:latin typeface="Candara" panose="020E0502030303020204" pitchFamily="34" charset="0"/>
              </a:rPr>
              <a:t> </a:t>
            </a:r>
            <a:endParaRPr lang="fr-FR" sz="2800" dirty="0">
              <a:latin typeface="Candara" panose="020E0502030303020204" pitchFamily="34" charset="0"/>
            </a:endParaRPr>
          </a:p>
          <a:p>
            <a:pPr marL="0" indent="0">
              <a:lnSpc>
                <a:spcPct val="120000"/>
              </a:lnSpc>
              <a:spcBef>
                <a:spcPts val="0"/>
              </a:spcBef>
              <a:buNone/>
            </a:pPr>
            <a:r>
              <a:rPr lang="fr-FR" sz="2800" b="1" dirty="0">
                <a:latin typeface="Candara" panose="020E0502030303020204" pitchFamily="34" charset="0"/>
              </a:rPr>
              <a:t>Sujets :</a:t>
            </a:r>
            <a:endParaRPr lang="fr-FR" sz="2800" dirty="0">
              <a:latin typeface="Candara" panose="020E0502030303020204" pitchFamily="34" charset="0"/>
            </a:endParaRPr>
          </a:p>
          <a:p>
            <a:pPr marL="0" indent="0">
              <a:buNone/>
            </a:pPr>
            <a:r>
              <a:rPr lang="fr-FR" sz="2800" b="1" dirty="0">
                <a:latin typeface="Candara" panose="020E0502030303020204" pitchFamily="34" charset="0"/>
              </a:rPr>
              <a:t> </a:t>
            </a:r>
            <a:endParaRPr lang="fr-FR" sz="2800" dirty="0">
              <a:latin typeface="Candara" panose="020E0502030303020204" pitchFamily="34" charset="0"/>
            </a:endParaRPr>
          </a:p>
          <a:p>
            <a:pPr marL="342900" lvl="1" indent="0">
              <a:buNone/>
            </a:pPr>
            <a:r>
              <a:rPr lang="fr-FR" sz="2500" b="1" dirty="0">
                <a:latin typeface="Candara" panose="020E0502030303020204" pitchFamily="34" charset="0"/>
              </a:rPr>
              <a:t>Le « Daylight » au départ de SF pour Los Angeles, locomotive GS4.</a:t>
            </a:r>
            <a:endParaRPr lang="fr-FR" sz="2500" dirty="0">
              <a:latin typeface="Candara" panose="020E0502030303020204" pitchFamily="34" charset="0"/>
            </a:endParaRPr>
          </a:p>
          <a:p>
            <a:pPr marL="342900" lvl="1" indent="0">
              <a:buNone/>
            </a:pPr>
            <a:r>
              <a:rPr lang="fr-FR" sz="2500" b="1" dirty="0">
                <a:latin typeface="Candara" panose="020E0502030303020204" pitchFamily="34" charset="0"/>
              </a:rPr>
              <a:t> </a:t>
            </a:r>
            <a:endParaRPr lang="fr-FR" sz="2500" dirty="0">
              <a:latin typeface="Candara" panose="020E0502030303020204" pitchFamily="34" charset="0"/>
            </a:endParaRPr>
          </a:p>
          <a:p>
            <a:pPr marL="342900" lvl="1" indent="0">
              <a:buNone/>
            </a:pPr>
            <a:r>
              <a:rPr lang="fr-FR" sz="2500" b="1" dirty="0">
                <a:latin typeface="Candara" panose="020E0502030303020204" pitchFamily="34" charset="0"/>
              </a:rPr>
              <a:t>Le </a:t>
            </a:r>
            <a:r>
              <a:rPr lang="fr-FR" sz="2500" b="1" dirty="0" smtClean="0">
                <a:latin typeface="Candara" panose="020E0502030303020204" pitchFamily="34" charset="0"/>
              </a:rPr>
              <a:t>dépôt  </a:t>
            </a:r>
            <a:r>
              <a:rPr lang="fr-FR" sz="2500" b="1" dirty="0">
                <a:latin typeface="Candara" panose="020E0502030303020204" pitchFamily="34" charset="0"/>
              </a:rPr>
              <a:t>de Mission Bay avec les GS4 + beaucoup d’autres locos. </a:t>
            </a:r>
            <a:endParaRPr lang="fr-FR" sz="2500" dirty="0">
              <a:latin typeface="Candara" panose="020E0502030303020204" pitchFamily="34" charset="0"/>
            </a:endParaRPr>
          </a:p>
          <a:p>
            <a:pPr marL="342900" lvl="1" indent="0">
              <a:buNone/>
            </a:pPr>
            <a:r>
              <a:rPr lang="fr-FR" sz="2500" b="1" dirty="0">
                <a:latin typeface="Candara" panose="020E0502030303020204" pitchFamily="34" charset="0"/>
              </a:rPr>
              <a:t> </a:t>
            </a:r>
            <a:endParaRPr lang="fr-FR" sz="2500" dirty="0">
              <a:latin typeface="Candara" panose="020E0502030303020204" pitchFamily="34" charset="0"/>
            </a:endParaRPr>
          </a:p>
          <a:p>
            <a:pPr marL="342900" lvl="1" indent="0">
              <a:buNone/>
            </a:pPr>
            <a:r>
              <a:rPr lang="fr-FR" sz="2500" b="1" dirty="0">
                <a:latin typeface="Candara" panose="020E0502030303020204" pitchFamily="34" charset="0"/>
              </a:rPr>
              <a:t>Les Ferries à vapeur sur San Francisco Bay entre SF et Oakland.</a:t>
            </a:r>
            <a:endParaRPr lang="fr-FR" sz="2500" dirty="0">
              <a:latin typeface="Candara" panose="020E0502030303020204" pitchFamily="34" charset="0"/>
            </a:endParaRPr>
          </a:p>
          <a:p>
            <a:pPr marL="342900" lvl="1" indent="0">
              <a:buNone/>
            </a:pPr>
            <a:r>
              <a:rPr lang="fr-FR" sz="2500" b="1" dirty="0">
                <a:latin typeface="Candara" panose="020E0502030303020204" pitchFamily="34" charset="0"/>
              </a:rPr>
              <a:t> </a:t>
            </a:r>
            <a:endParaRPr lang="fr-FR" sz="2500" dirty="0">
              <a:latin typeface="Candara" panose="020E0502030303020204" pitchFamily="34" charset="0"/>
            </a:endParaRPr>
          </a:p>
          <a:p>
            <a:pPr marL="342900" lvl="1" indent="0">
              <a:buNone/>
            </a:pPr>
            <a:r>
              <a:rPr lang="en-GB" sz="2500" b="1" dirty="0">
                <a:latin typeface="Candara" panose="020E0502030303020204" pitchFamily="34" charset="0"/>
              </a:rPr>
              <a:t>Le « City of San Francisco » en traction diesel au </a:t>
            </a:r>
            <a:r>
              <a:rPr lang="en-GB" sz="2500" b="1" dirty="0" smtClean="0">
                <a:latin typeface="Candara" panose="020E0502030303020204" pitchFamily="34" charset="0"/>
              </a:rPr>
              <a:t>depart </a:t>
            </a:r>
            <a:r>
              <a:rPr lang="en-GB" sz="2500" b="1" dirty="0">
                <a:latin typeface="Candara" panose="020E0502030303020204" pitchFamily="34" charset="0"/>
              </a:rPr>
              <a:t>de SF pour Chicago.</a:t>
            </a:r>
            <a:endParaRPr lang="fr-FR" sz="2500" dirty="0">
              <a:latin typeface="Candara" panose="020E0502030303020204" pitchFamily="34" charset="0"/>
            </a:endParaRPr>
          </a:p>
          <a:p>
            <a:pPr marL="342900" lvl="1" indent="0">
              <a:buNone/>
            </a:pPr>
            <a:r>
              <a:rPr lang="en-GB" sz="2500" b="1" dirty="0">
                <a:latin typeface="Candara" panose="020E0502030303020204" pitchFamily="34" charset="0"/>
              </a:rPr>
              <a:t> </a:t>
            </a:r>
            <a:endParaRPr lang="fr-FR" sz="2500" dirty="0">
              <a:latin typeface="Candara" panose="020E0502030303020204" pitchFamily="34" charset="0"/>
            </a:endParaRPr>
          </a:p>
          <a:p>
            <a:pPr marL="342900" lvl="1" indent="0">
              <a:buNone/>
            </a:pPr>
            <a:r>
              <a:rPr lang="fr-FR" sz="2500" b="1" dirty="0">
                <a:latin typeface="Candara" panose="020E0502030303020204" pitchFamily="34" charset="0"/>
              </a:rPr>
              <a:t>Les débuts du Musée du Chemin de Fer à Sacramento.</a:t>
            </a:r>
            <a:endParaRPr lang="fr-FR" sz="2500" dirty="0">
              <a:latin typeface="Candara" panose="020E0502030303020204" pitchFamily="34" charset="0"/>
            </a:endParaRPr>
          </a:p>
          <a:p>
            <a:pPr marL="342900" lvl="1" indent="0">
              <a:buNone/>
            </a:pPr>
            <a:r>
              <a:rPr lang="fr-FR" sz="2500" b="1" dirty="0">
                <a:latin typeface="Candara" panose="020E0502030303020204" pitchFamily="34" charset="0"/>
              </a:rPr>
              <a:t> </a:t>
            </a:r>
            <a:endParaRPr lang="fr-FR" sz="2500" dirty="0">
              <a:latin typeface="Candara" panose="020E0502030303020204" pitchFamily="34" charset="0"/>
            </a:endParaRPr>
          </a:p>
          <a:p>
            <a:pPr marL="342900" lvl="1" indent="0">
              <a:buNone/>
            </a:pPr>
            <a:r>
              <a:rPr lang="fr-FR" sz="2500" b="1" dirty="0">
                <a:latin typeface="Candara" panose="020E0502030303020204" pitchFamily="34" charset="0"/>
              </a:rPr>
              <a:t>Les Cab Forwards sur la ligne de la Sierra Nevada par Colfax et Roseville.</a:t>
            </a:r>
            <a:endParaRPr lang="fr-FR" sz="2500" dirty="0">
              <a:latin typeface="Candara" panose="020E0502030303020204" pitchFamily="34" charset="0"/>
            </a:endParaRPr>
          </a:p>
          <a:p>
            <a:pPr marL="0" indent="0">
              <a:buNone/>
            </a:pPr>
            <a:r>
              <a:rPr lang="fr-FR" sz="2800" b="1" dirty="0">
                <a:latin typeface="Candara" panose="020E0502030303020204" pitchFamily="34" charset="0"/>
              </a:rPr>
              <a:t> </a:t>
            </a:r>
            <a:endParaRPr lang="fr-FR" sz="2800" dirty="0">
              <a:latin typeface="Candara" panose="020E0502030303020204" pitchFamily="34" charset="0"/>
            </a:endParaRPr>
          </a:p>
          <a:p>
            <a:pPr marL="0" indent="0">
              <a:buNone/>
            </a:pPr>
            <a:r>
              <a:rPr lang="fr-FR" sz="2800" b="1" dirty="0">
                <a:latin typeface="Candara" panose="020E0502030303020204" pitchFamily="34" charset="0"/>
              </a:rPr>
              <a:t>Remarque </a:t>
            </a:r>
            <a:r>
              <a:rPr lang="fr-FR" sz="2800" b="1" dirty="0" smtClean="0">
                <a:latin typeface="Candara" panose="020E0502030303020204" pitchFamily="34" charset="0"/>
              </a:rPr>
              <a:t>:</a:t>
            </a:r>
            <a:r>
              <a:rPr lang="fr-FR" sz="2800" dirty="0">
                <a:latin typeface="Candara" panose="020E0502030303020204" pitchFamily="34" charset="0"/>
              </a:rPr>
              <a:t> </a:t>
            </a:r>
            <a:r>
              <a:rPr lang="fr-FR" sz="2800" dirty="0" smtClean="0">
                <a:latin typeface="Candara" panose="020E0502030303020204" pitchFamily="34" charset="0"/>
              </a:rPr>
              <a:t> </a:t>
            </a:r>
            <a:r>
              <a:rPr lang="fr-FR" sz="2800" b="1" dirty="0" smtClean="0">
                <a:latin typeface="Candara" panose="020E0502030303020204" pitchFamily="34" charset="0"/>
              </a:rPr>
              <a:t>L’intégralité </a:t>
            </a:r>
            <a:r>
              <a:rPr lang="fr-FR" sz="2800" b="1" dirty="0">
                <a:latin typeface="Candara" panose="020E0502030303020204" pitchFamily="34" charset="0"/>
              </a:rPr>
              <a:t>du parc vapeur du SP chauffe au fuel. </a:t>
            </a:r>
            <a:endParaRPr lang="fr-FR" sz="2800" dirty="0">
              <a:latin typeface="Candara" panose="020E0502030303020204" pitchFamily="34" charset="0"/>
            </a:endParaRPr>
          </a:p>
          <a:p>
            <a:pPr marL="0" indent="0">
              <a:buNone/>
            </a:pPr>
            <a:r>
              <a:rPr lang="fr-FR" b="1" dirty="0">
                <a:latin typeface="Candara" panose="020E0502030303020204" pitchFamily="34" charset="0"/>
              </a:rPr>
              <a:t> </a:t>
            </a:r>
            <a:endParaRPr lang="fr-FR" dirty="0">
              <a:latin typeface="Candara" panose="020E0502030303020204" pitchFamily="34" charset="0"/>
            </a:endParaRPr>
          </a:p>
          <a:p>
            <a:endParaRPr lang="fr-FR" dirty="0">
              <a:latin typeface="Candara" panose="020E0502030303020204" pitchFamily="34" charset="0"/>
            </a:endParaRPr>
          </a:p>
        </p:txBody>
      </p:sp>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5" name="Espace réservé du numéro de diapositive 4"/>
          <p:cNvSpPr>
            <a:spLocks noGrp="1"/>
          </p:cNvSpPr>
          <p:nvPr>
            <p:ph type="sldNum" sz="quarter" idx="12"/>
          </p:nvPr>
        </p:nvSpPr>
        <p:spPr/>
        <p:txBody>
          <a:bodyPr/>
          <a:lstStyle/>
          <a:p>
            <a:fld id="{244E858A-B378-4F09-ADF8-4E25A52FF341}" type="slidenum">
              <a:rPr lang="fr-FR" smtClean="0"/>
              <a:pPr/>
              <a:t>63</a:t>
            </a:fld>
            <a:endParaRPr lang="fr-FR" dirty="0"/>
          </a:p>
        </p:txBody>
      </p:sp>
      <p:sp>
        <p:nvSpPr>
          <p:cNvPr id="6" name="Espace réservé du contenu 5"/>
          <p:cNvSpPr>
            <a:spLocks noGrp="1"/>
          </p:cNvSpPr>
          <p:nvPr>
            <p:ph sz="quarter" idx="13"/>
          </p:nvPr>
        </p:nvSpPr>
        <p:spPr/>
        <p:txBody>
          <a:bodyPr/>
          <a:lstStyle/>
          <a:p>
            <a:endParaRPr lang="fr-FR" dirty="0"/>
          </a:p>
        </p:txBody>
      </p:sp>
      <p:pic>
        <p:nvPicPr>
          <p:cNvPr id="7" name="il_fi" descr="http://www.easydroit.fr/images/article/image/image031.png"/>
          <p:cNvPicPr/>
          <p:nvPr/>
        </p:nvPicPr>
        <p:blipFill>
          <a:blip r:embed="rId2" cstate="print"/>
          <a:srcRect/>
          <a:stretch>
            <a:fillRect/>
          </a:stretch>
        </p:blipFill>
        <p:spPr bwMode="auto">
          <a:xfrm>
            <a:off x="8495928" y="53281"/>
            <a:ext cx="648072" cy="576064"/>
          </a:xfrm>
          <a:prstGeom prst="rect">
            <a:avLst/>
          </a:prstGeom>
          <a:noFill/>
          <a:ln w="9525">
            <a:noFill/>
            <a:miter lim="800000"/>
            <a:headEnd/>
            <a:tailEnd/>
          </a:ln>
        </p:spPr>
      </p:pic>
      <p:pic>
        <p:nvPicPr>
          <p:cNvPr id="9" name="Image 8"/>
          <p:cNvPicPr>
            <a:picLocks noChangeAspect="1"/>
          </p:cNvPicPr>
          <p:nvPr/>
        </p:nvPicPr>
        <p:blipFill>
          <a:blip r:embed="rId3"/>
          <a:stretch>
            <a:fillRect/>
          </a:stretch>
        </p:blipFill>
        <p:spPr>
          <a:xfrm>
            <a:off x="7443017" y="1772816"/>
            <a:ext cx="1465940" cy="2564904"/>
          </a:xfrm>
          <a:prstGeom prst="rect">
            <a:avLst/>
          </a:prstGeom>
        </p:spPr>
      </p:pic>
    </p:spTree>
    <p:extLst>
      <p:ext uri="{BB962C8B-B14F-4D97-AF65-F5344CB8AC3E}">
        <p14:creationId xmlns:p14="http://schemas.microsoft.com/office/powerpoint/2010/main" val="36126995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222060" y="1412776"/>
            <a:ext cx="6441187" cy="3416320"/>
          </a:xfrm>
          <a:prstGeom prst="rect">
            <a:avLst/>
          </a:prstGeom>
          <a:noFill/>
        </p:spPr>
        <p:txBody>
          <a:bodyPr wrap="none" lIns="91440" tIns="45720" rIns="91440" bIns="45720">
            <a:spAutoFit/>
          </a:bodyPr>
          <a:lstStyle/>
          <a:p>
            <a:pPr marL="0" indent="0" algn="ctr">
              <a:buNone/>
            </a:pPr>
            <a:r>
              <a:rPr lang="fr-FR" sz="5400" b="1" cap="none" spc="0" dirty="0" smtClean="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Présentation </a:t>
            </a:r>
          </a:p>
          <a:p>
            <a:pPr marL="0" indent="0" algn="ctr">
              <a:buNone/>
            </a:pPr>
            <a:r>
              <a:rPr lang="fr-FR" sz="5400" b="1" cap="none" spc="0" dirty="0" smtClean="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de </a:t>
            </a:r>
            <a:r>
              <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votre matériel</a:t>
            </a:r>
          </a:p>
          <a:p>
            <a:pPr marL="0" indent="0" algn="ctr">
              <a:buNone/>
            </a:pPr>
            <a:r>
              <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 </a:t>
            </a:r>
          </a:p>
          <a:p>
            <a:pPr marL="0" indent="0" algn="ctr">
              <a:buNone/>
            </a:pPr>
            <a:r>
              <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Questions diverses</a:t>
            </a:r>
            <a:endPar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endParaRPr>
          </a:p>
        </p:txBody>
      </p:sp>
      <p:sp>
        <p:nvSpPr>
          <p:cNvPr id="6" name="Espace réservé de la date 5"/>
          <p:cNvSpPr>
            <a:spLocks noGrp="1"/>
          </p:cNvSpPr>
          <p:nvPr>
            <p:ph type="dt" sz="half" idx="10"/>
          </p:nvPr>
        </p:nvSpPr>
        <p:spPr/>
        <p:txBody>
          <a:bodyPr/>
          <a:lstStyle/>
          <a:p>
            <a:r>
              <a:rPr lang="fr-FR" dirty="0" smtClean="0"/>
              <a:t>16/02/2019</a:t>
            </a:r>
            <a:endParaRPr lang="fr-FR" dirty="0"/>
          </a:p>
        </p:txBody>
      </p:sp>
      <p:sp>
        <p:nvSpPr>
          <p:cNvPr id="3" name="Espace réservé du numéro de diapositive 2"/>
          <p:cNvSpPr>
            <a:spLocks noGrp="1"/>
          </p:cNvSpPr>
          <p:nvPr>
            <p:ph type="sldNum" sz="quarter" idx="12"/>
          </p:nvPr>
        </p:nvSpPr>
        <p:spPr/>
        <p:txBody>
          <a:bodyPr/>
          <a:lstStyle/>
          <a:p>
            <a:fld id="{244E858A-B378-4F09-ADF8-4E25A52FF341}" type="slidenum">
              <a:rPr lang="fr-FR" smtClean="0"/>
              <a:pPr/>
              <a:t>64</a:t>
            </a:fld>
            <a:endParaRPr lang="fr-FR" dirty="0"/>
          </a:p>
        </p:txBody>
      </p:sp>
      <p:pic>
        <p:nvPicPr>
          <p:cNvPr id="7"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8029" y="1419746"/>
            <a:ext cx="7886700" cy="4673550"/>
          </a:xfrm>
        </p:spPr>
        <p:txBody>
          <a:bodyPr>
            <a:normAutofit/>
          </a:bodyPr>
          <a:lstStyle/>
          <a:p>
            <a:pPr algn="ctr">
              <a:buNone/>
            </a:pPr>
            <a:endParaRPr lang="fr-FR" sz="2800" b="1" dirty="0" smtClean="0">
              <a:latin typeface="+mj-lt"/>
            </a:endParaRPr>
          </a:p>
          <a:p>
            <a:pPr algn="ctr">
              <a:buNone/>
            </a:pPr>
            <a:r>
              <a:rPr lang="fr-FR" sz="3600" b="1" dirty="0" smtClean="0">
                <a:solidFill>
                  <a:srgbClr val="61FA48"/>
                </a:solidFill>
                <a:latin typeface="Candara" panose="020E0502030303020204" pitchFamily="34" charset="0"/>
              </a:rPr>
              <a:t>77 </a:t>
            </a:r>
            <a:r>
              <a:rPr lang="fr-FR" sz="3600" b="1" dirty="0">
                <a:solidFill>
                  <a:srgbClr val="61FA48"/>
                </a:solidFill>
                <a:latin typeface="Candara" panose="020E0502030303020204" pitchFamily="34" charset="0"/>
              </a:rPr>
              <a:t>participants en 2019</a:t>
            </a:r>
          </a:p>
          <a:p>
            <a:pPr algn="ctr">
              <a:buNone/>
            </a:pPr>
            <a:r>
              <a:rPr lang="fr-FR" b="1" dirty="0" smtClean="0">
                <a:solidFill>
                  <a:schemeClr val="bg2">
                    <a:lumMod val="75000"/>
                  </a:schemeClr>
                </a:solidFill>
                <a:latin typeface="Candara" panose="020E0502030303020204" pitchFamily="34" charset="0"/>
              </a:rPr>
              <a:t>61 </a:t>
            </a:r>
            <a:r>
              <a:rPr lang="fr-FR" b="1" dirty="0">
                <a:solidFill>
                  <a:schemeClr val="bg2">
                    <a:lumMod val="75000"/>
                  </a:schemeClr>
                </a:solidFill>
                <a:latin typeface="Candara" panose="020E0502030303020204" pitchFamily="34" charset="0"/>
              </a:rPr>
              <a:t>participants en 2018</a:t>
            </a:r>
          </a:p>
          <a:p>
            <a:pPr algn="ctr">
              <a:buNone/>
            </a:pPr>
            <a:r>
              <a:rPr lang="fr-FR" sz="2600" b="1" dirty="0" smtClean="0">
                <a:solidFill>
                  <a:srgbClr val="00B0F0"/>
                </a:solidFill>
                <a:latin typeface="Candara" panose="020E0502030303020204" pitchFamily="34" charset="0"/>
              </a:rPr>
              <a:t>64 </a:t>
            </a:r>
            <a:r>
              <a:rPr lang="fr-FR" sz="2600" b="1" dirty="0">
                <a:solidFill>
                  <a:srgbClr val="00B0F0"/>
                </a:solidFill>
                <a:latin typeface="Candara" panose="020E0502030303020204" pitchFamily="34" charset="0"/>
              </a:rPr>
              <a:t>participants en 2017</a:t>
            </a:r>
          </a:p>
          <a:p>
            <a:pPr algn="ctr">
              <a:buNone/>
            </a:pPr>
            <a:r>
              <a:rPr lang="fr-FR" sz="2100" b="1" dirty="0" smtClean="0">
                <a:solidFill>
                  <a:srgbClr val="FF0000"/>
                </a:solidFill>
                <a:latin typeface="Candara" panose="020E0502030303020204" pitchFamily="34" charset="0"/>
              </a:rPr>
              <a:t>63 participants en 2016</a:t>
            </a:r>
          </a:p>
          <a:p>
            <a:pPr algn="ctr">
              <a:buNone/>
            </a:pPr>
            <a:endParaRPr lang="fr-FR" sz="2400" b="1" dirty="0" smtClean="0">
              <a:solidFill>
                <a:schemeClr val="accent2">
                  <a:lumMod val="50000"/>
                </a:schemeClr>
              </a:solidFill>
              <a:latin typeface="Candara" panose="020E0502030303020204" pitchFamily="34" charset="0"/>
            </a:endParaRPr>
          </a:p>
          <a:p>
            <a:pPr marL="0" indent="0" algn="ctr">
              <a:buNone/>
            </a:pPr>
            <a:r>
              <a:rPr lang="fr-FR" sz="1800" b="1" dirty="0" smtClean="0">
                <a:solidFill>
                  <a:srgbClr val="FFFFFF"/>
                </a:solidFill>
                <a:latin typeface="Candara" panose="020E0502030303020204" pitchFamily="34" charset="0"/>
              </a:rPr>
              <a:t>Réseau vapeur vive Jean-Claude MARTIN : </a:t>
            </a:r>
            <a:r>
              <a:rPr lang="fr-FR" sz="1800" b="1" dirty="0" smtClean="0">
                <a:solidFill>
                  <a:srgbClr val="FFFFFF"/>
                </a:solidFill>
                <a:latin typeface="Candara" panose="020E0502030303020204" pitchFamily="34" charset="0"/>
              </a:rPr>
              <a:t>16</a:t>
            </a:r>
            <a:endParaRPr lang="fr-FR" sz="1800" b="1" dirty="0" smtClean="0">
              <a:solidFill>
                <a:srgbClr val="FFFFFF"/>
              </a:solidFill>
              <a:latin typeface="Candara" panose="020E0502030303020204" pitchFamily="34" charset="0"/>
            </a:endParaRPr>
          </a:p>
          <a:p>
            <a:pPr marL="0" indent="0" algn="ctr">
              <a:buNone/>
            </a:pPr>
            <a:r>
              <a:rPr lang="fr-FR" sz="1800" b="1" dirty="0" smtClean="0">
                <a:solidFill>
                  <a:srgbClr val="FFFFFF"/>
                </a:solidFill>
                <a:latin typeface="Candara" panose="020E0502030303020204" pitchFamily="34" charset="0"/>
              </a:rPr>
              <a:t> Visite du musée de la Romanité : 6</a:t>
            </a:r>
          </a:p>
          <a:p>
            <a:pPr marL="0" indent="0" algn="ctr">
              <a:buNone/>
            </a:pPr>
            <a:r>
              <a:rPr lang="fr-FR" sz="1800" b="1" dirty="0" smtClean="0">
                <a:solidFill>
                  <a:srgbClr val="FFFFFF"/>
                </a:solidFill>
                <a:latin typeface="Candara" panose="020E0502030303020204" pitchFamily="34" charset="0"/>
              </a:rPr>
              <a:t>Visite du musée ferroviaire de Nîmes : </a:t>
            </a:r>
            <a:r>
              <a:rPr lang="fr-FR" sz="1800" b="1" dirty="0" smtClean="0">
                <a:solidFill>
                  <a:srgbClr val="FFFFFF"/>
                </a:solidFill>
                <a:latin typeface="Candara" panose="020E0502030303020204" pitchFamily="34" charset="0"/>
              </a:rPr>
              <a:t>8 </a:t>
            </a:r>
            <a:r>
              <a:rPr lang="fr-FR" sz="1800" b="1" dirty="0" smtClean="0">
                <a:solidFill>
                  <a:srgbClr val="FFFFFF"/>
                </a:solidFill>
                <a:latin typeface="Candara" panose="020E0502030303020204" pitchFamily="34" charset="0"/>
              </a:rPr>
              <a:t>( les italiens)</a:t>
            </a:r>
          </a:p>
          <a:p>
            <a:pPr marL="0" indent="0" algn="ctr">
              <a:buNone/>
            </a:pPr>
            <a:r>
              <a:rPr lang="fr-FR" sz="1800" b="1" dirty="0" smtClean="0">
                <a:solidFill>
                  <a:srgbClr val="FFFFFF"/>
                </a:solidFill>
                <a:latin typeface="Candara" panose="020E0502030303020204" pitchFamily="34" charset="0"/>
              </a:rPr>
              <a:t>Aide </a:t>
            </a:r>
            <a:r>
              <a:rPr lang="fr-FR" sz="1800" b="1" dirty="0">
                <a:solidFill>
                  <a:srgbClr val="FFFFFF"/>
                </a:solidFill>
                <a:latin typeface="Candara" panose="020E0502030303020204" pitchFamily="34" charset="0"/>
              </a:rPr>
              <a:t>à l’installation de la </a:t>
            </a:r>
            <a:r>
              <a:rPr lang="fr-FR" sz="1800" b="1" dirty="0" smtClean="0">
                <a:solidFill>
                  <a:srgbClr val="FFFFFF"/>
                </a:solidFill>
                <a:latin typeface="Candara" panose="020E0502030303020204" pitchFamily="34" charset="0"/>
              </a:rPr>
              <a:t>salle : </a:t>
            </a:r>
            <a:r>
              <a:rPr lang="fr-FR" sz="1800" b="1" dirty="0" smtClean="0">
                <a:solidFill>
                  <a:srgbClr val="FFFFFF"/>
                </a:solidFill>
                <a:latin typeface="Candara" panose="020E0502030303020204" pitchFamily="34" charset="0"/>
              </a:rPr>
              <a:t>22</a:t>
            </a:r>
            <a:endParaRPr lang="fr-FR" sz="1800" b="1" dirty="0" smtClean="0">
              <a:solidFill>
                <a:srgbClr val="FFFFFF"/>
              </a:solidFill>
              <a:latin typeface="Candara" panose="020E0502030303020204" pitchFamily="34" charset="0"/>
            </a:endParaRPr>
          </a:p>
          <a:p>
            <a:pPr marL="0" indent="0" algn="ctr">
              <a:buNone/>
            </a:pPr>
            <a:r>
              <a:rPr lang="fr-FR" sz="1800" b="1" dirty="0" smtClean="0">
                <a:solidFill>
                  <a:srgbClr val="FFFFFF"/>
                </a:solidFill>
                <a:latin typeface="Candara" panose="020E0502030303020204" pitchFamily="34" charset="0"/>
              </a:rPr>
              <a:t>Diner </a:t>
            </a:r>
            <a:r>
              <a:rPr lang="fr-FR" sz="1800" b="1" dirty="0">
                <a:solidFill>
                  <a:srgbClr val="FFFFFF"/>
                </a:solidFill>
                <a:latin typeface="Candara" panose="020E0502030303020204" pitchFamily="34" charset="0"/>
              </a:rPr>
              <a:t>du vendredi au </a:t>
            </a:r>
            <a:r>
              <a:rPr lang="fr-FR" sz="1800" b="1" dirty="0" smtClean="0">
                <a:solidFill>
                  <a:srgbClr val="FFFFFF"/>
                </a:solidFill>
                <a:latin typeface="Candara" panose="020E0502030303020204" pitchFamily="34" charset="0"/>
              </a:rPr>
              <a:t>Vatel </a:t>
            </a:r>
            <a:r>
              <a:rPr lang="fr-FR" sz="1800" b="1" smtClean="0">
                <a:solidFill>
                  <a:srgbClr val="FFFFFF"/>
                </a:solidFill>
                <a:latin typeface="Candara" panose="020E0502030303020204" pitchFamily="34" charset="0"/>
              </a:rPr>
              <a:t>: </a:t>
            </a:r>
            <a:r>
              <a:rPr lang="fr-FR" sz="1800" b="1" smtClean="0">
                <a:solidFill>
                  <a:srgbClr val="FFFFFF"/>
                </a:solidFill>
                <a:latin typeface="Candara" panose="020E0502030303020204" pitchFamily="34" charset="0"/>
              </a:rPr>
              <a:t>22</a:t>
            </a:r>
            <a:endParaRPr lang="fr-FR" sz="1800" b="1" dirty="0" smtClean="0">
              <a:solidFill>
                <a:srgbClr val="FFFFFF"/>
              </a:solidFill>
              <a:latin typeface="Candara" panose="020E0502030303020204" pitchFamily="34" charset="0"/>
            </a:endParaRPr>
          </a:p>
          <a:p>
            <a:pPr>
              <a:buNone/>
            </a:pPr>
            <a:endParaRPr lang="fr-FR" sz="2800" b="1" dirty="0">
              <a:latin typeface="+mj-lt"/>
            </a:endParaRPr>
          </a:p>
        </p:txBody>
      </p:sp>
      <p:sp>
        <p:nvSpPr>
          <p:cNvPr id="9" name="Espace réservé de la date 8"/>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BEF8B2D1-DD13-4E67-9225-33C25A234C29}" type="slidenum">
              <a:rPr lang="fr-FR" smtClean="0"/>
              <a:pPr/>
              <a:t>7</a:t>
            </a:fld>
            <a:endParaRPr lang="fr-FR" dirty="0"/>
          </a:p>
        </p:txBody>
      </p:sp>
      <p:sp>
        <p:nvSpPr>
          <p:cNvPr id="7" name="Rectangle 6"/>
          <p:cNvSpPr/>
          <p:nvPr/>
        </p:nvSpPr>
        <p:spPr>
          <a:xfrm>
            <a:off x="2412154" y="4365104"/>
            <a:ext cx="4572000" cy="461665"/>
          </a:xfrm>
          <a:prstGeom prst="rect">
            <a:avLst/>
          </a:prstGeom>
        </p:spPr>
        <p:txBody>
          <a:bodyPr>
            <a:spAutoFit/>
          </a:bodyPr>
          <a:lstStyle/>
          <a:p>
            <a:pPr lvl="0" algn="ctr">
              <a:spcAft>
                <a:spcPts val="0"/>
              </a:spcAft>
            </a:pPr>
            <a:endParaRPr lang="fr-FR" sz="2400" b="1" dirty="0">
              <a:solidFill>
                <a:srgbClr val="CCFFFF"/>
              </a:solidFill>
              <a:latin typeface="Candara" panose="020E0502030303020204" pitchFamily="34" charset="0"/>
              <a:ea typeface="Calibri" panose="020F0502020204030204" pitchFamily="34" charset="0"/>
              <a:cs typeface="Arial" pitchFamily="34" charset="0"/>
            </a:endParaRPr>
          </a:p>
        </p:txBody>
      </p:sp>
      <p:sp>
        <p:nvSpPr>
          <p:cNvPr id="8" name="Ellipse 7"/>
          <p:cNvSpPr/>
          <p:nvPr/>
        </p:nvSpPr>
        <p:spPr>
          <a:xfrm>
            <a:off x="179512" y="212713"/>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pic>
        <p:nvPicPr>
          <p:cNvPr id="10"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42539094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611560" y="1502717"/>
            <a:ext cx="8229600" cy="4525963"/>
          </a:xfrm>
        </p:spPr>
        <p:txBody>
          <a:bodyPr>
            <a:normAutofit/>
          </a:bodyPr>
          <a:lstStyle/>
          <a:p>
            <a:pPr marL="0" indent="0" algn="ctr">
              <a:buNone/>
            </a:pPr>
            <a:r>
              <a:rPr lang="fr-FR" b="1" dirty="0" smtClean="0">
                <a:solidFill>
                  <a:srgbClr val="FFFF00"/>
                </a:solidFill>
              </a:rPr>
              <a:t>Artisans présents</a:t>
            </a:r>
          </a:p>
          <a:p>
            <a:endParaRPr lang="fr-FR" b="1" dirty="0" smtClean="0">
              <a:solidFill>
                <a:srgbClr val="FFFF00"/>
              </a:solidFill>
            </a:endParaRPr>
          </a:p>
          <a:p>
            <a:pPr algn="ctr">
              <a:buFont typeface="Wingdings" panose="05000000000000000000" pitchFamily="2" charset="2"/>
              <a:buChar char="§"/>
            </a:pPr>
            <a:r>
              <a:rPr lang="fr-FR" sz="2400" b="1" dirty="0" smtClean="0">
                <a:solidFill>
                  <a:srgbClr val="FFFF00"/>
                </a:solidFill>
                <a:latin typeface="Candara" panose="020E0502030303020204" pitchFamily="34" charset="0"/>
              </a:rPr>
              <a:t> </a:t>
            </a:r>
            <a:r>
              <a:rPr lang="fr-FR" sz="2400" b="1" dirty="0">
                <a:solidFill>
                  <a:srgbClr val="FFFF00"/>
                </a:solidFill>
                <a:latin typeface="Candara" panose="020E0502030303020204" pitchFamily="34" charset="0"/>
              </a:rPr>
              <a:t> </a:t>
            </a:r>
            <a:r>
              <a:rPr lang="fr-FR" sz="2400" b="1" dirty="0" smtClean="0">
                <a:solidFill>
                  <a:srgbClr val="FFFF00"/>
                </a:solidFill>
                <a:latin typeface="Candara" panose="020E0502030303020204" pitchFamily="34" charset="0"/>
              </a:rPr>
              <a:t>AMJL </a:t>
            </a:r>
            <a:r>
              <a:rPr lang="fr-FR" sz="900" b="1" dirty="0" smtClean="0">
                <a:solidFill>
                  <a:srgbClr val="FFFF00"/>
                </a:solidFill>
                <a:latin typeface="Candara" panose="020E0502030303020204" pitchFamily="34" charset="0"/>
              </a:rPr>
              <a:t>SARL et SAS</a:t>
            </a:r>
            <a:endParaRPr lang="fr-FR" sz="900" b="1" dirty="0">
              <a:solidFill>
                <a:srgbClr val="FFFF00"/>
              </a:solidFill>
              <a:latin typeface="Candara" panose="020E0502030303020204" pitchFamily="34" charset="0"/>
            </a:endParaRPr>
          </a:p>
          <a:p>
            <a:pPr algn="ctr">
              <a:buFont typeface="Wingdings" panose="05000000000000000000" pitchFamily="2" charset="2"/>
              <a:buChar char="§"/>
            </a:pPr>
            <a:r>
              <a:rPr lang="fr-FR" sz="2400" b="1" dirty="0" smtClean="0">
                <a:solidFill>
                  <a:srgbClr val="FFFF00"/>
                </a:solidFill>
                <a:latin typeface="Candara" panose="020E0502030303020204" pitchFamily="34" charset="0"/>
              </a:rPr>
              <a:t>CMF</a:t>
            </a:r>
            <a:endParaRPr lang="fr-FR" sz="2400" b="1" dirty="0">
              <a:solidFill>
                <a:srgbClr val="FFFF00"/>
              </a:solidFill>
              <a:latin typeface="Candara" panose="020E0502030303020204" pitchFamily="34" charset="0"/>
            </a:endParaRPr>
          </a:p>
          <a:p>
            <a:pPr algn="ctr">
              <a:buFont typeface="Wingdings" panose="05000000000000000000" pitchFamily="2" charset="2"/>
              <a:buChar char="§"/>
            </a:pPr>
            <a:r>
              <a:rPr lang="fr-FR" sz="2400" b="1" dirty="0" smtClean="0">
                <a:solidFill>
                  <a:srgbClr val="FFFF00"/>
                </a:solidFill>
                <a:latin typeface="Candara" panose="020E0502030303020204" pitchFamily="34" charset="0"/>
              </a:rPr>
              <a:t> DJFR</a:t>
            </a:r>
            <a:endParaRPr lang="fr-FR" sz="2400" b="1" dirty="0">
              <a:solidFill>
                <a:srgbClr val="FFFF00"/>
              </a:solidFill>
              <a:latin typeface="Candara" panose="020E0502030303020204" pitchFamily="34" charset="0"/>
            </a:endParaRPr>
          </a:p>
          <a:p>
            <a:pPr algn="ctr">
              <a:buFont typeface="Wingdings" panose="05000000000000000000" pitchFamily="2" charset="2"/>
              <a:buChar char="§"/>
            </a:pPr>
            <a:r>
              <a:rPr lang="fr-FR" sz="2400" b="1" dirty="0" smtClean="0">
                <a:solidFill>
                  <a:srgbClr val="FFFF00"/>
                </a:solidFill>
                <a:latin typeface="Candara" panose="020E0502030303020204" pitchFamily="34" charset="0"/>
              </a:rPr>
              <a:t> ELLETREN</a:t>
            </a:r>
            <a:endParaRPr lang="fr-FR" sz="2400" b="1" dirty="0">
              <a:solidFill>
                <a:srgbClr val="FFFF00"/>
              </a:solidFill>
              <a:latin typeface="Candara" panose="020E0502030303020204" pitchFamily="34" charset="0"/>
            </a:endParaRPr>
          </a:p>
          <a:p>
            <a:pPr algn="ctr">
              <a:buFont typeface="Wingdings" panose="05000000000000000000" pitchFamily="2" charset="2"/>
              <a:buChar char="§"/>
            </a:pPr>
            <a:r>
              <a:rPr lang="fr-FR" sz="2400" b="1" dirty="0" smtClean="0">
                <a:solidFill>
                  <a:srgbClr val="FFFF00"/>
                </a:solidFill>
                <a:latin typeface="Candara" panose="020E0502030303020204" pitchFamily="34" charset="0"/>
              </a:rPr>
              <a:t>LOCO </a:t>
            </a:r>
            <a:r>
              <a:rPr lang="fr-FR" sz="2400" b="1" dirty="0">
                <a:solidFill>
                  <a:srgbClr val="FFFF00"/>
                </a:solidFill>
                <a:latin typeface="Candara" panose="020E0502030303020204" pitchFamily="34" charset="0"/>
              </a:rPr>
              <a:t>PRESTIGE</a:t>
            </a:r>
          </a:p>
          <a:p>
            <a:pPr algn="ctr">
              <a:buFont typeface="Wingdings" panose="05000000000000000000" pitchFamily="2" charset="2"/>
              <a:buChar char="§"/>
            </a:pPr>
            <a:r>
              <a:rPr lang="fr-FR" sz="2400" b="1" dirty="0" smtClean="0">
                <a:solidFill>
                  <a:srgbClr val="FFFF00"/>
                </a:solidFill>
                <a:latin typeface="Candara" panose="020E0502030303020204" pitchFamily="34" charset="0"/>
              </a:rPr>
              <a:t> LOMBARDI</a:t>
            </a:r>
          </a:p>
          <a:p>
            <a:pPr algn="ctr">
              <a:buFont typeface="Wingdings" panose="05000000000000000000" pitchFamily="2" charset="2"/>
              <a:buChar char="§"/>
            </a:pPr>
            <a:r>
              <a:rPr lang="fr-FR" sz="2400" b="1" dirty="0" smtClean="0">
                <a:solidFill>
                  <a:srgbClr val="FFFF00"/>
                </a:solidFill>
                <a:latin typeface="Candara" panose="020E0502030303020204" pitchFamily="34" charset="0"/>
              </a:rPr>
              <a:t>PESOLILLO (?)</a:t>
            </a:r>
            <a:endParaRPr lang="fr-FR" sz="2400" b="1" dirty="0">
              <a:solidFill>
                <a:srgbClr val="FFFF00"/>
              </a:solidFill>
              <a:latin typeface="Candara" panose="020E0502030303020204" pitchFamily="34" charset="0"/>
            </a:endParaRPr>
          </a:p>
          <a:p>
            <a:pPr algn="ctr">
              <a:buFont typeface="Wingdings" panose="05000000000000000000" pitchFamily="2" charset="2"/>
              <a:buChar char="§"/>
            </a:pPr>
            <a:r>
              <a:rPr lang="fr-FR" sz="2400" b="1" dirty="0" smtClean="0">
                <a:solidFill>
                  <a:srgbClr val="FFFF00"/>
                </a:solidFill>
                <a:latin typeface="Candara" panose="020E0502030303020204" pitchFamily="34" charset="0"/>
              </a:rPr>
              <a:t> VERNAY</a:t>
            </a:r>
            <a:endParaRPr lang="fr-FR" sz="2400" b="1" dirty="0">
              <a:solidFill>
                <a:srgbClr val="FFFF00"/>
              </a:solidFill>
              <a:latin typeface="Candara" panose="020E0502030303020204" pitchFamily="34" charset="0"/>
            </a:endParaRPr>
          </a:p>
          <a:p>
            <a:endParaRPr lang="fr-FR" dirty="0">
              <a:solidFill>
                <a:srgbClr val="FFFF00"/>
              </a:solidFill>
            </a:endParaRPr>
          </a:p>
        </p:txBody>
      </p:sp>
      <p:sp>
        <p:nvSpPr>
          <p:cNvPr id="8" name="Espace réservé de la date 7"/>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BEF8B2D1-DD13-4E67-9225-33C25A234C29}" type="slidenum">
              <a:rPr lang="fr-FR" smtClean="0"/>
              <a:pPr/>
              <a:t>8</a:t>
            </a:fld>
            <a:endParaRPr lang="fr-FR" dirty="0"/>
          </a:p>
        </p:txBody>
      </p:sp>
      <p:sp>
        <p:nvSpPr>
          <p:cNvPr id="6" name="Ellipse 5"/>
          <p:cNvSpPr/>
          <p:nvPr/>
        </p:nvSpPr>
        <p:spPr>
          <a:xfrm>
            <a:off x="179512" y="260648"/>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pic>
        <p:nvPicPr>
          <p:cNvPr id="9"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26052102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stretch>
            <a:fillRect/>
          </a:stretch>
        </p:blipFill>
        <p:spPr>
          <a:xfrm>
            <a:off x="1979712" y="0"/>
            <a:ext cx="5184576" cy="2281559"/>
          </a:xfrm>
          <a:prstGeom prst="rect">
            <a:avLst/>
          </a:prstGeom>
        </p:spPr>
      </p:pic>
      <p:pic>
        <p:nvPicPr>
          <p:cNvPr id="11" name="Image 10"/>
          <p:cNvPicPr>
            <a:picLocks noChangeAspect="1"/>
          </p:cNvPicPr>
          <p:nvPr/>
        </p:nvPicPr>
        <p:blipFill>
          <a:blip r:embed="rId3"/>
          <a:stretch>
            <a:fillRect/>
          </a:stretch>
        </p:blipFill>
        <p:spPr>
          <a:xfrm>
            <a:off x="-583" y="2650938"/>
            <a:ext cx="9144000" cy="3372255"/>
          </a:xfrm>
          <a:prstGeom prst="rect">
            <a:avLst/>
          </a:prstGeom>
        </p:spPr>
      </p:pic>
      <p:sp>
        <p:nvSpPr>
          <p:cNvPr id="4" name="Espace réservé de la date 3"/>
          <p:cNvSpPr>
            <a:spLocks noGrp="1"/>
          </p:cNvSpPr>
          <p:nvPr>
            <p:ph type="dt" sz="half" idx="10"/>
          </p:nvPr>
        </p:nvSpPr>
        <p:spPr/>
        <p:txBody>
          <a:bodyPr/>
          <a:lstStyle/>
          <a:p>
            <a:r>
              <a:rPr lang="fr-FR" dirty="0" smtClean="0"/>
              <a:t>16/02/2019</a:t>
            </a:r>
            <a:endParaRPr lang="fr-FR" dirty="0"/>
          </a:p>
        </p:txBody>
      </p:sp>
      <p:sp>
        <p:nvSpPr>
          <p:cNvPr id="2" name="Espace réservé du numéro de diapositive 1"/>
          <p:cNvSpPr>
            <a:spLocks noGrp="1"/>
          </p:cNvSpPr>
          <p:nvPr>
            <p:ph type="sldNum" sz="quarter" idx="12"/>
          </p:nvPr>
        </p:nvSpPr>
        <p:spPr/>
        <p:txBody>
          <a:bodyPr/>
          <a:lstStyle/>
          <a:p>
            <a:fld id="{BEF8B2D1-DD13-4E67-9225-33C25A234C29}" type="slidenum">
              <a:rPr lang="fr-FR" smtClean="0"/>
              <a:pPr/>
              <a:t>9</a:t>
            </a:fld>
            <a:endParaRPr lang="fr-FR" dirty="0"/>
          </a:p>
        </p:txBody>
      </p:sp>
      <p:pic>
        <p:nvPicPr>
          <p:cNvPr id="8" name="il_fi" descr="http://www.easydroit.fr/images/article/image/image031.png"/>
          <p:cNvPicPr/>
          <p:nvPr/>
        </p:nvPicPr>
        <p:blipFill>
          <a:blip r:embed="rId4" cstate="print"/>
          <a:srcRect/>
          <a:stretch>
            <a:fillRect/>
          </a:stretch>
        </p:blipFill>
        <p:spPr bwMode="auto">
          <a:xfrm>
            <a:off x="8388424" y="220680"/>
            <a:ext cx="648072" cy="576064"/>
          </a:xfrm>
          <a:prstGeom prst="rect">
            <a:avLst/>
          </a:prstGeom>
          <a:noFill/>
          <a:ln w="9525">
            <a:noFill/>
            <a:miter lim="800000"/>
            <a:headEnd/>
            <a:tailEnd/>
          </a:ln>
        </p:spPr>
      </p:pic>
      <p:sp>
        <p:nvSpPr>
          <p:cNvPr id="9" name="Ellipse 8"/>
          <p:cNvSpPr/>
          <p:nvPr/>
        </p:nvSpPr>
        <p:spPr>
          <a:xfrm>
            <a:off x="0" y="186905"/>
            <a:ext cx="1811867" cy="9144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2400" b="1" dirty="0" smtClean="0">
                <a:ln w="12700">
                  <a:solidFill>
                    <a:srgbClr val="FF0000"/>
                  </a:solidFill>
                  <a:prstDash val="solid"/>
                </a:ln>
                <a:solidFill>
                  <a:srgbClr val="FFFF00"/>
                </a:solidFill>
                <a:effectLst>
                  <a:outerShdw dist="38100" dir="2640000" algn="bl" rotWithShape="0">
                    <a:schemeClr val="accent1"/>
                  </a:outerShdw>
                </a:effectLst>
              </a:rPr>
              <a:t>R19AdZ </a:t>
            </a:r>
            <a:br>
              <a:rPr lang="fr-FR" sz="2400" b="1" dirty="0" smtClean="0">
                <a:ln w="12700">
                  <a:solidFill>
                    <a:srgbClr val="FF0000"/>
                  </a:solidFill>
                  <a:prstDash val="solid"/>
                </a:ln>
                <a:solidFill>
                  <a:srgbClr val="FFFF00"/>
                </a:solidFill>
                <a:effectLst>
                  <a:outerShdw dist="38100" dir="2640000" algn="bl" rotWithShape="0">
                    <a:schemeClr val="accent1"/>
                  </a:outerShdw>
                </a:effectLst>
              </a:rPr>
            </a:br>
            <a:r>
              <a:rPr lang="fr-FR" sz="1600" b="1" dirty="0" smtClean="0">
                <a:ln w="12700">
                  <a:solidFill>
                    <a:srgbClr val="FF0000"/>
                  </a:solidFill>
                  <a:prstDash val="solid"/>
                </a:ln>
                <a:solidFill>
                  <a:srgbClr val="FFFF00"/>
                </a:solidFill>
                <a:effectLst>
                  <a:outerShdw dist="38100" dir="2640000" algn="bl" rotWithShape="0">
                    <a:schemeClr val="accent1"/>
                  </a:outerShdw>
                </a:effectLst>
              </a:rPr>
              <a:t>DU SUD</a:t>
            </a:r>
            <a:endParaRPr lang="fr-FR" sz="4000" dirty="0"/>
          </a:p>
        </p:txBody>
      </p:sp>
    </p:spTree>
    <p:extLst>
      <p:ext uri="{BB962C8B-B14F-4D97-AF65-F5344CB8AC3E}">
        <p14:creationId xmlns:p14="http://schemas.microsoft.com/office/powerpoint/2010/main" val="997010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ception personnalisée">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ersonnalisé 1">
      <a:majorFont>
        <a:latin typeface="Segoe Script"/>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6271</TotalTime>
  <Words>4693</Words>
  <Application>Microsoft Office PowerPoint</Application>
  <PresentationFormat>Affichage à l'écran (4:3)</PresentationFormat>
  <Paragraphs>1586</Paragraphs>
  <Slides>64</Slides>
  <Notes>11</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64</vt:i4>
      </vt:variant>
    </vt:vector>
  </HeadingPairs>
  <TitlesOfParts>
    <vt:vector size="76" baseType="lpstr">
      <vt:lpstr>Aharoni</vt:lpstr>
      <vt:lpstr>Arial</vt:lpstr>
      <vt:lpstr>Calibri</vt:lpstr>
      <vt:lpstr>Calibri Light</vt:lpstr>
      <vt:lpstr>Candara</vt:lpstr>
      <vt:lpstr>Segoe Print</vt:lpstr>
      <vt:lpstr>Segoe Script</vt:lpstr>
      <vt:lpstr>Symbol</vt:lpstr>
      <vt:lpstr>Times New Roman</vt:lpstr>
      <vt:lpstr>Wingdings</vt:lpstr>
      <vt:lpstr>Conception personnalisée</vt:lpstr>
      <vt:lpstr>Thème Office</vt:lpstr>
      <vt:lpstr>Présentation PowerPoint</vt:lpstr>
      <vt:lpstr>Présentation PowerPoint</vt:lpstr>
      <vt:lpstr>Présentation PowerPoint</vt:lpstr>
      <vt:lpstr>Présentation PowerPoint</vt:lpstr>
      <vt:lpstr>  ASSEMBLÉE GÉNÉRALE 2019 DU CERCLE DU ZÉRO</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Loco Prestige wagon bi-foudre Bi-foudre de fabrication Française réalisation de haut de gamme tout en laiton et fûts en chêne, Modèle échelle zéro à 650€ Contact : locoprestige@orange.fr</vt:lpstr>
      <vt:lpstr>Présentation PowerPoint</vt:lpstr>
      <vt:lpstr>Présentation PowerPoint</vt:lpstr>
      <vt:lpstr> </vt:lpstr>
      <vt:lpstr>Présentation PowerPoint</vt:lpstr>
      <vt:lpstr>Concept</vt:lpstr>
      <vt:lpstr> Invitations et inscriptions   </vt:lpstr>
      <vt:lpstr> Participation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WAGONS CEREALIERS   </vt:lpstr>
      <vt:lpstr>VOITURES UIC  </vt:lpstr>
      <vt:lpstr>Présentation PowerPoint</vt:lpstr>
      <vt:lpstr>Présentation PowerPoint</vt:lpstr>
      <vt:lpstr>  231 GHK   </vt:lpstr>
      <vt:lpstr>Présentation PowerPoint</vt:lpstr>
      <vt:lpstr>BB 4400 KW ( projet qui selon toute vraisemblance devra être terminé par AMJL SAS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locotracteurs BDR  </vt:lpstr>
      <vt:lpstr>locotracteurs BDR  </vt:lpstr>
      <vt:lpstr> </vt:lpstr>
      <vt:lpstr>Présentation PowerPoint</vt:lpstr>
      <vt:lpstr>Présentation PowerPoint</vt:lpstr>
      <vt:lpstr>Présentation PowerPoint</vt:lpstr>
      <vt:lpstr>Présentation PowerPoint</vt:lpstr>
      <vt:lpstr>Présentation PowerPoint</vt:lpstr>
      <vt:lpstr>ELLETREN  souhaite connaitre nos envies pour l’avenir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Et maintenant un film </vt:lpstr>
      <vt:lpstr>SOUTHERN PACIFIC 1941 </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User</dc:creator>
  <cp:lastModifiedBy>Utilisateur Windows</cp:lastModifiedBy>
  <cp:revision>961</cp:revision>
  <dcterms:created xsi:type="dcterms:W3CDTF">2015-09-29T08:51:39Z</dcterms:created>
  <dcterms:modified xsi:type="dcterms:W3CDTF">2019-02-14T09:29:40Z</dcterms:modified>
</cp:coreProperties>
</file>