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4321" r:id="rId1"/>
    <p:sldMasterId id="2147485300" r:id="rId2"/>
  </p:sldMasterIdLst>
  <p:notesMasterIdLst>
    <p:notesMasterId r:id="rId53"/>
  </p:notesMasterIdLst>
  <p:handoutMasterIdLst>
    <p:handoutMasterId r:id="rId54"/>
  </p:handoutMasterIdLst>
  <p:sldIdLst>
    <p:sldId id="266" r:id="rId3"/>
    <p:sldId id="293" r:id="rId4"/>
    <p:sldId id="368" r:id="rId5"/>
    <p:sldId id="870" r:id="rId6"/>
    <p:sldId id="891" r:id="rId7"/>
    <p:sldId id="902" r:id="rId8"/>
    <p:sldId id="901" r:id="rId9"/>
    <p:sldId id="900" r:id="rId10"/>
    <p:sldId id="839" r:id="rId11"/>
    <p:sldId id="876" r:id="rId12"/>
    <p:sldId id="888" r:id="rId13"/>
    <p:sldId id="889" r:id="rId14"/>
    <p:sldId id="840" r:id="rId15"/>
    <p:sldId id="887" r:id="rId16"/>
    <p:sldId id="841" r:id="rId17"/>
    <p:sldId id="882" r:id="rId18"/>
    <p:sldId id="883" r:id="rId19"/>
    <p:sldId id="885" r:id="rId20"/>
    <p:sldId id="884" r:id="rId21"/>
    <p:sldId id="886" r:id="rId22"/>
    <p:sldId id="880" r:id="rId23"/>
    <p:sldId id="776" r:id="rId24"/>
    <p:sldId id="904" r:id="rId25"/>
    <p:sldId id="821" r:id="rId26"/>
    <p:sldId id="895" r:id="rId27"/>
    <p:sldId id="896" r:id="rId28"/>
    <p:sldId id="897" r:id="rId29"/>
    <p:sldId id="898" r:id="rId30"/>
    <p:sldId id="899" r:id="rId31"/>
    <p:sldId id="595" r:id="rId32"/>
    <p:sldId id="856" r:id="rId33"/>
    <p:sldId id="857" r:id="rId34"/>
    <p:sldId id="864" r:id="rId35"/>
    <p:sldId id="858" r:id="rId36"/>
    <p:sldId id="863" r:id="rId37"/>
    <p:sldId id="859" r:id="rId38"/>
    <p:sldId id="712" r:id="rId39"/>
    <p:sldId id="894" r:id="rId40"/>
    <p:sldId id="890" r:id="rId41"/>
    <p:sldId id="905" r:id="rId42"/>
    <p:sldId id="906" r:id="rId43"/>
    <p:sldId id="829" r:id="rId44"/>
    <p:sldId id="831" r:id="rId45"/>
    <p:sldId id="893" r:id="rId46"/>
    <p:sldId id="892" r:id="rId47"/>
    <p:sldId id="706" r:id="rId48"/>
    <p:sldId id="395" r:id="rId49"/>
    <p:sldId id="903" r:id="rId50"/>
    <p:sldId id="854" r:id="rId51"/>
    <p:sldId id="299" r:id="rId5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Windows" initials="UW" lastIdx="1" clrIdx="0">
    <p:extLst>
      <p:ext uri="{19B8F6BF-5375-455C-9EA6-DF929625EA0E}">
        <p15:presenceInfo xmlns:p15="http://schemas.microsoft.com/office/powerpoint/2012/main" userId="Utilisateur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1FA48"/>
    <a:srgbClr val="0000FF"/>
    <a:srgbClr val="000000"/>
    <a:srgbClr val="CCFFFF"/>
    <a:srgbClr val="BEF73F"/>
    <a:srgbClr val="FFFFFF"/>
    <a:srgbClr val="4EA0D2"/>
    <a:srgbClr val="99CCFF"/>
    <a:srgbClr val="FF00FF"/>
    <a:srgbClr val="60E2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69039" autoAdjust="0"/>
  </p:normalViewPr>
  <p:slideViewPr>
    <p:cSldViewPr>
      <p:cViewPr varScale="1">
        <p:scale>
          <a:sx n="78" d="100"/>
          <a:sy n="78" d="100"/>
        </p:scale>
        <p:origin x="251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216"/>
    </p:cViewPr>
  </p:sorterViewPr>
  <p:notesViewPr>
    <p:cSldViewPr>
      <p:cViewPr varScale="1">
        <p:scale>
          <a:sx n="85" d="100"/>
          <a:sy n="85" d="100"/>
        </p:scale>
        <p:origin x="313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fr-FR" dirty="0" smtClean="0"/>
              <a:t>18/05/2019</a:t>
            </a:r>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796961-393D-491E-922A-55DD85B48227}" type="slidenum">
              <a:rPr lang="fr-FR" smtClean="0"/>
              <a:pPr/>
              <a:t>‹N°›</a:t>
            </a:fld>
            <a:endParaRPr lang="fr-FR" dirty="0"/>
          </a:p>
        </p:txBody>
      </p:sp>
    </p:spTree>
    <p:extLst>
      <p:ext uri="{BB962C8B-B14F-4D97-AF65-F5344CB8AC3E}">
        <p14:creationId xmlns:p14="http://schemas.microsoft.com/office/powerpoint/2010/main" val="243944505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fr-FR" dirty="0" smtClean="0"/>
              <a:t>18/05/2019</a:t>
            </a:r>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67CE80-6162-40DE-9B76-D3558D7CFF4D}" type="slidenum">
              <a:rPr lang="fr-FR" smtClean="0"/>
              <a:pPr/>
              <a:t>‹N°›</a:t>
            </a:fld>
            <a:endParaRPr lang="fr-FR" dirty="0"/>
          </a:p>
        </p:txBody>
      </p:sp>
      <p:sp>
        <p:nvSpPr>
          <p:cNvPr id="10" name="Espace réservé de l'en-tête 9"/>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Tree>
    <p:extLst>
      <p:ext uri="{BB962C8B-B14F-4D97-AF65-F5344CB8AC3E}">
        <p14:creationId xmlns:p14="http://schemas.microsoft.com/office/powerpoint/2010/main" val="654517409"/>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1</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1178808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567CE80-6162-40DE-9B76-D3558D7CFF4D}" type="slidenum">
              <a:rPr lang="fr-FR" smtClean="0"/>
              <a:pPr/>
              <a:t>48</a:t>
            </a:fld>
            <a:endParaRPr lang="fr-FR" dirty="0"/>
          </a:p>
        </p:txBody>
      </p:sp>
    </p:spTree>
    <p:extLst>
      <p:ext uri="{BB962C8B-B14F-4D97-AF65-F5344CB8AC3E}">
        <p14:creationId xmlns:p14="http://schemas.microsoft.com/office/powerpoint/2010/main" val="1771278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49</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2452141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50</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274036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2</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3515796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3</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3441078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567CE80-6162-40DE-9B76-D3558D7CFF4D}" type="slidenum">
              <a:rPr lang="fr-FR" smtClean="0"/>
              <a:pPr/>
              <a:t>7</a:t>
            </a:fld>
            <a:endParaRPr lang="fr-FR" dirty="0"/>
          </a:p>
        </p:txBody>
      </p:sp>
    </p:spTree>
    <p:extLst>
      <p:ext uri="{BB962C8B-B14F-4D97-AF65-F5344CB8AC3E}">
        <p14:creationId xmlns:p14="http://schemas.microsoft.com/office/powerpoint/2010/main" val="2421304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9</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1486594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13</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133913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567CE80-6162-40DE-9B76-D3558D7CFF4D}" type="slidenum">
              <a:rPr lang="fr-FR" smtClean="0"/>
              <a:pPr/>
              <a:t>25</a:t>
            </a:fld>
            <a:endParaRPr lang="fr-FR" dirty="0"/>
          </a:p>
        </p:txBody>
      </p:sp>
    </p:spTree>
    <p:extLst>
      <p:ext uri="{BB962C8B-B14F-4D97-AF65-F5344CB8AC3E}">
        <p14:creationId xmlns:p14="http://schemas.microsoft.com/office/powerpoint/2010/main" val="244869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567CE80-6162-40DE-9B76-D3558D7CFF4D}" type="slidenum">
              <a:rPr lang="fr-FR" smtClean="0"/>
              <a:pPr/>
              <a:t>26</a:t>
            </a:fld>
            <a:endParaRPr lang="fr-FR" dirty="0"/>
          </a:p>
        </p:txBody>
      </p:sp>
    </p:spTree>
    <p:extLst>
      <p:ext uri="{BB962C8B-B14F-4D97-AF65-F5344CB8AC3E}">
        <p14:creationId xmlns:p14="http://schemas.microsoft.com/office/powerpoint/2010/main" val="937601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567CE80-6162-40DE-9B76-D3558D7CFF4D}" type="slidenum">
              <a:rPr lang="fr-FR" smtClean="0"/>
              <a:pPr/>
              <a:t>43</a:t>
            </a:fld>
            <a:endParaRPr lang="fr-FR" dirty="0"/>
          </a:p>
        </p:txBody>
      </p:sp>
    </p:spTree>
    <p:extLst>
      <p:ext uri="{BB962C8B-B14F-4D97-AF65-F5344CB8AC3E}">
        <p14:creationId xmlns:p14="http://schemas.microsoft.com/office/powerpoint/2010/main" val="2341654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r>
              <a:rPr lang="fr-FR" dirty="0" smtClean="0"/>
              <a:t>18/05/2019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334638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dirty="0" smtClean="0"/>
              <a:t>18/05/2019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24159111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3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1966729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8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07356853"/>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8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07757429"/>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9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7121391"/>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9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023173382"/>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9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51036639"/>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9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18855230"/>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9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515957056"/>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9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63916751"/>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9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4819767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dirty="0" smtClean="0"/>
              <a:t>18/05/2019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7861277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9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80052450"/>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9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886681644"/>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9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14787017"/>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10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97471253"/>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10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39291635"/>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10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577974046"/>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10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1748467519"/>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10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60570688"/>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10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02939644"/>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10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9830169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10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04449762"/>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10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4753974"/>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10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599249657"/>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11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80167185"/>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11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803543602"/>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11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37365438"/>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11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698220668"/>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11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09107813"/>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11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0566369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1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6538313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11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510727206"/>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11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54466932"/>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userDrawn="1">
  <p:cSld name="11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229293852"/>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userDrawn="1">
  <p:cSld name="120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317576993"/>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12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148754772"/>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fr-FR" smtClean="0"/>
              <a:t>Modifiez le style du titre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r>
              <a:rPr lang="fr-FR" dirty="0" smtClean="0"/>
              <a:t>18/05/2019</a:t>
            </a:r>
            <a:endParaRPr lang="fr-FR" dirty="0"/>
          </a:p>
        </p:txBody>
      </p:sp>
      <p:sp>
        <p:nvSpPr>
          <p:cNvPr id="5" name="Footer Placeholder 4"/>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25987599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fr-FR" smtClean="0"/>
              <a:t>Modifiez le style du titre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r>
              <a:rPr lang="fr-FR" dirty="0" smtClean="0"/>
              <a:t>18/05/2019</a:t>
            </a:r>
            <a:endParaRPr lang="fr-FR" dirty="0"/>
          </a:p>
        </p:txBody>
      </p:sp>
      <p:sp>
        <p:nvSpPr>
          <p:cNvPr id="5" name="Footer Placeholder 4"/>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36614056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r>
              <a:rPr lang="fr-FR" dirty="0" smtClean="0"/>
              <a:t>18/05/2019</a:t>
            </a:r>
            <a:endParaRPr lang="fr-FR" dirty="0"/>
          </a:p>
        </p:txBody>
      </p:sp>
      <p:sp>
        <p:nvSpPr>
          <p:cNvPr id="5" name="Footer Placeholder 4"/>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19396922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r>
              <a:rPr lang="fr-FR" dirty="0" smtClean="0"/>
              <a:t>18/05/2019</a:t>
            </a:r>
            <a:endParaRPr lang="fr-FR" dirty="0"/>
          </a:p>
        </p:txBody>
      </p:sp>
      <p:sp>
        <p:nvSpPr>
          <p:cNvPr id="6" name="Footer Placeholder 5"/>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39186635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r>
              <a:rPr lang="fr-FR" dirty="0" smtClean="0"/>
              <a:t>18/05/2019</a:t>
            </a:r>
            <a:endParaRPr lang="fr-FR" dirty="0"/>
          </a:p>
        </p:txBody>
      </p:sp>
      <p:sp>
        <p:nvSpPr>
          <p:cNvPr id="8" name="Footer Placeholder 7"/>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3465862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r>
              <a:rPr lang="fr-FR" dirty="0" smtClean="0"/>
              <a:t>18/05/2019</a:t>
            </a:r>
            <a:endParaRPr lang="fr-FR" dirty="0"/>
          </a:p>
        </p:txBody>
      </p:sp>
      <p:sp>
        <p:nvSpPr>
          <p:cNvPr id="4" name="Footer Placeholder 3"/>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23744754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dirty="0" smtClean="0"/>
              <a:t>18/05/2019</a:t>
            </a:r>
            <a:endParaRPr lang="fr-FR" dirty="0"/>
          </a:p>
        </p:txBody>
      </p:sp>
      <p:sp>
        <p:nvSpPr>
          <p:cNvPr id="3" name="Footer Placeholder 2"/>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38576059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fr-FR" smtClean="0"/>
              <a:t>Modifiez le style du titre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r>
              <a:rPr lang="fr-FR" dirty="0" smtClean="0"/>
              <a:t>18/05/2019</a:t>
            </a:r>
            <a:endParaRPr lang="fr-FR" dirty="0"/>
          </a:p>
        </p:txBody>
      </p:sp>
      <p:sp>
        <p:nvSpPr>
          <p:cNvPr id="6" name="Footer Placeholder 5"/>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33858141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dirty="0" smtClean="0"/>
              <a:t>Cliquez sur l'icône pour ajouter une image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r>
              <a:rPr lang="fr-FR" dirty="0" smtClean="0"/>
              <a:t>18/05/2019</a:t>
            </a:r>
            <a:endParaRPr lang="fr-FR" dirty="0"/>
          </a:p>
        </p:txBody>
      </p:sp>
      <p:sp>
        <p:nvSpPr>
          <p:cNvPr id="6" name="Footer Placeholder 5"/>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4454616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fr-FR" smtClean="0"/>
              <a:t>Modifiez le style du titre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r>
              <a:rPr lang="fr-FR" dirty="0" smtClean="0"/>
              <a:t>18/05/2019</a:t>
            </a:r>
            <a:endParaRPr lang="fr-FR" dirty="0"/>
          </a:p>
        </p:txBody>
      </p:sp>
      <p:sp>
        <p:nvSpPr>
          <p:cNvPr id="5" name="Footer Placeholder 4"/>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23890817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fr-FR" smtClean="0"/>
              <a:t>Modifiez le style du titre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r>
              <a:rPr lang="fr-FR" dirty="0" smtClean="0"/>
              <a:t>18/05/2019</a:t>
            </a:r>
            <a:endParaRPr lang="fr-FR" dirty="0"/>
          </a:p>
        </p:txBody>
      </p:sp>
      <p:sp>
        <p:nvSpPr>
          <p:cNvPr id="5" name="Footer Placeholder 4"/>
          <p:cNvSpPr>
            <a:spLocks noGrp="1"/>
          </p:cNvSpPr>
          <p:nvPr>
            <p:ph type="ftr" sz="quarter" idx="11"/>
          </p:nvPr>
        </p:nvSpPr>
        <p:spPr/>
        <p:txBody>
          <a:bodyPr/>
          <a:lstStyle/>
          <a:p>
            <a:endParaRPr lang="fr-FR"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endParaRPr lang="en-US" sz="8000" baseline="0" dirty="0">
              <a:ln w="3175" cmpd="sng">
                <a:noFill/>
              </a:ln>
              <a:solidFill>
                <a:schemeClr val="accent1"/>
              </a:solidFill>
              <a:effectLst/>
              <a:latin typeface="Arial"/>
            </a:endParaRP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018861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fr-FR" smtClean="0"/>
              <a:t>Modifiez le style du titre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r>
              <a:rPr lang="fr-FR" dirty="0" smtClean="0"/>
              <a:t>18/05/2019</a:t>
            </a:r>
            <a:endParaRPr lang="fr-FR" dirty="0"/>
          </a:p>
        </p:txBody>
      </p:sp>
      <p:sp>
        <p:nvSpPr>
          <p:cNvPr id="6" name="Footer Placeholder 5"/>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13042631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Carte nom citation">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fr-FR" smtClean="0"/>
              <a:t>Modifiez le style du titre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r>
              <a:rPr lang="fr-FR" dirty="0" smtClean="0"/>
              <a:t>18/05/2019</a:t>
            </a:r>
            <a:endParaRPr lang="fr-FR" dirty="0"/>
          </a:p>
        </p:txBody>
      </p:sp>
      <p:sp>
        <p:nvSpPr>
          <p:cNvPr id="6" name="Footer Placeholder 5"/>
          <p:cNvSpPr>
            <a:spLocks noGrp="1"/>
          </p:cNvSpPr>
          <p:nvPr>
            <p:ph type="ftr" sz="quarter" idx="11"/>
          </p:nvPr>
        </p:nvSpPr>
        <p:spPr/>
        <p:txBody>
          <a:bodyPr/>
          <a:lstStyle/>
          <a:p>
            <a:endParaRPr lang="fr-FR" dirty="0"/>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670951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fr-FR" smtClean="0"/>
              <a:t>Modifiez le style du titre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r>
              <a:rPr lang="fr-FR" dirty="0" smtClean="0"/>
              <a:t>18/05/2019</a:t>
            </a:r>
            <a:endParaRPr lang="fr-FR" dirty="0"/>
          </a:p>
        </p:txBody>
      </p:sp>
      <p:sp>
        <p:nvSpPr>
          <p:cNvPr id="6" name="Footer Placeholder 5"/>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17777115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r>
              <a:rPr lang="fr-FR" dirty="0" smtClean="0"/>
              <a:t>18/05/2019</a:t>
            </a:r>
            <a:endParaRPr lang="fr-FR" dirty="0"/>
          </a:p>
        </p:txBody>
      </p:sp>
      <p:sp>
        <p:nvSpPr>
          <p:cNvPr id="5" name="Footer Placeholder 4"/>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1694742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r>
              <a:rPr lang="fr-FR" dirty="0" smtClean="0"/>
              <a:t>18/05/2019</a:t>
            </a:r>
            <a:endParaRPr lang="fr-FR" dirty="0"/>
          </a:p>
        </p:txBody>
      </p:sp>
      <p:sp>
        <p:nvSpPr>
          <p:cNvPr id="5" name="Footer Placeholder 4"/>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3566658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442549017"/>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1870128957"/>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4233843721"/>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2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53611291"/>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1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208386241"/>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1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708186910"/>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4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419943983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dirty="0" smtClean="0"/>
              <a:t>18/05/2019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1935810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2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3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4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12" name="Espace réservé de la date 11"/>
          <p:cNvSpPr>
            <a:spLocks noGrp="1"/>
          </p:cNvSpPr>
          <p:nvPr>
            <p:ph type="dt" sz="half" idx="10"/>
          </p:nvPr>
        </p:nvSpPr>
        <p:spPr/>
        <p:txBody>
          <a:bodyPr/>
          <a:lstStyle/>
          <a:p>
            <a:r>
              <a:rPr lang="fr-FR" dirty="0" smtClean="0"/>
              <a:t>18/05/2019</a:t>
            </a:r>
            <a:endParaRPr lang="fr-FR" dirty="0"/>
          </a:p>
        </p:txBody>
      </p:sp>
      <p:sp>
        <p:nvSpPr>
          <p:cNvPr id="13" name="Espace réservé du numéro de diapositive 12"/>
          <p:cNvSpPr>
            <a:spLocks noGrp="1"/>
          </p:cNvSpPr>
          <p:nvPr>
            <p:ph type="sldNum" sz="quarter" idx="11"/>
          </p:nvPr>
        </p:nvSpPr>
        <p:spPr/>
        <p:txBody>
          <a:bodyPr/>
          <a:lstStyle/>
          <a:p>
            <a:fld id="{244E858A-B378-4F09-ADF8-4E25A52FF341}" type="slidenum">
              <a:rPr lang="fr-FR" smtClean="0"/>
              <a:pPr/>
              <a:t>‹N°›</a:t>
            </a:fld>
            <a:endParaRPr lang="fr-FR" dirty="0"/>
          </a:p>
        </p:txBody>
      </p:sp>
      <p:sp>
        <p:nvSpPr>
          <p:cNvPr id="14" name="Espace réservé du pied de page 13"/>
          <p:cNvSpPr>
            <a:spLocks noGrp="1"/>
          </p:cNvSpPr>
          <p:nvPr>
            <p:ph type="ftr" sz="quarter" idx="12"/>
          </p:nvPr>
        </p:nvSpPr>
        <p:spPr/>
        <p:txBody>
          <a:bodyPr/>
          <a:lstStyle/>
          <a:p>
            <a:endParaRPr lang="fr-FR" dirty="0"/>
          </a:p>
        </p:txBody>
      </p:sp>
      <p:sp>
        <p:nvSpPr>
          <p:cNvPr id="16" name="Titre 15"/>
          <p:cNvSpPr>
            <a:spLocks noGrp="1"/>
          </p:cNvSpPr>
          <p:nvPr>
            <p:ph type="title"/>
          </p:nvPr>
        </p:nvSpPr>
        <p:spPr>
          <a:xfrm>
            <a:off x="457200" y="274638"/>
            <a:ext cx="8229600" cy="1143000"/>
          </a:xfrm>
          <a:prstGeom prst="rect">
            <a:avLst/>
          </a:prstGeom>
        </p:spPr>
        <p:txBody>
          <a:bodyPr/>
          <a:lstStyle/>
          <a:p>
            <a:r>
              <a:rPr lang="fr-FR" dirty="0" smtClean="0"/>
              <a:t>Cliquez pour modifier le style du titre</a:t>
            </a:r>
            <a:endParaRPr lang="fr-FR"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smtClean="0"/>
              <a:t>18/05/2019</a:t>
            </a:r>
            <a:endParaRPr lang="fr-FR" dirty="0"/>
          </a:p>
        </p:txBody>
      </p:sp>
      <p:sp>
        <p:nvSpPr>
          <p:cNvPr id="6" name="Espace réservé du numéro de diapositive 5"/>
          <p:cNvSpPr>
            <a:spLocks noGrp="1"/>
          </p:cNvSpPr>
          <p:nvPr>
            <p:ph type="sldNum" sz="quarter" idx="12"/>
          </p:nvPr>
        </p:nvSpPr>
        <p:spPr/>
        <p:txBody>
          <a:bodyPr/>
          <a:lstStyle/>
          <a:p>
            <a:fld id="{244E858A-B378-4F09-ADF8-4E25A52FF341}" type="slidenum">
              <a:rPr lang="fr-FR" smtClean="0"/>
              <a:pPr/>
              <a:t>‹N°›</a:t>
            </a:fld>
            <a:endParaRPr lang="fr-FR" dirty="0"/>
          </a:p>
        </p:txBody>
      </p:sp>
      <p:sp>
        <p:nvSpPr>
          <p:cNvPr id="7" name="ZoneTexte 6"/>
          <p:cNvSpPr txBox="1"/>
          <p:nvPr userDrawn="1"/>
        </p:nvSpPr>
        <p:spPr>
          <a:xfrm>
            <a:off x="755576" y="3068960"/>
            <a:ext cx="7992888" cy="2123658"/>
          </a:xfrm>
          <a:prstGeom prst="rect">
            <a:avLst/>
          </a:prstGeom>
          <a:noFill/>
        </p:spPr>
        <p:txBody>
          <a:bodyPr wrap="square" rtlCol="0">
            <a:spAutoFit/>
          </a:bodyPr>
          <a:lstStyle/>
          <a:p>
            <a:pPr algn="ctr"/>
            <a:r>
              <a:rPr lang="fr-FR" sz="4400" dirty="0" smtClean="0">
                <a:latin typeface="Candara" pitchFamily="34" charset="0"/>
                <a:ea typeface="Calibri"/>
                <a:cs typeface="Times New Roman"/>
              </a:rPr>
              <a:t>Présentation d’un nouveau venu </a:t>
            </a:r>
          </a:p>
          <a:p>
            <a:pPr algn="ctr"/>
            <a:r>
              <a:rPr lang="fr-FR" sz="4400" b="1" dirty="0" smtClean="0">
                <a:solidFill>
                  <a:srgbClr val="000000"/>
                </a:solidFill>
                <a:latin typeface="Candara" pitchFamily="34" charset="0"/>
                <a:ea typeface="Times New Roman"/>
                <a:cs typeface="Times New Roman"/>
              </a:rPr>
              <a:t>Daniel RUAS  </a:t>
            </a:r>
          </a:p>
          <a:p>
            <a:pPr algn="ctr"/>
            <a:r>
              <a:rPr lang="fr-FR" sz="4400" dirty="0" smtClean="0">
                <a:solidFill>
                  <a:srgbClr val="000000"/>
                </a:solidFill>
                <a:latin typeface="Candara" pitchFamily="34" charset="0"/>
                <a:ea typeface="Times New Roman"/>
                <a:cs typeface="Times New Roman"/>
              </a:rPr>
              <a:t>et ses machines</a:t>
            </a:r>
            <a:endParaRPr lang="fr-FR" sz="4400"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r>
              <a:rPr lang="fr-FR" dirty="0" smtClean="0"/>
              <a:t>18/05/2019</a:t>
            </a:r>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244E858A-B378-4F09-ADF8-4E25A52FF341}" type="slidenum">
              <a:rPr lang="fr-FR" smtClean="0"/>
              <a:pPr/>
              <a:t>‹N°›</a:t>
            </a:fld>
            <a:endParaRPr lang="fr-FR" dirty="0"/>
          </a:p>
        </p:txBody>
      </p:sp>
    </p:spTree>
    <p:extLst>
      <p:ext uri="{BB962C8B-B14F-4D97-AF65-F5344CB8AC3E}">
        <p14:creationId xmlns:p14="http://schemas.microsoft.com/office/powerpoint/2010/main" val="33856379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r>
              <a:rPr lang="fr-FR" dirty="0" smtClean="0"/>
              <a:t>18/05/2019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716030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r>
              <a:rPr lang="fr-FR" dirty="0" smtClean="0"/>
              <a:t>18/05/2019</a:t>
            </a:r>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791455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3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3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3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3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3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3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4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4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4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6737638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3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4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4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4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4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4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5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5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5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5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r>
              <a:rPr lang="fr-FR" dirty="0" smtClean="0"/>
              <a:t>18/05/2019</a:t>
            </a:r>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2805065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5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5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5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5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5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5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6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6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1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dirty="0" smtClean="0"/>
              <a:t>18/05/2019</a:t>
            </a:r>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26550634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6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6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6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6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6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6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6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6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7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fr-FR" dirty="0" smtClean="0"/>
              <a:t>18/05/2019</a:t>
            </a:r>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16739731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7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7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7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7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7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48670208"/>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7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919159915"/>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7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77037276"/>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7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28138237"/>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7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9432072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8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89939145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fr-FR" dirty="0" smtClean="0"/>
              <a:t>18/05/2019</a:t>
            </a:r>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5208982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8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715912050"/>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8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8195280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8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838321252"/>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8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84482206"/>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8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955956588"/>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8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80569223"/>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1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298555826"/>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8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67578218"/>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2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77662366"/>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2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18/05/2019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0048842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theme" Target="../theme/theme1.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3" Type="http://schemas.openxmlformats.org/officeDocument/2006/relationships/slideLayout" Target="../slideLayouts/slideLayout137.xml"/><Relationship Id="rId21" Type="http://schemas.openxmlformats.org/officeDocument/2006/relationships/slideLayout" Target="../slideLayouts/slideLayout155.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24" Type="http://schemas.openxmlformats.org/officeDocument/2006/relationships/theme" Target="../theme/theme2.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slideLayout" Target="../slideLayouts/slideLayout157.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slideLayout" Target="../slideLayouts/slideLayout1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18/05/2019</a:t>
            </a:r>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602000558"/>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 id="2147484333" r:id="rId12"/>
    <p:sldLayoutId id="2147484334" r:id="rId13"/>
    <p:sldLayoutId id="2147484335" r:id="rId14"/>
    <p:sldLayoutId id="2147484336" r:id="rId15"/>
    <p:sldLayoutId id="2147484339" r:id="rId16"/>
    <p:sldLayoutId id="2147484340" r:id="rId17"/>
    <p:sldLayoutId id="2147484341" r:id="rId18"/>
    <p:sldLayoutId id="2147484342" r:id="rId19"/>
    <p:sldLayoutId id="2147484345" r:id="rId20"/>
    <p:sldLayoutId id="2147484346" r:id="rId21"/>
    <p:sldLayoutId id="2147484347" r:id="rId22"/>
    <p:sldLayoutId id="2147484348" r:id="rId23"/>
    <p:sldLayoutId id="2147484353" r:id="rId24"/>
    <p:sldLayoutId id="2147484354" r:id="rId25"/>
    <p:sldLayoutId id="2147484355" r:id="rId26"/>
    <p:sldLayoutId id="2147483661" r:id="rId27"/>
    <p:sldLayoutId id="2147483649" r:id="rId28"/>
    <p:sldLayoutId id="2147484320" r:id="rId29"/>
    <p:sldLayoutId id="2147484368" r:id="rId30"/>
    <p:sldLayoutId id="2147484369" r:id="rId31"/>
    <p:sldLayoutId id="2147484372" r:id="rId32"/>
    <p:sldLayoutId id="2147484373" r:id="rId33"/>
    <p:sldLayoutId id="2147484374" r:id="rId34"/>
    <p:sldLayoutId id="2147484375" r:id="rId35"/>
    <p:sldLayoutId id="2147484376" r:id="rId36"/>
    <p:sldLayoutId id="2147484377" r:id="rId37"/>
    <p:sldLayoutId id="2147484378" r:id="rId38"/>
    <p:sldLayoutId id="2147484379" r:id="rId39"/>
    <p:sldLayoutId id="2147484380" r:id="rId40"/>
    <p:sldLayoutId id="2147484381" r:id="rId41"/>
    <p:sldLayoutId id="2147484384" r:id="rId42"/>
    <p:sldLayoutId id="2147484385" r:id="rId43"/>
    <p:sldLayoutId id="2147484386" r:id="rId44"/>
    <p:sldLayoutId id="2147484387" r:id="rId45"/>
    <p:sldLayoutId id="2147484388" r:id="rId46"/>
    <p:sldLayoutId id="2147484389" r:id="rId47"/>
    <p:sldLayoutId id="2147484390" r:id="rId48"/>
    <p:sldLayoutId id="2147484434" r:id="rId49"/>
    <p:sldLayoutId id="2147484435" r:id="rId50"/>
    <p:sldLayoutId id="2147484436" r:id="rId51"/>
    <p:sldLayoutId id="2147484437" r:id="rId52"/>
    <p:sldLayoutId id="2147484438" r:id="rId53"/>
    <p:sldLayoutId id="2147484439" r:id="rId54"/>
    <p:sldLayoutId id="2147484440" r:id="rId55"/>
    <p:sldLayoutId id="2147484441" r:id="rId56"/>
    <p:sldLayoutId id="2147484442" r:id="rId57"/>
    <p:sldLayoutId id="2147484443" r:id="rId58"/>
    <p:sldLayoutId id="2147484444" r:id="rId59"/>
    <p:sldLayoutId id="2147484445" r:id="rId60"/>
    <p:sldLayoutId id="2147484446" r:id="rId61"/>
    <p:sldLayoutId id="2147484447" r:id="rId62"/>
    <p:sldLayoutId id="2147484448" r:id="rId63"/>
    <p:sldLayoutId id="2147484449" r:id="rId64"/>
    <p:sldLayoutId id="2147484450" r:id="rId65"/>
    <p:sldLayoutId id="2147484451" r:id="rId66"/>
    <p:sldLayoutId id="2147484452" r:id="rId67"/>
    <p:sldLayoutId id="2147484633" r:id="rId68"/>
    <p:sldLayoutId id="2147484634" r:id="rId69"/>
    <p:sldLayoutId id="2147484635" r:id="rId70"/>
    <p:sldLayoutId id="2147484636" r:id="rId71"/>
    <p:sldLayoutId id="2147484637" r:id="rId72"/>
    <p:sldLayoutId id="2147484638" r:id="rId73"/>
    <p:sldLayoutId id="2147484639" r:id="rId74"/>
    <p:sldLayoutId id="2147484640" r:id="rId75"/>
    <p:sldLayoutId id="2147484641" r:id="rId76"/>
    <p:sldLayoutId id="2147484642" r:id="rId77"/>
    <p:sldLayoutId id="2147484643" r:id="rId78"/>
    <p:sldLayoutId id="2147484644" r:id="rId79"/>
    <p:sldLayoutId id="2147484645" r:id="rId80"/>
    <p:sldLayoutId id="2147484646" r:id="rId81"/>
    <p:sldLayoutId id="2147484647" r:id="rId82"/>
    <p:sldLayoutId id="2147484648" r:id="rId83"/>
    <p:sldLayoutId id="2147484750" r:id="rId84"/>
    <p:sldLayoutId id="2147484751" r:id="rId85"/>
    <p:sldLayoutId id="2147484752" r:id="rId86"/>
    <p:sldLayoutId id="2147484753" r:id="rId87"/>
    <p:sldLayoutId id="2147484754" r:id="rId88"/>
    <p:sldLayoutId id="2147484755" r:id="rId89"/>
    <p:sldLayoutId id="2147484756" r:id="rId90"/>
    <p:sldLayoutId id="2147484757" r:id="rId91"/>
    <p:sldLayoutId id="2147484758" r:id="rId92"/>
    <p:sldLayoutId id="2147484759" r:id="rId93"/>
    <p:sldLayoutId id="2147484760" r:id="rId94"/>
    <p:sldLayoutId id="2147484761" r:id="rId95"/>
    <p:sldLayoutId id="2147484990" r:id="rId96"/>
    <p:sldLayoutId id="2147484980" r:id="rId97"/>
    <p:sldLayoutId id="2147484981" r:id="rId98"/>
    <p:sldLayoutId id="2147484982" r:id="rId99"/>
    <p:sldLayoutId id="2147484984" r:id="rId100"/>
    <p:sldLayoutId id="2147484985" r:id="rId101"/>
    <p:sldLayoutId id="2147484986" r:id="rId102"/>
    <p:sldLayoutId id="2147484987" r:id="rId103"/>
    <p:sldLayoutId id="2147484988" r:id="rId104"/>
    <p:sldLayoutId id="2147484989" r:id="rId105"/>
    <p:sldLayoutId id="2147485031" r:id="rId106"/>
    <p:sldLayoutId id="2147485032" r:id="rId107"/>
    <p:sldLayoutId id="2147485033" r:id="rId108"/>
    <p:sldLayoutId id="2147485034" r:id="rId109"/>
    <p:sldLayoutId id="2147485035" r:id="rId110"/>
    <p:sldLayoutId id="2147485036" r:id="rId111"/>
    <p:sldLayoutId id="2147485037" r:id="rId112"/>
    <p:sldLayoutId id="2147485038" r:id="rId113"/>
    <p:sldLayoutId id="2147485039" r:id="rId114"/>
    <p:sldLayoutId id="2147485040" r:id="rId115"/>
    <p:sldLayoutId id="2147485247" r:id="rId116"/>
    <p:sldLayoutId id="2147485248" r:id="rId117"/>
    <p:sldLayoutId id="2147485249" r:id="rId118"/>
    <p:sldLayoutId id="2147485250" r:id="rId119"/>
    <p:sldLayoutId id="2147485251" r:id="rId120"/>
    <p:sldLayoutId id="2147485252" r:id="rId121"/>
    <p:sldLayoutId id="2147485253" r:id="rId122"/>
    <p:sldLayoutId id="2147485254" r:id="rId123"/>
    <p:sldLayoutId id="2147485255" r:id="rId124"/>
    <p:sldLayoutId id="2147485165" r:id="rId125"/>
    <p:sldLayoutId id="2147485166" r:id="rId126"/>
    <p:sldLayoutId id="2147485167" r:id="rId127"/>
    <p:sldLayoutId id="2147485168" r:id="rId128"/>
    <p:sldLayoutId id="2147485169" r:id="rId129"/>
    <p:sldLayoutId id="2147485170" r:id="rId130"/>
    <p:sldLayoutId id="2147485171" r:id="rId131"/>
    <p:sldLayoutId id="2147485172" r:id="rId132"/>
    <p:sldLayoutId id="2147485173" r:id="rId133"/>
    <p:sldLayoutId id="2147485174" r:id="rId134"/>
  </p:sldLayoutIdLst>
  <p:timing>
    <p:tnLst>
      <p:par>
        <p:cTn id="1" dur="indefinite" restart="never" nodeType="tmRoot"/>
      </p:par>
    </p:tnLst>
  </p:timing>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dirty="0" smtClean="0"/>
              <a:t>18/05/2019</a:t>
            </a:r>
            <a:endParaRPr lang="fr-FR"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dirty="0"/>
          </a:p>
        </p:txBody>
      </p:sp>
    </p:spTree>
    <p:extLst>
      <p:ext uri="{BB962C8B-B14F-4D97-AF65-F5344CB8AC3E}">
        <p14:creationId xmlns:p14="http://schemas.microsoft.com/office/powerpoint/2010/main" val="1891157476"/>
      </p:ext>
    </p:extLst>
  </p:cSld>
  <p:clrMap bg1="lt1" tx1="dk1" bg2="lt2" tx2="dk2" accent1="accent1" accent2="accent2" accent3="accent3" accent4="accent4" accent5="accent5" accent6="accent6" hlink="hlink" folHlink="folHlink"/>
  <p:sldLayoutIdLst>
    <p:sldLayoutId id="2147485301" r:id="rId1"/>
    <p:sldLayoutId id="2147485302" r:id="rId2"/>
    <p:sldLayoutId id="2147485303" r:id="rId3"/>
    <p:sldLayoutId id="2147485304" r:id="rId4"/>
    <p:sldLayoutId id="2147485305" r:id="rId5"/>
    <p:sldLayoutId id="2147485306" r:id="rId6"/>
    <p:sldLayoutId id="2147485307" r:id="rId7"/>
    <p:sldLayoutId id="2147485308" r:id="rId8"/>
    <p:sldLayoutId id="2147485309" r:id="rId9"/>
    <p:sldLayoutId id="2147485310" r:id="rId10"/>
    <p:sldLayoutId id="2147485311" r:id="rId11"/>
    <p:sldLayoutId id="2147485312" r:id="rId12"/>
    <p:sldLayoutId id="2147485313" r:id="rId13"/>
    <p:sldLayoutId id="2147485314" r:id="rId14"/>
    <p:sldLayoutId id="2147485315" r:id="rId15"/>
    <p:sldLayoutId id="2147485316" r:id="rId16"/>
    <p:sldLayoutId id="2147485317" r:id="rId17"/>
    <p:sldLayoutId id="2147485318" r:id="rId18"/>
    <p:sldLayoutId id="2147485321" r:id="rId19"/>
    <p:sldLayoutId id="2147485323" r:id="rId20"/>
    <p:sldLayoutId id="2147485324" r:id="rId21"/>
    <p:sldLayoutId id="2147485325" r:id="rId22"/>
    <p:sldLayoutId id="2147485326" r:id="rId23"/>
  </p:sldLayoutIdLst>
  <p:hf sldNum="0" hdr="0" ft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5.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6.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3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6.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6.xm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6.xml"/><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6.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5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6.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6.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36.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136.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136.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6.xml"/><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2.jpeg"/><Relationship Id="rId1" Type="http://schemas.openxmlformats.org/officeDocument/2006/relationships/slideLayout" Target="../slideLayouts/slideLayout136.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6.xml"/><Relationship Id="rId5" Type="http://schemas.openxmlformats.org/officeDocument/2006/relationships/image" Target="../media/image28.jp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5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135.xml"/></Relationships>
</file>

<file path=ppt/slides/_rels/slide3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36.xml"/><Relationship Id="rId6" Type="http://schemas.openxmlformats.org/officeDocument/2006/relationships/image" Target="../media/image39.emf"/><Relationship Id="rId5" Type="http://schemas.openxmlformats.org/officeDocument/2006/relationships/image" Target="../media/image1.pn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0.jpeg"/><Relationship Id="rId1" Type="http://schemas.openxmlformats.org/officeDocument/2006/relationships/slideLayout" Target="../slideLayouts/slideLayout136.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jpg"/><Relationship Id="rId1" Type="http://schemas.openxmlformats.org/officeDocument/2006/relationships/slideLayout" Target="../slideLayouts/slideLayout136.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136.xml"/><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jpg"/><Relationship Id="rId1" Type="http://schemas.openxmlformats.org/officeDocument/2006/relationships/slideLayout" Target="../slideLayouts/slideLayout136.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4.emf"/><Relationship Id="rId1" Type="http://schemas.openxmlformats.org/officeDocument/2006/relationships/slideLayout" Target="../slideLayouts/slideLayout136.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6.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jpeg"/><Relationship Id="rId1" Type="http://schemas.openxmlformats.org/officeDocument/2006/relationships/slideLayout" Target="../slideLayouts/slideLayout136.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3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djfr.fr/" TargetMode="External"/><Relationship Id="rId1" Type="http://schemas.openxmlformats.org/officeDocument/2006/relationships/slideLayout" Target="../slideLayouts/slideLayout136.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hyperlink" Target="https://www.djfr.fr/" TargetMode="External"/><Relationship Id="rId2" Type="http://schemas.openxmlformats.org/officeDocument/2006/relationships/image" Target="../media/image52.jpeg"/><Relationship Id="rId1" Type="http://schemas.openxmlformats.org/officeDocument/2006/relationships/slideLayout" Target="../slideLayouts/slideLayout136.xml"/><Relationship Id="rId5" Type="http://schemas.openxmlformats.org/officeDocument/2006/relationships/image" Target="../media/image1.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forum.e-train.fr/album_mod/upload/grandes/afac37ddba45c71b3482fca8ea2f863e.jpg" TargetMode="External"/><Relationship Id="rId1" Type="http://schemas.openxmlformats.org/officeDocument/2006/relationships/slideLayout" Target="../slideLayouts/slideLayout153.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5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5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6.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1.png"/><Relationship Id="rId1" Type="http://schemas.openxmlformats.org/officeDocument/2006/relationships/slideLayout" Target="../slideLayouts/slideLayout155.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55.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56.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6.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251520" y="1269047"/>
            <a:ext cx="8280920" cy="3724096"/>
          </a:xfrm>
          <a:prstGeom prst="rect">
            <a:avLst/>
          </a:prstGeom>
          <a:noFill/>
        </p:spPr>
        <p:txBody>
          <a:bodyPr wrap="square" lIns="91440" tIns="45720" rIns="91440" bIns="45720">
            <a:spAutoFit/>
          </a:bodyPr>
          <a:lstStyle/>
          <a:p>
            <a:pPr marL="514350" indent="-514350" algn="ctr">
              <a:buNone/>
            </a:pPr>
            <a:r>
              <a:rPr lang="fr-FR" sz="54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Réunion </a:t>
            </a:r>
          </a:p>
          <a:p>
            <a:pPr marL="514350" indent="-514350" algn="ctr">
              <a:buNone/>
            </a:pPr>
            <a:r>
              <a:rPr lang="fr-FR" sz="54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  des Amis du Zéro »</a:t>
            </a:r>
          </a:p>
          <a:p>
            <a:pPr marL="514350" indent="-514350" algn="ctr">
              <a:buNone/>
            </a:pPr>
            <a:endParaRPr lang="fr-FR" sz="3200" b="1"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endParaRPr>
          </a:p>
          <a:p>
            <a:pPr marL="514350" indent="-514350" algn="ctr">
              <a:buNone/>
            </a:pPr>
            <a:r>
              <a:rPr lang="fr-FR" sz="3200" b="1"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18 mai </a:t>
            </a:r>
            <a:r>
              <a:rPr lang="fr-FR" sz="32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2019</a:t>
            </a:r>
          </a:p>
          <a:p>
            <a:pPr marL="514350" indent="-514350" algn="ctr">
              <a:buNone/>
            </a:pPr>
            <a:r>
              <a:rPr lang="fr-FR" sz="32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de 10 à 16 heures </a:t>
            </a:r>
          </a:p>
          <a:p>
            <a:pPr marL="514350" indent="-514350" algn="ctr">
              <a:buNone/>
            </a:pPr>
            <a:r>
              <a:rPr lang="fr-FR" sz="32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au VATEL à Nîmes.</a:t>
            </a:r>
            <a:endParaRPr lang="fr-FR" sz="3200" b="1" cap="none" spc="0"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endParaRPr>
          </a:p>
        </p:txBody>
      </p:sp>
      <p:pic>
        <p:nvPicPr>
          <p:cNvPr id="14" name="il_fi" descr="http://www.easydroit.fr/images/article/image/image031.png"/>
          <p:cNvPicPr/>
          <p:nvPr/>
        </p:nvPicPr>
        <p:blipFill>
          <a:blip r:embed="rId3" cstate="print"/>
          <a:srcRect/>
          <a:stretch>
            <a:fillRect/>
          </a:stretch>
        </p:blipFill>
        <p:spPr bwMode="auto">
          <a:xfrm>
            <a:off x="8316416" y="116632"/>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smtClean="0"/>
              <a:t>18/05/2019</a:t>
            </a:r>
            <a:endParaRPr lang="fr-FR" dirty="0"/>
          </a:p>
        </p:txBody>
      </p:sp>
      <p:sp>
        <p:nvSpPr>
          <p:cNvPr id="6" name="ZoneTexte 5"/>
          <p:cNvSpPr txBox="1"/>
          <p:nvPr/>
        </p:nvSpPr>
        <p:spPr>
          <a:xfrm>
            <a:off x="5220072" y="6309320"/>
            <a:ext cx="2686954" cy="307777"/>
          </a:xfrm>
          <a:prstGeom prst="rect">
            <a:avLst/>
          </a:prstGeom>
          <a:noFill/>
        </p:spPr>
        <p:txBody>
          <a:bodyPr wrap="none" rtlCol="0">
            <a:spAutoFit/>
          </a:bodyPr>
          <a:lstStyle/>
          <a:p>
            <a:r>
              <a:rPr lang="fr-FR" sz="1400" dirty="0" smtClean="0">
                <a:solidFill>
                  <a:srgbClr val="FF0000"/>
                </a:solidFill>
                <a:latin typeface="Segoe Print" panose="02000600000000000000" pitchFamily="2" charset="0"/>
              </a:rPr>
              <a:t>Midi Libre du 9 mai 2018</a:t>
            </a:r>
            <a:endParaRPr lang="fr-FR" sz="1400" dirty="0">
              <a:solidFill>
                <a:srgbClr val="FF0000"/>
              </a:solidFill>
              <a:latin typeface="Segoe Print" panose="02000600000000000000" pitchFamily="2" charset="0"/>
            </a:endParaRPr>
          </a:p>
        </p:txBody>
      </p:sp>
      <p:pic>
        <p:nvPicPr>
          <p:cNvPr id="9" name="Espace réservé du contenu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9106" y="0"/>
            <a:ext cx="9453451" cy="6858000"/>
          </a:xfrm>
        </p:spPr>
      </p:pic>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1916832"/>
            <a:ext cx="1655072" cy="620287"/>
          </a:xfrm>
          <a:prstGeom prst="rect">
            <a:avLst/>
          </a:prstGeom>
        </p:spPr>
      </p:pic>
    </p:spTree>
    <p:extLst>
      <p:ext uri="{BB962C8B-B14F-4D97-AF65-F5344CB8AC3E}">
        <p14:creationId xmlns:p14="http://schemas.microsoft.com/office/powerpoint/2010/main" val="11883537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18" y="15875"/>
            <a:ext cx="5037666" cy="3778250"/>
          </a:xfrm>
        </p:spPr>
      </p:pic>
      <p:sp>
        <p:nvSpPr>
          <p:cNvPr id="4" name="Espace réservé de la date 3"/>
          <p:cNvSpPr>
            <a:spLocks noGrp="1"/>
          </p:cNvSpPr>
          <p:nvPr>
            <p:ph type="dt" sz="half" idx="10"/>
          </p:nvPr>
        </p:nvSpPr>
        <p:spPr/>
        <p:txBody>
          <a:bodyPr/>
          <a:lstStyle/>
          <a:p>
            <a:r>
              <a:rPr lang="fr-FR" dirty="0" smtClean="0"/>
              <a:t>18/05/2019</a:t>
            </a:r>
            <a:endParaRPr lang="fr-FR" dirty="0"/>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9848" y="-20452"/>
            <a:ext cx="4187957" cy="3140968"/>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8484" y="3084188"/>
            <a:ext cx="5031749" cy="3773812"/>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084188"/>
            <a:ext cx="5031748" cy="3773811"/>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2702" y="4971093"/>
            <a:ext cx="2510742" cy="1883056"/>
          </a:xfrm>
          <a:prstGeom prst="rect">
            <a:avLst/>
          </a:prstGeom>
        </p:spPr>
      </p:pic>
    </p:spTree>
    <p:extLst>
      <p:ext uri="{BB962C8B-B14F-4D97-AF65-F5344CB8AC3E}">
        <p14:creationId xmlns:p14="http://schemas.microsoft.com/office/powerpoint/2010/main" val="1585982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smtClean="0"/>
              <a:t>18/05/2019</a:t>
            </a:r>
            <a:endParaRPr lang="fr-FR" dirty="0"/>
          </a:p>
        </p:txBody>
      </p:sp>
      <p:sp>
        <p:nvSpPr>
          <p:cNvPr id="5" name="Rectangle 4"/>
          <p:cNvSpPr/>
          <p:nvPr/>
        </p:nvSpPr>
        <p:spPr>
          <a:xfrm>
            <a:off x="2411760" y="260648"/>
            <a:ext cx="4572000" cy="1200329"/>
          </a:xfrm>
          <a:prstGeom prst="rect">
            <a:avLst/>
          </a:prstGeom>
        </p:spPr>
        <p:txBody>
          <a:bodyPr>
            <a:spAutoFit/>
          </a:bodyPr>
          <a:lstStyle/>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Rencontre 2019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des amateurs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et/ou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Constructeurs du zéro </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1853255"/>
            <a:ext cx="7200800" cy="4273207"/>
          </a:xfrm>
          <a:prstGeom prst="rect">
            <a:avLst/>
          </a:prstGeom>
        </p:spPr>
      </p:pic>
      <p:sp>
        <p:nvSpPr>
          <p:cNvPr id="3" name="Espace réservé du contenu 2"/>
          <p:cNvSpPr>
            <a:spLocks noGrp="1"/>
          </p:cNvSpPr>
          <p:nvPr>
            <p:ph idx="1"/>
          </p:nvPr>
        </p:nvSpPr>
        <p:spPr>
          <a:xfrm>
            <a:off x="1" y="2852936"/>
            <a:ext cx="9143999" cy="3777622"/>
          </a:xfrm>
        </p:spPr>
        <p:txBody>
          <a:bodyPr>
            <a:normAutofit/>
          </a:bodyPr>
          <a:lstStyle/>
          <a:p>
            <a:pPr marL="0" indent="0" algn="ctr">
              <a:buNone/>
            </a:pPr>
            <a:r>
              <a:rPr lang="fr-FR" sz="2800" b="1" dirty="0" smtClean="0">
                <a:solidFill>
                  <a:srgbClr val="61FA48"/>
                </a:solidFill>
                <a:latin typeface="Segoe Print" panose="02000600000000000000" pitchFamily="2" charset="0"/>
              </a:rPr>
              <a:t>DIAPORAMA  </a:t>
            </a:r>
          </a:p>
          <a:p>
            <a:pPr marL="0" indent="0" algn="ctr">
              <a:buNone/>
            </a:pPr>
            <a:r>
              <a:rPr lang="fr-FR" sz="2800" b="1" dirty="0" smtClean="0">
                <a:solidFill>
                  <a:srgbClr val="61FA48"/>
                </a:solidFill>
                <a:latin typeface="Segoe Print" panose="02000600000000000000" pitchFamily="2" charset="0"/>
              </a:rPr>
              <a:t>par </a:t>
            </a:r>
          </a:p>
          <a:p>
            <a:pPr marL="0" indent="0" algn="ctr">
              <a:buNone/>
            </a:pPr>
            <a:r>
              <a:rPr lang="fr-FR" sz="2800" b="1" dirty="0" smtClean="0">
                <a:solidFill>
                  <a:srgbClr val="61FA48"/>
                </a:solidFill>
                <a:latin typeface="Segoe Print" panose="02000600000000000000" pitchFamily="2" charset="0"/>
              </a:rPr>
              <a:t>Maurice MARTIN </a:t>
            </a:r>
            <a:endParaRPr lang="fr-FR" sz="2800" b="1" dirty="0">
              <a:solidFill>
                <a:srgbClr val="61FA48"/>
              </a:solidFill>
              <a:latin typeface="Segoe Print" panose="02000600000000000000" pitchFamily="2" charset="0"/>
            </a:endParaRPr>
          </a:p>
        </p:txBody>
      </p:sp>
    </p:spTree>
    <p:extLst>
      <p:ext uri="{BB962C8B-B14F-4D97-AF65-F5344CB8AC3E}">
        <p14:creationId xmlns:p14="http://schemas.microsoft.com/office/powerpoint/2010/main" val="2943365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8029" y="1419746"/>
            <a:ext cx="7886700" cy="4673550"/>
          </a:xfrm>
        </p:spPr>
        <p:txBody>
          <a:bodyPr>
            <a:normAutofit fontScale="85000" lnSpcReduction="20000"/>
          </a:bodyPr>
          <a:lstStyle/>
          <a:p>
            <a:pPr algn="ctr">
              <a:buNone/>
            </a:pPr>
            <a:endParaRPr lang="fr-FR" sz="2800" b="1" dirty="0" smtClean="0">
              <a:latin typeface="+mj-lt"/>
            </a:endParaRPr>
          </a:p>
          <a:p>
            <a:pPr algn="ctr">
              <a:buNone/>
            </a:pPr>
            <a:r>
              <a:rPr lang="fr-FR" sz="3600" b="1" dirty="0" smtClean="0">
                <a:solidFill>
                  <a:srgbClr val="61FA48"/>
                </a:solidFill>
                <a:latin typeface="Candara" panose="020E0502030303020204" pitchFamily="34" charset="0"/>
              </a:rPr>
              <a:t>75 </a:t>
            </a:r>
            <a:r>
              <a:rPr lang="fr-FR" sz="3600" b="1" dirty="0">
                <a:solidFill>
                  <a:srgbClr val="61FA48"/>
                </a:solidFill>
                <a:latin typeface="Candara" panose="020E0502030303020204" pitchFamily="34" charset="0"/>
              </a:rPr>
              <a:t>participants en 2019</a:t>
            </a:r>
          </a:p>
          <a:p>
            <a:pPr algn="ctr">
              <a:buNone/>
            </a:pPr>
            <a:r>
              <a:rPr lang="fr-FR" sz="1600" b="1" dirty="0" smtClean="0">
                <a:solidFill>
                  <a:srgbClr val="61FA48"/>
                </a:solidFill>
                <a:latin typeface="Candara" panose="020E0502030303020204" pitchFamily="34" charset="0"/>
              </a:rPr>
              <a:t>61 </a:t>
            </a:r>
            <a:r>
              <a:rPr lang="fr-FR" sz="1600" b="1" dirty="0">
                <a:solidFill>
                  <a:srgbClr val="61FA48"/>
                </a:solidFill>
                <a:latin typeface="Candara" panose="020E0502030303020204" pitchFamily="34" charset="0"/>
              </a:rPr>
              <a:t>participants en 2018</a:t>
            </a:r>
          </a:p>
          <a:p>
            <a:pPr algn="ctr">
              <a:buNone/>
            </a:pPr>
            <a:r>
              <a:rPr lang="fr-FR" sz="1600" b="1" dirty="0" smtClean="0">
                <a:solidFill>
                  <a:srgbClr val="61FA48"/>
                </a:solidFill>
                <a:latin typeface="Candara" panose="020E0502030303020204" pitchFamily="34" charset="0"/>
              </a:rPr>
              <a:t>64 </a:t>
            </a:r>
            <a:r>
              <a:rPr lang="fr-FR" sz="1600" b="1" dirty="0">
                <a:solidFill>
                  <a:srgbClr val="61FA48"/>
                </a:solidFill>
                <a:latin typeface="Candara" panose="020E0502030303020204" pitchFamily="34" charset="0"/>
              </a:rPr>
              <a:t>participants en 2017</a:t>
            </a:r>
          </a:p>
          <a:p>
            <a:pPr algn="ctr">
              <a:buNone/>
            </a:pPr>
            <a:r>
              <a:rPr lang="fr-FR" sz="1600" b="1" dirty="0" smtClean="0">
                <a:solidFill>
                  <a:srgbClr val="61FA48"/>
                </a:solidFill>
                <a:latin typeface="Candara" panose="020E0502030303020204" pitchFamily="34" charset="0"/>
              </a:rPr>
              <a:t>63 participants en 2016</a:t>
            </a:r>
          </a:p>
          <a:p>
            <a:pPr marL="0" indent="0" algn="ctr">
              <a:buNone/>
            </a:pPr>
            <a:r>
              <a:rPr lang="fr-FR" sz="2400" b="1" dirty="0" smtClean="0">
                <a:solidFill>
                  <a:srgbClr val="FFFF00"/>
                </a:solidFill>
                <a:latin typeface="Candara" panose="020E0502030303020204" pitchFamily="34" charset="0"/>
              </a:rPr>
              <a:t>8 </a:t>
            </a:r>
            <a:r>
              <a:rPr lang="fr-FR" sz="2400" b="1" dirty="0" smtClean="0">
                <a:solidFill>
                  <a:srgbClr val="FFFF00"/>
                </a:solidFill>
                <a:latin typeface="Candara" panose="020E0502030303020204" pitchFamily="34" charset="0"/>
              </a:rPr>
              <a:t>artisanats </a:t>
            </a:r>
            <a:r>
              <a:rPr lang="fr-FR" sz="2400" b="1" dirty="0" smtClean="0">
                <a:solidFill>
                  <a:srgbClr val="FFFF00"/>
                </a:solidFill>
                <a:latin typeface="Candara" panose="020E0502030303020204" pitchFamily="34" charset="0"/>
              </a:rPr>
              <a:t>: AMJL </a:t>
            </a:r>
            <a:r>
              <a:rPr lang="fr-FR" sz="900" b="1" dirty="0">
                <a:solidFill>
                  <a:srgbClr val="FFFF00"/>
                </a:solidFill>
                <a:latin typeface="Candara" panose="020E0502030303020204" pitchFamily="34" charset="0"/>
              </a:rPr>
              <a:t>SARL et </a:t>
            </a:r>
            <a:r>
              <a:rPr lang="fr-FR" sz="900" b="1" dirty="0" smtClean="0">
                <a:solidFill>
                  <a:srgbClr val="FFFF00"/>
                </a:solidFill>
                <a:latin typeface="Candara" panose="020E0502030303020204" pitchFamily="34" charset="0"/>
              </a:rPr>
              <a:t>SA  </a:t>
            </a:r>
            <a:r>
              <a:rPr lang="fr-FR" sz="2400" b="1" dirty="0" smtClean="0">
                <a:solidFill>
                  <a:srgbClr val="FFFF00"/>
                </a:solidFill>
                <a:latin typeface="Candara" panose="020E0502030303020204" pitchFamily="34" charset="0"/>
              </a:rPr>
              <a:t> - CMF - DJFR - ELLETREN - LOCO PRESTIGE</a:t>
            </a:r>
          </a:p>
          <a:p>
            <a:pPr marL="0" indent="0" algn="ctr">
              <a:buNone/>
            </a:pPr>
            <a:r>
              <a:rPr lang="fr-FR" sz="2400" b="1" dirty="0" smtClean="0">
                <a:solidFill>
                  <a:srgbClr val="FFFF00"/>
                </a:solidFill>
                <a:latin typeface="Candara" panose="020E0502030303020204" pitchFamily="34" charset="0"/>
              </a:rPr>
              <a:t>LOMBARDI - PESOLILLO</a:t>
            </a:r>
            <a:endParaRPr lang="fr-FR" sz="2400" dirty="0">
              <a:solidFill>
                <a:srgbClr val="FFFF00"/>
              </a:solidFill>
            </a:endParaRPr>
          </a:p>
          <a:p>
            <a:pPr algn="ctr">
              <a:buNone/>
            </a:pPr>
            <a:endParaRPr lang="fr-FR" sz="2400" b="1" dirty="0" smtClean="0">
              <a:solidFill>
                <a:schemeClr val="accent2">
                  <a:lumMod val="50000"/>
                </a:schemeClr>
              </a:solidFill>
              <a:latin typeface="Candara" panose="020E0502030303020204" pitchFamily="34" charset="0"/>
            </a:endParaRPr>
          </a:p>
          <a:p>
            <a:pPr marL="0" indent="0" algn="ctr">
              <a:buNone/>
            </a:pPr>
            <a:r>
              <a:rPr lang="fr-FR" sz="1800" b="1" dirty="0" smtClean="0">
                <a:solidFill>
                  <a:srgbClr val="FFFFFF"/>
                </a:solidFill>
                <a:latin typeface="Candara" panose="020E0502030303020204" pitchFamily="34" charset="0"/>
              </a:rPr>
              <a:t>Réseau vapeur vive Jean-Claude MARTIN : 18</a:t>
            </a:r>
          </a:p>
          <a:p>
            <a:pPr marL="0" indent="0" algn="ctr">
              <a:buNone/>
            </a:pPr>
            <a:r>
              <a:rPr lang="fr-FR" sz="1800" b="1" dirty="0" smtClean="0">
                <a:solidFill>
                  <a:srgbClr val="FFFFFF"/>
                </a:solidFill>
                <a:latin typeface="Candara" panose="020E0502030303020204" pitchFamily="34" charset="0"/>
              </a:rPr>
              <a:t>Visite du musée de la Romanité : annulé</a:t>
            </a:r>
          </a:p>
          <a:p>
            <a:pPr marL="0" indent="0" algn="ctr">
              <a:buNone/>
            </a:pPr>
            <a:r>
              <a:rPr lang="fr-FR" sz="1800" b="1" dirty="0" smtClean="0">
                <a:solidFill>
                  <a:srgbClr val="FFFFFF"/>
                </a:solidFill>
                <a:latin typeface="Candara" panose="020E0502030303020204" pitchFamily="34" charset="0"/>
              </a:rPr>
              <a:t>Visite du musée ferroviaire de Nîmes : 8 ( les italiens)</a:t>
            </a:r>
          </a:p>
          <a:p>
            <a:pPr marL="0" indent="0" algn="ctr">
              <a:buNone/>
            </a:pPr>
            <a:r>
              <a:rPr lang="fr-FR" sz="1800" b="1" dirty="0" smtClean="0">
                <a:solidFill>
                  <a:srgbClr val="FFFFFF"/>
                </a:solidFill>
                <a:latin typeface="Candara" panose="020E0502030303020204" pitchFamily="34" charset="0"/>
              </a:rPr>
              <a:t>Aide </a:t>
            </a:r>
            <a:r>
              <a:rPr lang="fr-FR" sz="1800" b="1" dirty="0">
                <a:solidFill>
                  <a:srgbClr val="FFFFFF"/>
                </a:solidFill>
                <a:latin typeface="Candara" panose="020E0502030303020204" pitchFamily="34" charset="0"/>
              </a:rPr>
              <a:t>à l’installation de la </a:t>
            </a:r>
            <a:r>
              <a:rPr lang="fr-FR" sz="1800" b="1" dirty="0" smtClean="0">
                <a:solidFill>
                  <a:srgbClr val="FFFFFF"/>
                </a:solidFill>
                <a:latin typeface="Candara" panose="020E0502030303020204" pitchFamily="34" charset="0"/>
              </a:rPr>
              <a:t>salle : 24</a:t>
            </a:r>
          </a:p>
          <a:p>
            <a:pPr marL="0" indent="0" algn="ctr">
              <a:buNone/>
            </a:pPr>
            <a:r>
              <a:rPr lang="fr-FR" sz="1800" b="1" dirty="0" smtClean="0">
                <a:solidFill>
                  <a:srgbClr val="FFFFFF"/>
                </a:solidFill>
                <a:latin typeface="Candara" panose="020E0502030303020204" pitchFamily="34" charset="0"/>
              </a:rPr>
              <a:t>Diner </a:t>
            </a:r>
            <a:r>
              <a:rPr lang="fr-FR" sz="1800" b="1" dirty="0">
                <a:solidFill>
                  <a:srgbClr val="FFFFFF"/>
                </a:solidFill>
                <a:latin typeface="Candara" panose="020E0502030303020204" pitchFamily="34" charset="0"/>
              </a:rPr>
              <a:t>du vendredi au </a:t>
            </a:r>
            <a:r>
              <a:rPr lang="fr-FR" sz="1800" b="1" dirty="0" smtClean="0">
                <a:solidFill>
                  <a:srgbClr val="FFFFFF"/>
                </a:solidFill>
                <a:latin typeface="Candara" panose="020E0502030303020204" pitchFamily="34" charset="0"/>
              </a:rPr>
              <a:t>Vatel : 24</a:t>
            </a:r>
            <a:endParaRPr lang="fr-FR" sz="2800" b="1" dirty="0">
              <a:latin typeface="+mj-lt"/>
            </a:endParaRPr>
          </a:p>
        </p:txBody>
      </p:sp>
      <p:sp>
        <p:nvSpPr>
          <p:cNvPr id="9" name="Espace réservé de la date 8"/>
          <p:cNvSpPr>
            <a:spLocks noGrp="1"/>
          </p:cNvSpPr>
          <p:nvPr>
            <p:ph type="dt" sz="half" idx="10"/>
          </p:nvPr>
        </p:nvSpPr>
        <p:spPr/>
        <p:txBody>
          <a:bodyPr/>
          <a:lstStyle/>
          <a:p>
            <a:r>
              <a:rPr lang="fr-FR" dirty="0" smtClean="0"/>
              <a:t>18/05/2019</a:t>
            </a:r>
            <a:endParaRPr lang="fr-FR" dirty="0"/>
          </a:p>
        </p:txBody>
      </p:sp>
      <p:sp>
        <p:nvSpPr>
          <p:cNvPr id="7" name="Rectangle 6"/>
          <p:cNvSpPr/>
          <p:nvPr/>
        </p:nvSpPr>
        <p:spPr>
          <a:xfrm>
            <a:off x="2412154" y="4365104"/>
            <a:ext cx="4572000" cy="461665"/>
          </a:xfrm>
          <a:prstGeom prst="rect">
            <a:avLst/>
          </a:prstGeom>
        </p:spPr>
        <p:txBody>
          <a:bodyPr>
            <a:spAutoFit/>
          </a:bodyPr>
          <a:lstStyle/>
          <a:p>
            <a:pPr lvl="0" algn="ctr">
              <a:spcAft>
                <a:spcPts val="0"/>
              </a:spcAft>
            </a:pPr>
            <a:endParaRPr lang="fr-FR" sz="2400" b="1" dirty="0">
              <a:solidFill>
                <a:srgbClr val="CCFFFF"/>
              </a:solidFill>
              <a:latin typeface="Candara" panose="020E0502030303020204" pitchFamily="34" charset="0"/>
              <a:ea typeface="Calibri" panose="020F0502020204030204" pitchFamily="34" charset="0"/>
              <a:cs typeface="Arial" pitchFamily="34" charset="0"/>
            </a:endParaRPr>
          </a:p>
        </p:txBody>
      </p:sp>
      <p:pic>
        <p:nvPicPr>
          <p:cNvPr id="10"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
        <p:nvSpPr>
          <p:cNvPr id="5" name="Rectangle 4"/>
          <p:cNvSpPr/>
          <p:nvPr/>
        </p:nvSpPr>
        <p:spPr>
          <a:xfrm>
            <a:off x="-756592" y="16133"/>
            <a:ext cx="4572000" cy="1200329"/>
          </a:xfrm>
          <a:prstGeom prst="rect">
            <a:avLst/>
          </a:prstGeom>
        </p:spPr>
        <p:txBody>
          <a:bodyPr>
            <a:spAutoFit/>
          </a:bodyPr>
          <a:lstStyle/>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Rencontre 2019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des amateurs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et/ou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Constructeurs du zéro </a:t>
            </a:r>
          </a:p>
        </p:txBody>
      </p:sp>
    </p:spTree>
    <p:extLst>
      <p:ext uri="{BB962C8B-B14F-4D97-AF65-F5344CB8AC3E}">
        <p14:creationId xmlns:p14="http://schemas.microsoft.com/office/powerpoint/2010/main" val="42539094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39" y="0"/>
            <a:ext cx="9151639" cy="6863730"/>
          </a:xfrm>
        </p:spPr>
      </p:pic>
      <p:sp>
        <p:nvSpPr>
          <p:cNvPr id="4" name="Espace réservé de la date 3"/>
          <p:cNvSpPr>
            <a:spLocks noGrp="1"/>
          </p:cNvSpPr>
          <p:nvPr>
            <p:ph type="dt" sz="half" idx="10"/>
          </p:nvPr>
        </p:nvSpPr>
        <p:spPr/>
        <p:txBody>
          <a:bodyPr/>
          <a:lstStyle/>
          <a:p>
            <a:r>
              <a:rPr lang="fr-FR" dirty="0" smtClean="0"/>
              <a:t>18/05/2019</a:t>
            </a:r>
            <a:endParaRPr lang="fr-FR" dirty="0"/>
          </a:p>
        </p:txBody>
      </p:sp>
      <p:sp>
        <p:nvSpPr>
          <p:cNvPr id="6" name="Rectangle 5"/>
          <p:cNvSpPr/>
          <p:nvPr/>
        </p:nvSpPr>
        <p:spPr>
          <a:xfrm>
            <a:off x="5004048" y="4962615"/>
            <a:ext cx="4572000" cy="1200329"/>
          </a:xfrm>
          <a:prstGeom prst="rect">
            <a:avLst/>
          </a:prstGeom>
        </p:spPr>
        <p:txBody>
          <a:bodyPr>
            <a:spAutoFit/>
          </a:bodyPr>
          <a:lstStyle/>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Rencontre 2019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des amateurs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et/ou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Constructeurs du zéro </a:t>
            </a:r>
          </a:p>
        </p:txBody>
      </p:sp>
    </p:spTree>
    <p:extLst>
      <p:ext uri="{BB962C8B-B14F-4D97-AF65-F5344CB8AC3E}">
        <p14:creationId xmlns:p14="http://schemas.microsoft.com/office/powerpoint/2010/main" val="2403605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5004048" y="764704"/>
            <a:ext cx="3826768" cy="634082"/>
          </a:xfrm>
        </p:spPr>
        <p:txBody>
          <a:bodyPr>
            <a:noAutofit/>
          </a:bodyPr>
          <a:lstStyle/>
          <a:p>
            <a:pPr marL="514350" indent="-514350" algn="ctr"/>
            <a:r>
              <a:rPr lang="fr-FR" sz="2000" b="1" dirty="0" smtClean="0">
                <a:ln w="17780" cmpd="sng">
                  <a:solidFill>
                    <a:srgbClr val="FFFF00"/>
                  </a:solidFill>
                  <a:prstDash val="solid"/>
                  <a:miter lim="800000"/>
                </a:ln>
                <a:solidFill>
                  <a:schemeClr val="accent2">
                    <a:lumMod val="50000"/>
                  </a:schemeClr>
                </a:solidFill>
                <a:effectLst>
                  <a:outerShdw blurRad="55000" dist="50800" dir="5400000" algn="tl">
                    <a:srgbClr val="000000">
                      <a:alpha val="33000"/>
                    </a:srgbClr>
                  </a:outerShdw>
                </a:effectLst>
                <a:latin typeface="Segoe Print" panose="02000600000000000000" pitchFamily="2" charset="0"/>
                <a:cs typeface="Arial" pitchFamily="34" charset="0"/>
              </a:rPr>
              <a:t>	</a:t>
            </a:r>
            <a:endParaRPr lang="fr-FR" sz="2000" b="1" dirty="0">
              <a:ln w="17780" cmpd="sng">
                <a:solidFill>
                  <a:srgbClr val="FFFF00"/>
                </a:solidFill>
                <a:prstDash val="solid"/>
                <a:miter lim="800000"/>
              </a:ln>
              <a:solidFill>
                <a:schemeClr val="accent2">
                  <a:lumMod val="50000"/>
                </a:schemeClr>
              </a:solidFill>
              <a:effectLst>
                <a:outerShdw blurRad="55000" dist="50800" dir="5400000" algn="tl">
                  <a:srgbClr val="000000">
                    <a:alpha val="33000"/>
                  </a:srgbClr>
                </a:outerShdw>
              </a:effectLst>
              <a:latin typeface="Segoe Print" panose="02000600000000000000" pitchFamily="2" charset="0"/>
              <a:cs typeface="Arial" pitchFamily="34" charset="0"/>
            </a:endParaRPr>
          </a:p>
        </p:txBody>
      </p:sp>
      <p:sp>
        <p:nvSpPr>
          <p:cNvPr id="10" name="Espace réservé de la date 9"/>
          <p:cNvSpPr>
            <a:spLocks noGrp="1"/>
          </p:cNvSpPr>
          <p:nvPr>
            <p:ph type="dt" sz="half" idx="10"/>
          </p:nvPr>
        </p:nvSpPr>
        <p:spPr/>
        <p:txBody>
          <a:bodyPr/>
          <a:lstStyle/>
          <a:p>
            <a:r>
              <a:rPr lang="fr-FR" dirty="0" smtClean="0"/>
              <a:t>18/05/2019</a:t>
            </a:r>
            <a:endParaRPr lang="fr-FR" dirty="0"/>
          </a:p>
        </p:txBody>
      </p:sp>
      <p:pic>
        <p:nvPicPr>
          <p:cNvPr id="9" name="il_fi" descr="http://www.easydroit.fr/images/article/image/image031.png"/>
          <p:cNvPicPr/>
          <p:nvPr/>
        </p:nvPicPr>
        <p:blipFill>
          <a:blip r:embed="rId2" cstate="print"/>
          <a:srcRect/>
          <a:stretch>
            <a:fillRect/>
          </a:stretch>
        </p:blipFill>
        <p:spPr bwMode="auto">
          <a:xfrm>
            <a:off x="8362764" y="186905"/>
            <a:ext cx="648072" cy="576064"/>
          </a:xfrm>
          <a:prstGeom prst="rect">
            <a:avLst/>
          </a:prstGeom>
          <a:noFill/>
          <a:ln w="9525">
            <a:noFill/>
            <a:miter lim="800000"/>
            <a:headEnd/>
            <a:tailEnd/>
          </a:ln>
        </p:spPr>
      </p:pic>
      <p:sp>
        <p:nvSpPr>
          <p:cNvPr id="11" name="Rectangle 10"/>
          <p:cNvSpPr/>
          <p:nvPr/>
        </p:nvSpPr>
        <p:spPr>
          <a:xfrm>
            <a:off x="216968" y="260648"/>
            <a:ext cx="2050776" cy="5786199"/>
          </a:xfrm>
          <a:prstGeom prst="rect">
            <a:avLst/>
          </a:prstGeom>
        </p:spPr>
        <p:txBody>
          <a:bodyPr wrap="square">
            <a:spAutoFit/>
          </a:bodyPr>
          <a:lstStyle/>
          <a:p>
            <a:r>
              <a:rPr lang="fr-FR" sz="1000" b="1" dirty="0"/>
              <a:t>ALLASIO 	</a:t>
            </a:r>
            <a:r>
              <a:rPr lang="fr-FR" sz="1000" b="1" dirty="0"/>
              <a:t>jean-paul</a:t>
            </a:r>
            <a:endParaRPr lang="fr-FR" sz="1000" b="1" dirty="0"/>
          </a:p>
          <a:p>
            <a:r>
              <a:rPr lang="fr-FR" sz="1000" b="1" dirty="0"/>
              <a:t>AUCLER	Alice</a:t>
            </a:r>
          </a:p>
          <a:p>
            <a:r>
              <a:rPr lang="fr-FR" sz="1000" b="1" dirty="0"/>
              <a:t>AVRIL	Guy</a:t>
            </a:r>
          </a:p>
          <a:p>
            <a:r>
              <a:rPr lang="fr-FR" sz="1000" b="1" dirty="0"/>
              <a:t>BAUVE	Dominique </a:t>
            </a:r>
          </a:p>
          <a:p>
            <a:r>
              <a:rPr lang="fr-FR" sz="1000" b="1" dirty="0"/>
              <a:t>BAYLE	bernard </a:t>
            </a:r>
          </a:p>
          <a:p>
            <a:r>
              <a:rPr lang="fr-FR" sz="1000" b="1" dirty="0"/>
              <a:t>BOLTE	Charles</a:t>
            </a:r>
          </a:p>
          <a:p>
            <a:r>
              <a:rPr lang="fr-FR" sz="1000" b="1" dirty="0"/>
              <a:t>BOULLY	</a:t>
            </a:r>
            <a:r>
              <a:rPr lang="fr-FR" sz="1000" b="1" dirty="0"/>
              <a:t>Ligia</a:t>
            </a:r>
            <a:endParaRPr lang="fr-FR" sz="1000" b="1" dirty="0"/>
          </a:p>
          <a:p>
            <a:r>
              <a:rPr lang="fr-FR" sz="1000" b="1" dirty="0"/>
              <a:t>BOULLY	Jean Pierre</a:t>
            </a:r>
          </a:p>
          <a:p>
            <a:r>
              <a:rPr lang="fr-FR" sz="1000" b="1" dirty="0"/>
              <a:t>CAMBOUNET 	Thierry</a:t>
            </a:r>
          </a:p>
          <a:p>
            <a:r>
              <a:rPr lang="fr-FR" sz="1000" b="1" dirty="0"/>
              <a:t>CAMPOLO	Jean-Jacques</a:t>
            </a:r>
          </a:p>
          <a:p>
            <a:r>
              <a:rPr lang="fr-FR" sz="1000" b="1" dirty="0"/>
              <a:t>CECCALDI	François </a:t>
            </a:r>
          </a:p>
          <a:p>
            <a:r>
              <a:rPr lang="fr-FR" sz="1000" b="1" dirty="0"/>
              <a:t>CHAUX	Jean Marc</a:t>
            </a:r>
          </a:p>
          <a:p>
            <a:r>
              <a:rPr lang="fr-FR" sz="1000" b="1" dirty="0"/>
              <a:t>CHEVOPPE	Jean-Pierre</a:t>
            </a:r>
          </a:p>
          <a:p>
            <a:r>
              <a:rPr lang="fr-FR" sz="1000" b="1" dirty="0"/>
              <a:t>CHIARI	Marco</a:t>
            </a:r>
          </a:p>
          <a:p>
            <a:r>
              <a:rPr lang="fr-FR" sz="1000" b="1" dirty="0"/>
              <a:t>COUTIER	Daniel</a:t>
            </a:r>
          </a:p>
          <a:p>
            <a:r>
              <a:rPr lang="fr-FR" sz="1000" b="1" dirty="0"/>
              <a:t>DELORT	Jean Luc</a:t>
            </a:r>
          </a:p>
          <a:p>
            <a:r>
              <a:rPr lang="fr-FR" sz="1000" b="1" dirty="0"/>
              <a:t>DESOEUVRE 	Michel</a:t>
            </a:r>
          </a:p>
          <a:p>
            <a:r>
              <a:rPr lang="fr-FR" sz="1000" b="1" dirty="0"/>
              <a:t>DI STUARDI	Aldo</a:t>
            </a:r>
          </a:p>
          <a:p>
            <a:r>
              <a:rPr lang="fr-FR" sz="1000" b="1" dirty="0"/>
              <a:t>DI STUARDI	Donatella</a:t>
            </a:r>
          </a:p>
          <a:p>
            <a:r>
              <a:rPr lang="fr-FR" sz="1000" b="1" dirty="0"/>
              <a:t>FARGEAS	Alain</a:t>
            </a:r>
          </a:p>
          <a:p>
            <a:r>
              <a:rPr lang="fr-FR" sz="1000" b="1" dirty="0"/>
              <a:t>FAUVEL	Charles</a:t>
            </a:r>
          </a:p>
          <a:p>
            <a:r>
              <a:rPr lang="fr-FR" sz="1000" b="1" dirty="0"/>
              <a:t>FAYET	Daniel</a:t>
            </a:r>
          </a:p>
          <a:p>
            <a:r>
              <a:rPr lang="fr-FR" sz="1000" b="1" dirty="0"/>
              <a:t>FOURNIER	Yvon</a:t>
            </a:r>
          </a:p>
          <a:p>
            <a:r>
              <a:rPr lang="fr-FR" sz="1000" b="1" dirty="0"/>
              <a:t>FRANCHE	Yann</a:t>
            </a:r>
          </a:p>
          <a:p>
            <a:r>
              <a:rPr lang="fr-FR" sz="1000" b="1" dirty="0"/>
              <a:t>GALLIEN	Philippe </a:t>
            </a:r>
          </a:p>
          <a:p>
            <a:r>
              <a:rPr lang="fr-FR" sz="1000" b="1" dirty="0"/>
              <a:t>GAMBART	Pierre </a:t>
            </a:r>
          </a:p>
          <a:p>
            <a:r>
              <a:rPr lang="fr-FR" sz="1000" b="1" dirty="0"/>
              <a:t>GANDELOT	Roland</a:t>
            </a:r>
          </a:p>
          <a:p>
            <a:r>
              <a:rPr lang="fr-FR" sz="1000" b="1" dirty="0"/>
              <a:t>GERACI	Angelo</a:t>
            </a:r>
          </a:p>
          <a:p>
            <a:r>
              <a:rPr lang="fr-FR" sz="1000" b="1" dirty="0"/>
              <a:t>GODEZENNE 	Eric</a:t>
            </a:r>
          </a:p>
          <a:p>
            <a:r>
              <a:rPr lang="fr-FR" sz="1000" b="1" dirty="0"/>
              <a:t>GOLETTO	André</a:t>
            </a:r>
          </a:p>
          <a:p>
            <a:r>
              <a:rPr lang="fr-FR" sz="1000" b="1" dirty="0"/>
              <a:t>GRAINCE	Claude</a:t>
            </a:r>
          </a:p>
          <a:p>
            <a:r>
              <a:rPr lang="fr-FR" sz="1000" b="1" dirty="0"/>
              <a:t>GRAINCE	Madame</a:t>
            </a:r>
          </a:p>
          <a:p>
            <a:r>
              <a:rPr lang="fr-FR" sz="1000" b="1" dirty="0"/>
              <a:t>GRAINCE	Mademoiselle</a:t>
            </a:r>
          </a:p>
          <a:p>
            <a:r>
              <a:rPr lang="fr-FR" sz="1000" b="1" dirty="0"/>
              <a:t>GRELICHE	Jean-Claude </a:t>
            </a:r>
          </a:p>
          <a:p>
            <a:r>
              <a:rPr lang="fr-FR" sz="1000" b="1" dirty="0"/>
              <a:t>GUYET	Marc</a:t>
            </a:r>
          </a:p>
          <a:p>
            <a:r>
              <a:rPr lang="fr-FR" sz="1000" b="1" dirty="0"/>
              <a:t>HUGUES	Pierre</a:t>
            </a:r>
          </a:p>
          <a:p>
            <a:r>
              <a:rPr lang="fr-FR" sz="1000" b="1" dirty="0"/>
              <a:t>HUITOREL 	</a:t>
            </a:r>
            <a:r>
              <a:rPr lang="fr-FR" sz="1000" b="1" dirty="0" smtClean="0"/>
              <a:t>Jean</a:t>
            </a:r>
            <a:endParaRPr lang="fr-FR" sz="1000" b="1" dirty="0"/>
          </a:p>
        </p:txBody>
      </p:sp>
      <p:sp>
        <p:nvSpPr>
          <p:cNvPr id="13" name="Rectangle 12"/>
          <p:cNvSpPr/>
          <p:nvPr/>
        </p:nvSpPr>
        <p:spPr>
          <a:xfrm>
            <a:off x="5662416" y="474937"/>
            <a:ext cx="4572000" cy="5940088"/>
          </a:xfrm>
          <a:prstGeom prst="rect">
            <a:avLst/>
          </a:prstGeom>
        </p:spPr>
        <p:txBody>
          <a:bodyPr>
            <a:spAutoFit/>
          </a:bodyPr>
          <a:lstStyle/>
          <a:p>
            <a:r>
              <a:rPr lang="fr-FR" sz="1000" b="1" dirty="0"/>
              <a:t>LABROT	Jean Claude</a:t>
            </a:r>
          </a:p>
          <a:p>
            <a:r>
              <a:rPr lang="fr-FR" sz="1000" b="1" dirty="0"/>
              <a:t>LAIRE	David</a:t>
            </a:r>
          </a:p>
          <a:p>
            <a:r>
              <a:rPr lang="fr-FR" sz="1000" b="1" dirty="0"/>
              <a:t>LAURES	Michel</a:t>
            </a:r>
          </a:p>
          <a:p>
            <a:r>
              <a:rPr lang="fr-FR" sz="1000" b="1" dirty="0"/>
              <a:t>LEBEC	Gilbert</a:t>
            </a:r>
          </a:p>
          <a:p>
            <a:r>
              <a:rPr lang="fr-FR" sz="1000" b="1" dirty="0"/>
              <a:t>LECUYER	Jean Luc</a:t>
            </a:r>
          </a:p>
          <a:p>
            <a:r>
              <a:rPr lang="fr-FR" sz="1000" b="1" dirty="0"/>
              <a:t>LILAMAND	Jean Claude</a:t>
            </a:r>
          </a:p>
          <a:p>
            <a:r>
              <a:rPr lang="fr-FR" sz="1000" b="1" dirty="0"/>
              <a:t>LOMBARDI	Lorenzo</a:t>
            </a:r>
          </a:p>
          <a:p>
            <a:r>
              <a:rPr lang="fr-FR" sz="1000" b="1" dirty="0"/>
              <a:t>LOUETTE	Michel </a:t>
            </a:r>
          </a:p>
          <a:p>
            <a:r>
              <a:rPr lang="fr-FR" sz="1000" b="1" dirty="0"/>
              <a:t>MAGROU	Thierry</a:t>
            </a:r>
          </a:p>
          <a:p>
            <a:r>
              <a:rPr lang="fr-FR" sz="1000" b="1" dirty="0"/>
              <a:t>MALEN	Rémy</a:t>
            </a:r>
          </a:p>
          <a:p>
            <a:r>
              <a:rPr lang="fr-FR" sz="1000" b="1" dirty="0"/>
              <a:t>MALTECCA	Paolo</a:t>
            </a:r>
          </a:p>
          <a:p>
            <a:r>
              <a:rPr lang="fr-FR" sz="1000" b="1" dirty="0"/>
              <a:t>MARTIN	Jean Claude</a:t>
            </a:r>
          </a:p>
          <a:p>
            <a:r>
              <a:rPr lang="fr-FR" sz="1000" b="1" dirty="0"/>
              <a:t>MARTIN	Maurice</a:t>
            </a:r>
          </a:p>
          <a:p>
            <a:r>
              <a:rPr lang="fr-FR" sz="1000" b="1" dirty="0"/>
              <a:t>MARTINAGGI	Paul</a:t>
            </a:r>
          </a:p>
          <a:p>
            <a:r>
              <a:rPr lang="fr-FR" sz="1000" b="1" dirty="0"/>
              <a:t>MICHEL	Philippe </a:t>
            </a:r>
          </a:p>
          <a:p>
            <a:r>
              <a:rPr lang="fr-FR" sz="1000" b="1" dirty="0"/>
              <a:t>MIGUEL	Pierre</a:t>
            </a:r>
          </a:p>
          <a:p>
            <a:r>
              <a:rPr lang="fr-FR" sz="1000" b="1" dirty="0"/>
              <a:t>MOLLARD	Bernard</a:t>
            </a:r>
          </a:p>
          <a:p>
            <a:r>
              <a:rPr lang="fr-FR" sz="1000" b="1" dirty="0"/>
              <a:t>MURGER	</a:t>
            </a:r>
            <a:r>
              <a:rPr lang="fr-FR" sz="1000" b="1" dirty="0"/>
              <a:t>JeanFrançois</a:t>
            </a:r>
            <a:endParaRPr lang="fr-FR" sz="1000" b="1" dirty="0"/>
          </a:p>
          <a:p>
            <a:r>
              <a:rPr lang="fr-FR" sz="1000" b="1" dirty="0"/>
              <a:t>ORSINI	Nicolas</a:t>
            </a:r>
          </a:p>
          <a:p>
            <a:r>
              <a:rPr lang="fr-FR" sz="1000" b="1" dirty="0"/>
              <a:t>PASSERA              	Serge </a:t>
            </a:r>
          </a:p>
          <a:p>
            <a:r>
              <a:rPr lang="fr-FR" sz="1000" b="1" dirty="0"/>
              <a:t>PESCE	David</a:t>
            </a:r>
          </a:p>
          <a:p>
            <a:r>
              <a:rPr lang="fr-FR" sz="1000" b="1" dirty="0"/>
              <a:t>PESOLILLO	Claudio</a:t>
            </a:r>
          </a:p>
          <a:p>
            <a:r>
              <a:rPr lang="fr-FR" sz="1000" b="1" dirty="0"/>
              <a:t>PLAIDY                  	Alain     </a:t>
            </a:r>
          </a:p>
          <a:p>
            <a:r>
              <a:rPr lang="fr-FR" sz="1000" b="1" dirty="0"/>
              <a:t>PLASSIT	Bernard</a:t>
            </a:r>
          </a:p>
          <a:p>
            <a:r>
              <a:rPr lang="fr-FR" sz="1000" b="1" dirty="0"/>
              <a:t>POUJOL	Stéphan</a:t>
            </a:r>
          </a:p>
          <a:p>
            <a:r>
              <a:rPr lang="fr-FR" sz="1000" b="1" dirty="0"/>
              <a:t>POULAIN	Jean Guenael</a:t>
            </a:r>
          </a:p>
          <a:p>
            <a:r>
              <a:rPr lang="fr-FR" sz="1000" b="1" dirty="0"/>
              <a:t>RAVASINI	Fabio</a:t>
            </a:r>
          </a:p>
          <a:p>
            <a:r>
              <a:rPr lang="fr-FR" sz="1000" b="1" dirty="0"/>
              <a:t>RODDE	Henri</a:t>
            </a:r>
          </a:p>
          <a:p>
            <a:r>
              <a:rPr lang="fr-FR" sz="1000" b="1" dirty="0"/>
              <a:t>ROUY	Olivier</a:t>
            </a:r>
          </a:p>
          <a:p>
            <a:r>
              <a:rPr lang="fr-FR" sz="1000" b="1" dirty="0"/>
              <a:t>ROYER	Joël</a:t>
            </a:r>
          </a:p>
          <a:p>
            <a:r>
              <a:rPr lang="fr-FR" sz="1000" b="1" dirty="0"/>
              <a:t>RUAS	Daniel</a:t>
            </a:r>
          </a:p>
          <a:p>
            <a:r>
              <a:rPr lang="fr-FR" sz="1000" b="1" dirty="0"/>
              <a:t>RUFFEL	Patrice</a:t>
            </a:r>
          </a:p>
          <a:p>
            <a:r>
              <a:rPr lang="fr-FR" sz="1000" b="1" dirty="0"/>
              <a:t>RUMEAU	</a:t>
            </a:r>
            <a:r>
              <a:rPr lang="fr-FR" sz="1000" b="1" dirty="0"/>
              <a:t>bertrand</a:t>
            </a:r>
            <a:endParaRPr lang="fr-FR" sz="1000" b="1" dirty="0"/>
          </a:p>
          <a:p>
            <a:r>
              <a:rPr lang="fr-FR" sz="1000" b="1" dirty="0"/>
              <a:t>SACCONAGHIS	Enrico </a:t>
            </a:r>
          </a:p>
          <a:p>
            <a:r>
              <a:rPr lang="fr-FR" sz="1000" b="1" dirty="0"/>
              <a:t>SAJET 	Philippe </a:t>
            </a:r>
          </a:p>
          <a:p>
            <a:r>
              <a:rPr lang="fr-FR" sz="1000" b="1" dirty="0"/>
              <a:t>SANTENE	Michel </a:t>
            </a:r>
          </a:p>
          <a:p>
            <a:r>
              <a:rPr lang="fr-FR" sz="1000" b="1" dirty="0"/>
              <a:t>SERVANT	Frédéric </a:t>
            </a:r>
          </a:p>
          <a:p>
            <a:r>
              <a:rPr lang="fr-FR" sz="1000" b="1" dirty="0"/>
              <a:t>SERVANT	</a:t>
            </a:r>
            <a:r>
              <a:rPr lang="fr-FR" sz="1000" b="1" dirty="0"/>
              <a:t>Solédad</a:t>
            </a:r>
            <a:endParaRPr lang="fr-FR" sz="1000" b="1" dirty="0"/>
          </a:p>
        </p:txBody>
      </p:sp>
      <p:sp>
        <p:nvSpPr>
          <p:cNvPr id="14" name="Rectangle 13"/>
          <p:cNvSpPr/>
          <p:nvPr/>
        </p:nvSpPr>
        <p:spPr>
          <a:xfrm>
            <a:off x="1403648" y="1953418"/>
            <a:ext cx="4572000" cy="1200329"/>
          </a:xfrm>
          <a:prstGeom prst="rect">
            <a:avLst/>
          </a:prstGeom>
        </p:spPr>
        <p:txBody>
          <a:bodyPr>
            <a:spAutoFit/>
          </a:bodyPr>
          <a:lstStyle/>
          <a:p>
            <a:pPr marL="514350" lvl="0" indent="-514350" algn="ct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Rencontre 2019 </a:t>
            </a:r>
          </a:p>
          <a:p>
            <a:pPr marL="514350" lvl="0" indent="-514350" algn="ct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des amateurs </a:t>
            </a:r>
          </a:p>
          <a:p>
            <a:pPr marL="514350" lvl="0" indent="-514350" algn="ct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et/ou </a:t>
            </a:r>
          </a:p>
          <a:p>
            <a:pPr marL="514350" lvl="0" indent="-514350" algn="ct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Constructeurs du zéro </a:t>
            </a:r>
          </a:p>
        </p:txBody>
      </p:sp>
    </p:spTree>
    <p:extLst>
      <p:ext uri="{BB962C8B-B14F-4D97-AF65-F5344CB8AC3E}">
        <p14:creationId xmlns:p14="http://schemas.microsoft.com/office/powerpoint/2010/main" val="11234769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30104" y="-16733"/>
            <a:ext cx="4613896" cy="3460422"/>
          </a:xfrm>
        </p:spPr>
      </p:pic>
      <p:sp>
        <p:nvSpPr>
          <p:cNvPr id="4" name="Espace réservé de la date 3"/>
          <p:cNvSpPr>
            <a:spLocks noGrp="1"/>
          </p:cNvSpPr>
          <p:nvPr>
            <p:ph type="dt" sz="half" idx="10"/>
          </p:nvPr>
        </p:nvSpPr>
        <p:spPr/>
        <p:txBody>
          <a:bodyPr/>
          <a:lstStyle/>
          <a:p>
            <a:r>
              <a:rPr lang="fr-FR" dirty="0" smtClean="0"/>
              <a:t>18/05/2019</a:t>
            </a:r>
            <a:endParaRPr lang="fr-FR" dirty="0"/>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700"/>
            <a:ext cx="4598265" cy="3448699"/>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28998"/>
            <a:ext cx="4572001" cy="3429001"/>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1050" y="3436343"/>
            <a:ext cx="4572003" cy="3429002"/>
          </a:xfrm>
          <a:prstGeom prst="rect">
            <a:avLst/>
          </a:prstGeom>
        </p:spPr>
      </p:pic>
      <p:sp>
        <p:nvSpPr>
          <p:cNvPr id="3" name="Rectangle 2"/>
          <p:cNvSpPr/>
          <p:nvPr/>
        </p:nvSpPr>
        <p:spPr>
          <a:xfrm>
            <a:off x="2611168" y="31616"/>
            <a:ext cx="4572000" cy="1200329"/>
          </a:xfrm>
          <a:prstGeom prst="rect">
            <a:avLst/>
          </a:prstGeom>
        </p:spPr>
        <p:txBody>
          <a:bodyPr>
            <a:spAutoFit/>
          </a:bodyPr>
          <a:lstStyle/>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Rencontre 2019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des amateurs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et/ou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Constructeurs du zéro </a:t>
            </a:r>
          </a:p>
        </p:txBody>
      </p:sp>
    </p:spTree>
    <p:extLst>
      <p:ext uri="{BB962C8B-B14F-4D97-AF65-F5344CB8AC3E}">
        <p14:creationId xmlns:p14="http://schemas.microsoft.com/office/powerpoint/2010/main" val="96710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48" y="15875"/>
            <a:ext cx="4652356" cy="3489267"/>
          </a:xfrm>
        </p:spPr>
      </p:pic>
      <p:sp>
        <p:nvSpPr>
          <p:cNvPr id="4" name="Espace réservé de la date 3"/>
          <p:cNvSpPr>
            <a:spLocks noGrp="1"/>
          </p:cNvSpPr>
          <p:nvPr>
            <p:ph type="dt" sz="half" idx="10"/>
          </p:nvPr>
        </p:nvSpPr>
        <p:spPr/>
        <p:txBody>
          <a:bodyPr/>
          <a:lstStyle/>
          <a:p>
            <a:r>
              <a:rPr lang="fr-FR" dirty="0" smtClean="0"/>
              <a:t>18/05/2019</a:t>
            </a:r>
            <a:endParaRPr lang="fr-FR"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2485" y="0"/>
            <a:ext cx="4673523" cy="3505142"/>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29000"/>
            <a:ext cx="4572000" cy="3429000"/>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2485" y="3429000"/>
            <a:ext cx="4572000" cy="3429000"/>
          </a:xfrm>
          <a:prstGeom prst="rect">
            <a:avLst/>
          </a:prstGeom>
        </p:spPr>
      </p:pic>
      <p:sp>
        <p:nvSpPr>
          <p:cNvPr id="3" name="Rectangle 2"/>
          <p:cNvSpPr/>
          <p:nvPr/>
        </p:nvSpPr>
        <p:spPr>
          <a:xfrm>
            <a:off x="5652120" y="48055"/>
            <a:ext cx="4572000" cy="1200329"/>
          </a:xfrm>
          <a:prstGeom prst="rect">
            <a:avLst/>
          </a:prstGeom>
        </p:spPr>
        <p:txBody>
          <a:bodyPr>
            <a:spAutoFit/>
          </a:bodyPr>
          <a:lstStyle/>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Rencontre 2019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des amateurs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et/ou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Constructeurs du zéro </a:t>
            </a:r>
          </a:p>
        </p:txBody>
      </p:sp>
    </p:spTree>
    <p:extLst>
      <p:ext uri="{BB962C8B-B14F-4D97-AF65-F5344CB8AC3E}">
        <p14:creationId xmlns:p14="http://schemas.microsoft.com/office/powerpoint/2010/main" val="1582124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90377" y="-4560"/>
            <a:ext cx="4653623" cy="3490218"/>
          </a:xfrm>
        </p:spPr>
      </p:pic>
      <p:sp>
        <p:nvSpPr>
          <p:cNvPr id="4" name="Espace réservé de la date 3"/>
          <p:cNvSpPr>
            <a:spLocks noGrp="1"/>
          </p:cNvSpPr>
          <p:nvPr>
            <p:ph type="dt" sz="half" idx="10"/>
          </p:nvPr>
        </p:nvSpPr>
        <p:spPr/>
        <p:txBody>
          <a:bodyPr/>
          <a:lstStyle/>
          <a:p>
            <a:r>
              <a:rPr lang="fr-FR" dirty="0" smtClean="0"/>
              <a:t>18/05/2019</a:t>
            </a:r>
            <a:endParaRPr lang="fr-FR"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18"/>
            <a:ext cx="4644008" cy="3483006"/>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374994"/>
            <a:ext cx="4644008" cy="3483006"/>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7544" y="3485658"/>
            <a:ext cx="4496456" cy="3372342"/>
          </a:xfrm>
          <a:prstGeom prst="rect">
            <a:avLst/>
          </a:prstGeom>
        </p:spPr>
      </p:pic>
      <p:sp>
        <p:nvSpPr>
          <p:cNvPr id="3" name="Rectangle 2"/>
          <p:cNvSpPr/>
          <p:nvPr/>
        </p:nvSpPr>
        <p:spPr>
          <a:xfrm>
            <a:off x="5436096" y="23945"/>
            <a:ext cx="4572000" cy="1200329"/>
          </a:xfrm>
          <a:prstGeom prst="rect">
            <a:avLst/>
          </a:prstGeom>
        </p:spPr>
        <p:txBody>
          <a:bodyPr>
            <a:spAutoFit/>
          </a:bodyPr>
          <a:lstStyle/>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Rencontre 2019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des amateurs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et/ou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Constructeurs du zéro </a:t>
            </a:r>
          </a:p>
        </p:txBody>
      </p:sp>
    </p:spTree>
    <p:extLst>
      <p:ext uri="{BB962C8B-B14F-4D97-AF65-F5344CB8AC3E}">
        <p14:creationId xmlns:p14="http://schemas.microsoft.com/office/powerpoint/2010/main" val="1033071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4" name="Espace réservé de la date 3"/>
          <p:cNvSpPr>
            <a:spLocks noGrp="1"/>
          </p:cNvSpPr>
          <p:nvPr>
            <p:ph type="dt" sz="half" idx="10"/>
          </p:nvPr>
        </p:nvSpPr>
        <p:spPr/>
        <p:txBody>
          <a:bodyPr/>
          <a:lstStyle/>
          <a:p>
            <a:r>
              <a:rPr lang="fr-FR" dirty="0" smtClean="0"/>
              <a:t>18/05/2019</a:t>
            </a:r>
            <a:endParaRPr lang="fr-FR" dirty="0"/>
          </a:p>
        </p:txBody>
      </p:sp>
      <p:pic>
        <p:nvPicPr>
          <p:cNvPr id="5" name="Espace réservé du contenu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47" y="-29607"/>
            <a:ext cx="9252520" cy="6939391"/>
          </a:xfrm>
          <a:prstGeom prst="rect">
            <a:avLst/>
          </a:prstGeom>
        </p:spPr>
      </p:pic>
      <p:sp>
        <p:nvSpPr>
          <p:cNvPr id="6" name="Rectangle 5"/>
          <p:cNvSpPr/>
          <p:nvPr/>
        </p:nvSpPr>
        <p:spPr>
          <a:xfrm>
            <a:off x="5264063" y="193728"/>
            <a:ext cx="4572000" cy="1200329"/>
          </a:xfrm>
          <a:prstGeom prst="rect">
            <a:avLst/>
          </a:prstGeom>
        </p:spPr>
        <p:txBody>
          <a:bodyPr>
            <a:spAutoFit/>
          </a:bodyPr>
          <a:lstStyle/>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Rencontre 2019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des amateurs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et/ou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Constructeurs du zéro </a:t>
            </a:r>
          </a:p>
        </p:txBody>
      </p:sp>
      <p:sp>
        <p:nvSpPr>
          <p:cNvPr id="7" name="Espace réservé du contenu 6"/>
          <p:cNvSpPr>
            <a:spLocks noGrp="1"/>
          </p:cNvSpPr>
          <p:nvPr>
            <p:ph idx="1"/>
          </p:nvPr>
        </p:nvSpPr>
        <p:spPr/>
        <p:txBody>
          <a:bodyPr/>
          <a:lstStyle/>
          <a:p>
            <a:endParaRPr lang="fr-FR" dirty="0"/>
          </a:p>
        </p:txBody>
      </p:sp>
    </p:spTree>
    <p:extLst>
      <p:ext uri="{BB962C8B-B14F-4D97-AF65-F5344CB8AC3E}">
        <p14:creationId xmlns:p14="http://schemas.microsoft.com/office/powerpoint/2010/main" val="2254851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692696"/>
            <a:ext cx="8219256" cy="5832648"/>
          </a:xfrm>
        </p:spPr>
        <p:txBody>
          <a:bodyPr>
            <a:normAutofit fontScale="25000" lnSpcReduction="20000"/>
          </a:bodyPr>
          <a:lstStyle/>
          <a:p>
            <a:pPr algn="ctr">
              <a:buNone/>
            </a:pPr>
            <a:r>
              <a:rPr lang="fr-FR" sz="5600" dirty="0" smtClean="0">
                <a:solidFill>
                  <a:srgbClr val="FF0000"/>
                </a:solidFill>
                <a:latin typeface="+mj-lt"/>
              </a:rPr>
              <a:t> </a:t>
            </a:r>
          </a:p>
          <a:p>
            <a:pPr algn="ctr">
              <a:spcBef>
                <a:spcPts val="0"/>
              </a:spcBef>
              <a:buNone/>
            </a:pPr>
            <a:r>
              <a:rPr lang="fr-FR" sz="5600" b="1" dirty="0" smtClean="0">
                <a:solidFill>
                  <a:srgbClr val="FF0000"/>
                </a:solidFill>
                <a:latin typeface="Candara" panose="020E0502030303020204" pitchFamily="34" charset="0"/>
                <a:cs typeface="Arial" pitchFamily="34" charset="0"/>
              </a:rPr>
              <a:t>10/05/2019</a:t>
            </a:r>
            <a:fld id="{A06AB8CC-E3A7-4168-830C-5264611A6940}" type="slidenum">
              <a:rPr lang="fr-FR" sz="5600" b="1" smtClean="0">
                <a:solidFill>
                  <a:srgbClr val="FF0000"/>
                </a:solidFill>
                <a:latin typeface="Candara" panose="020E0502030303020204" pitchFamily="34" charset="0"/>
                <a:cs typeface="Arial" pitchFamily="34" charset="0"/>
              </a:rPr>
              <a:t>2</a:t>
            </a:fld>
            <a:fld id="{66CA40F7-BBD2-49EB-895F-134E23D27CDF}" type="slidenum">
              <a:rPr lang="fr-FR" sz="5600" b="1" smtClean="0">
                <a:solidFill>
                  <a:srgbClr val="FF0000"/>
                </a:solidFill>
                <a:latin typeface="Candara" panose="020E0502030303020204" pitchFamily="34" charset="0"/>
                <a:cs typeface="Arial" pitchFamily="34" charset="0"/>
              </a:rPr>
              <a:t>2</a:t>
            </a:fld>
            <a:fld id="{156C6B7C-F271-48A8-A850-3C426D14F9A0}" type="slidenum">
              <a:rPr lang="fr-FR" sz="5600" b="1" smtClean="0">
                <a:solidFill>
                  <a:srgbClr val="FF0000"/>
                </a:solidFill>
                <a:latin typeface="Candara" panose="020E0502030303020204" pitchFamily="34" charset="0"/>
                <a:cs typeface="Arial" pitchFamily="34" charset="0"/>
              </a:rPr>
              <a:t>2</a:t>
            </a:fld>
            <a:fld id="{DE31CD43-B69B-4F09-882F-CF828F28B8E7}" type="slidenum">
              <a:rPr lang="fr-FR" sz="5600" b="1" smtClean="0">
                <a:solidFill>
                  <a:srgbClr val="FF0000"/>
                </a:solidFill>
                <a:latin typeface="Candara" panose="020E0502030303020204" pitchFamily="34" charset="0"/>
                <a:cs typeface="Arial" pitchFamily="34" charset="0"/>
              </a:rPr>
              <a:t>2</a:t>
            </a:fld>
            <a:endParaRPr lang="fr-FR" sz="5600" b="1" dirty="0" smtClean="0">
              <a:solidFill>
                <a:srgbClr val="FF0000"/>
              </a:solidFill>
              <a:latin typeface="Candara" panose="020E0502030303020204" pitchFamily="34" charset="0"/>
              <a:cs typeface="Arial" pitchFamily="34" charset="0"/>
            </a:endParaRPr>
          </a:p>
          <a:p>
            <a:pPr algn="ctr">
              <a:spcBef>
                <a:spcPts val="0"/>
              </a:spcBef>
              <a:buNone/>
            </a:pPr>
            <a:endParaRPr lang="fr-FR" sz="5600" b="1" dirty="0" smtClean="0">
              <a:solidFill>
                <a:srgbClr val="FF0000"/>
              </a:solidFill>
              <a:latin typeface="Candara" panose="020E0502030303020204" pitchFamily="34" charset="0"/>
              <a:cs typeface="Arial" pitchFamily="34" charset="0"/>
            </a:endParaRPr>
          </a:p>
          <a:p>
            <a:pPr algn="ctr">
              <a:spcBef>
                <a:spcPts val="0"/>
              </a:spcBef>
              <a:buNone/>
            </a:pPr>
            <a:endParaRPr lang="fr-FR" sz="5600" b="1" dirty="0" smtClean="0">
              <a:solidFill>
                <a:srgbClr val="FF0000"/>
              </a:solidFill>
              <a:latin typeface="Candara" panose="020E0502030303020204" pitchFamily="34" charset="0"/>
              <a:cs typeface="Arial" pitchFamily="34" charset="0"/>
            </a:endParaRPr>
          </a:p>
          <a:p>
            <a:pPr marL="914400" indent="-914400" algn="ctr">
              <a:spcBef>
                <a:spcPts val="0"/>
              </a:spcBef>
              <a:buNone/>
            </a:pPr>
            <a:endParaRPr lang="fr-FR" sz="5600" b="1" dirty="0" smtClean="0">
              <a:solidFill>
                <a:srgbClr val="FF0000"/>
              </a:solidFill>
              <a:latin typeface="Candara" panose="020E0502030303020204" pitchFamily="34" charset="0"/>
              <a:cs typeface="Arial" pitchFamily="34" charset="0"/>
            </a:endParaRPr>
          </a:p>
          <a:p>
            <a:pPr marL="914400" indent="-914400" algn="ctr">
              <a:spcBef>
                <a:spcPts val="0"/>
              </a:spcBef>
              <a:buNone/>
            </a:pPr>
            <a:endParaRPr lang="fr-FR" sz="5600" b="1" dirty="0">
              <a:solidFill>
                <a:srgbClr val="FF0000"/>
              </a:solidFill>
              <a:latin typeface="Candara" panose="020E0502030303020204" pitchFamily="34" charset="0"/>
              <a:cs typeface="Arial" pitchFamily="34" charset="0"/>
            </a:endParaRPr>
          </a:p>
          <a:p>
            <a:pPr marL="914400" indent="-914400" algn="ctr">
              <a:spcBef>
                <a:spcPts val="0"/>
              </a:spcBef>
              <a:buNone/>
            </a:pPr>
            <a:endParaRPr lang="fr-FR" sz="6400" b="1" dirty="0" smtClean="0">
              <a:solidFill>
                <a:srgbClr val="C00000"/>
              </a:solidFill>
              <a:latin typeface="Candara" panose="020E0502030303020204" pitchFamily="34" charset="0"/>
              <a:cs typeface="Arial" pitchFamily="34" charset="0"/>
            </a:endParaRPr>
          </a:p>
          <a:p>
            <a:pPr marL="914400" indent="-914400" algn="ctr">
              <a:spcBef>
                <a:spcPts val="0"/>
              </a:spcBef>
              <a:buNone/>
            </a:pPr>
            <a:endParaRPr lang="fr-FR" sz="6400" b="1" dirty="0" smtClean="0">
              <a:solidFill>
                <a:srgbClr val="BEF73F"/>
              </a:solidFill>
              <a:latin typeface="Candara" panose="020E0502030303020204" pitchFamily="34" charset="0"/>
              <a:cs typeface="Arial" pitchFamily="34" charset="0"/>
            </a:endParaRPr>
          </a:p>
          <a:p>
            <a:pPr marL="914400" indent="-914400" algn="ctr">
              <a:spcBef>
                <a:spcPts val="0"/>
              </a:spcBef>
              <a:buNone/>
            </a:pPr>
            <a:endParaRPr lang="fr-FR" sz="8000" b="1" dirty="0" smtClean="0">
              <a:solidFill>
                <a:srgbClr val="FFFF00"/>
              </a:solidFill>
              <a:latin typeface="Segoe Print" panose="02000600000000000000" pitchFamily="2" charset="0"/>
              <a:cs typeface="Arial" pitchFamily="34" charset="0"/>
            </a:endParaRPr>
          </a:p>
          <a:p>
            <a:pPr marL="914400" indent="-914400" algn="ctr">
              <a:spcBef>
                <a:spcPts val="0"/>
              </a:spcBef>
              <a:buNone/>
            </a:pPr>
            <a:r>
              <a:rPr lang="fr-FR" sz="8000" b="1" dirty="0" smtClean="0">
                <a:solidFill>
                  <a:srgbClr val="FFFF00"/>
                </a:solidFill>
                <a:latin typeface="Segoe Print" panose="02000600000000000000" pitchFamily="2" charset="0"/>
                <a:cs typeface="Arial" pitchFamily="34" charset="0"/>
              </a:rPr>
              <a:t>Prochaines réunions,</a:t>
            </a:r>
          </a:p>
          <a:p>
            <a:pPr marL="914400" indent="-914400" algn="ctr">
              <a:spcBef>
                <a:spcPts val="0"/>
              </a:spcBef>
              <a:buNone/>
            </a:pPr>
            <a:endParaRPr lang="fr-FR" sz="8000" b="1" dirty="0" smtClean="0">
              <a:solidFill>
                <a:srgbClr val="FFFF00"/>
              </a:solidFill>
              <a:latin typeface="Segoe Print" panose="02000600000000000000" pitchFamily="2" charset="0"/>
              <a:cs typeface="Arial" pitchFamily="34" charset="0"/>
            </a:endParaRPr>
          </a:p>
          <a:p>
            <a:pPr marL="914400" indent="-914400" algn="ctr">
              <a:spcBef>
                <a:spcPts val="0"/>
              </a:spcBef>
              <a:buNone/>
            </a:pPr>
            <a:r>
              <a:rPr lang="fr-FR" sz="8000" b="1" dirty="0" smtClean="0">
                <a:solidFill>
                  <a:srgbClr val="FFFF00"/>
                </a:solidFill>
                <a:latin typeface="Segoe Print" panose="02000600000000000000" pitchFamily="2" charset="0"/>
              </a:rPr>
              <a:t>Assemblée générale 2019 du cercle du zéro</a:t>
            </a:r>
          </a:p>
          <a:p>
            <a:pPr marL="914400" indent="-914400" algn="ctr">
              <a:spcBef>
                <a:spcPts val="0"/>
              </a:spcBef>
              <a:buNone/>
            </a:pPr>
            <a:endParaRPr lang="fr-FR" sz="8000" b="1" dirty="0" smtClean="0">
              <a:solidFill>
                <a:srgbClr val="FFFF00"/>
              </a:solidFill>
              <a:latin typeface="Segoe Print" panose="02000600000000000000" pitchFamily="2" charset="0"/>
            </a:endParaRPr>
          </a:p>
          <a:p>
            <a:pPr marL="914400" indent="-914400" algn="ctr">
              <a:spcBef>
                <a:spcPts val="0"/>
              </a:spcBef>
              <a:buNone/>
            </a:pPr>
            <a:r>
              <a:rPr lang="fr-FR" sz="8000" b="1" dirty="0" smtClean="0">
                <a:solidFill>
                  <a:srgbClr val="FFFF00"/>
                </a:solidFill>
                <a:latin typeface="Segoe Print" panose="02000600000000000000" pitchFamily="2" charset="0"/>
                <a:cs typeface="Arial" pitchFamily="34" charset="0"/>
              </a:rPr>
              <a:t>Point finances</a:t>
            </a:r>
          </a:p>
          <a:p>
            <a:pPr marL="914400" indent="-914400" algn="ctr">
              <a:spcBef>
                <a:spcPts val="0"/>
              </a:spcBef>
              <a:buNone/>
            </a:pPr>
            <a:endParaRPr lang="fr-FR" sz="8000" b="1" dirty="0" smtClean="0">
              <a:solidFill>
                <a:srgbClr val="FFFF00"/>
              </a:solidFill>
              <a:latin typeface="Segoe Print" panose="02000600000000000000" pitchFamily="2" charset="0"/>
              <a:cs typeface="Arial" pitchFamily="34" charset="0"/>
            </a:endParaRPr>
          </a:p>
          <a:p>
            <a:pPr marL="914400" indent="-914400" algn="ctr">
              <a:spcBef>
                <a:spcPts val="0"/>
              </a:spcBef>
              <a:buNone/>
            </a:pPr>
            <a:r>
              <a:rPr lang="fr-FR" sz="8000" b="1" dirty="0" smtClean="0">
                <a:solidFill>
                  <a:srgbClr val="FFFF00"/>
                </a:solidFill>
                <a:latin typeface="Segoe Print" panose="02000600000000000000" pitchFamily="2" charset="0"/>
                <a:cs typeface="Arial" pitchFamily="34" charset="0"/>
              </a:rPr>
              <a:t>Réunion des constructeurs 2019</a:t>
            </a:r>
            <a:endParaRPr lang="fr-FR" sz="8000" b="1" dirty="0">
              <a:solidFill>
                <a:srgbClr val="FFFF00"/>
              </a:solidFill>
              <a:latin typeface="Segoe Print" panose="02000600000000000000" pitchFamily="2" charset="0"/>
              <a:cs typeface="Arial" pitchFamily="34" charset="0"/>
            </a:endParaRPr>
          </a:p>
          <a:p>
            <a:pPr marL="914400" indent="-914400" algn="ctr">
              <a:spcBef>
                <a:spcPts val="0"/>
              </a:spcBef>
              <a:buNone/>
            </a:pPr>
            <a:endParaRPr lang="fr-FR" sz="8000" b="1" dirty="0" smtClean="0">
              <a:solidFill>
                <a:srgbClr val="FFFF00"/>
              </a:solidFill>
              <a:latin typeface="Segoe Print" panose="02000600000000000000" pitchFamily="2" charset="0"/>
              <a:cs typeface="Arial" pitchFamily="34" charset="0"/>
            </a:endParaRPr>
          </a:p>
          <a:p>
            <a:pPr marL="914400" indent="-914400" algn="ctr">
              <a:spcBef>
                <a:spcPts val="0"/>
              </a:spcBef>
              <a:buNone/>
            </a:pPr>
            <a:r>
              <a:rPr lang="fr-FR" sz="8000" b="1" dirty="0" smtClean="0">
                <a:solidFill>
                  <a:srgbClr val="FFFF00"/>
                </a:solidFill>
                <a:latin typeface="Segoe Print" panose="02000600000000000000" pitchFamily="2" charset="0"/>
                <a:cs typeface="Arial" pitchFamily="34" charset="0"/>
              </a:rPr>
              <a:t>Actualité des artisans</a:t>
            </a:r>
          </a:p>
          <a:p>
            <a:pPr marL="914400" indent="-914400" algn="ctr">
              <a:spcBef>
                <a:spcPts val="0"/>
              </a:spcBef>
              <a:buNone/>
            </a:pPr>
            <a:endParaRPr lang="fr-FR" sz="8000" b="1" dirty="0" smtClean="0">
              <a:solidFill>
                <a:srgbClr val="FFFF00"/>
              </a:solidFill>
              <a:latin typeface="Segoe Print" panose="02000600000000000000" pitchFamily="2" charset="0"/>
              <a:cs typeface="Arial" pitchFamily="34" charset="0"/>
            </a:endParaRPr>
          </a:p>
          <a:p>
            <a:pPr marL="914400" indent="-914400" algn="ctr">
              <a:spcBef>
                <a:spcPts val="0"/>
              </a:spcBef>
              <a:buNone/>
            </a:pPr>
            <a:r>
              <a:rPr lang="fr-FR" sz="8000" b="1" dirty="0" smtClean="0">
                <a:solidFill>
                  <a:srgbClr val="FFFF00"/>
                </a:solidFill>
                <a:latin typeface="Segoe Print" panose="02000600000000000000" pitchFamily="2" charset="0"/>
                <a:cs typeface="Arial" pitchFamily="34" charset="0"/>
              </a:rPr>
              <a:t>Les projets en cours,</a:t>
            </a:r>
          </a:p>
          <a:p>
            <a:pPr algn="ctr">
              <a:spcBef>
                <a:spcPts val="0"/>
              </a:spcBef>
              <a:buNone/>
            </a:pPr>
            <a:endParaRPr lang="fr-FR" sz="8000" b="1" dirty="0" smtClean="0">
              <a:solidFill>
                <a:srgbClr val="FFFF00"/>
              </a:solidFill>
              <a:latin typeface="Segoe Print" panose="02000600000000000000" pitchFamily="2" charset="0"/>
              <a:cs typeface="Arial" pitchFamily="34" charset="0"/>
            </a:endParaRPr>
          </a:p>
          <a:p>
            <a:pPr algn="ctr">
              <a:spcBef>
                <a:spcPts val="0"/>
              </a:spcBef>
              <a:buNone/>
            </a:pPr>
            <a:r>
              <a:rPr lang="fr-FR" sz="8000" b="1" dirty="0" smtClean="0">
                <a:solidFill>
                  <a:srgbClr val="FFFF00"/>
                </a:solidFill>
                <a:latin typeface="Segoe Print" panose="02000600000000000000" pitchFamily="2" charset="0"/>
                <a:cs typeface="Arial" pitchFamily="34" charset="0"/>
              </a:rPr>
              <a:t>Questions diverses,</a:t>
            </a:r>
          </a:p>
          <a:p>
            <a:pPr algn="ctr">
              <a:spcBef>
                <a:spcPts val="0"/>
              </a:spcBef>
              <a:buNone/>
            </a:pPr>
            <a:endParaRPr lang="fr-FR" sz="8000" b="1" dirty="0" smtClean="0">
              <a:solidFill>
                <a:srgbClr val="FFFF00"/>
              </a:solidFill>
              <a:latin typeface="Segoe Print" panose="02000600000000000000" pitchFamily="2" charset="0"/>
              <a:cs typeface="Arial" pitchFamily="34" charset="0"/>
            </a:endParaRPr>
          </a:p>
          <a:p>
            <a:pPr algn="ctr">
              <a:spcBef>
                <a:spcPts val="0"/>
              </a:spcBef>
              <a:buNone/>
            </a:pPr>
            <a:r>
              <a:rPr lang="fr-FR" sz="8000" b="1" dirty="0" smtClean="0">
                <a:solidFill>
                  <a:srgbClr val="FFFF00"/>
                </a:solidFill>
                <a:latin typeface="Segoe Print" panose="02000600000000000000" pitchFamily="2" charset="0"/>
                <a:cs typeface="Arial" pitchFamily="34" charset="0"/>
              </a:rPr>
              <a:t>Présentation de votre matériel.</a:t>
            </a:r>
          </a:p>
          <a:p>
            <a:pPr algn="ctr">
              <a:spcBef>
                <a:spcPts val="0"/>
              </a:spcBef>
              <a:buNone/>
            </a:pPr>
            <a:endParaRPr lang="fr-FR" sz="7200" b="1" dirty="0" smtClean="0">
              <a:solidFill>
                <a:schemeClr val="bg2">
                  <a:lumMod val="10000"/>
                </a:schemeClr>
              </a:solidFill>
              <a:latin typeface="Segoe Print" panose="02000600000000000000" pitchFamily="2" charset="0"/>
              <a:cs typeface="Arial" pitchFamily="34" charset="0"/>
            </a:endParaRPr>
          </a:p>
          <a:p>
            <a:pPr marL="0" indent="0">
              <a:buNone/>
            </a:pPr>
            <a:endParaRPr lang="fr-FR" sz="7200" dirty="0" smtClean="0">
              <a:solidFill>
                <a:srgbClr val="FF0000"/>
              </a:solidFill>
              <a:latin typeface="+mj-lt"/>
              <a:cs typeface="Arial" pitchFamily="34" charset="0"/>
            </a:endParaRPr>
          </a:p>
          <a:p>
            <a:pPr marL="0" indent="0">
              <a:buNone/>
            </a:pPr>
            <a:r>
              <a:rPr lang="fr-FR" sz="7200" dirty="0" smtClean="0">
                <a:solidFill>
                  <a:srgbClr val="FF0000"/>
                </a:solidFill>
                <a:latin typeface="+mj-lt"/>
                <a:cs typeface="Arial" pitchFamily="34" charset="0"/>
              </a:rPr>
              <a:t> </a:t>
            </a:r>
            <a:endParaRPr lang="fr-FR" sz="5600" dirty="0" smtClean="0">
              <a:solidFill>
                <a:srgbClr val="FF0000"/>
              </a:solidFill>
              <a:latin typeface="+mj-lt"/>
              <a:cs typeface="Arial" pitchFamily="34" charset="0"/>
            </a:endParaRPr>
          </a:p>
          <a:p>
            <a:pPr marL="0" indent="0" algn="ctr">
              <a:buNone/>
            </a:pPr>
            <a:r>
              <a:rPr lang="fr-FR" sz="5600" dirty="0" smtClean="0">
                <a:solidFill>
                  <a:srgbClr val="FF0000"/>
                </a:solidFill>
              </a:rPr>
              <a:t> </a:t>
            </a:r>
          </a:p>
          <a:p>
            <a:pPr marL="0" indent="0" algn="ctr">
              <a:spcBef>
                <a:spcPts val="0"/>
              </a:spcBef>
              <a:buNone/>
            </a:pPr>
            <a:endParaRPr lang="fr-FR" sz="4000" b="1" dirty="0" smtClean="0">
              <a:solidFill>
                <a:srgbClr val="FF0000"/>
              </a:solidFill>
            </a:endParaRPr>
          </a:p>
          <a:p>
            <a:pPr marL="0" indent="0" algn="ctr">
              <a:buNone/>
            </a:pPr>
            <a:r>
              <a:rPr lang="fr-FR" sz="4000" dirty="0" smtClean="0">
                <a:solidFill>
                  <a:srgbClr val="FF0000"/>
                </a:solidFill>
              </a:rPr>
              <a:t> </a:t>
            </a:r>
          </a:p>
          <a:p>
            <a:pPr marL="0" indent="0" algn="ctr">
              <a:buNone/>
            </a:pPr>
            <a:r>
              <a:rPr lang="fr-FR" sz="4000" dirty="0" smtClean="0">
                <a:solidFill>
                  <a:srgbClr val="FF0000"/>
                </a:solidFill>
              </a:rPr>
              <a:t> </a:t>
            </a:r>
          </a:p>
          <a:p>
            <a:pPr marL="0" indent="0" algn="ctr">
              <a:buNone/>
            </a:pPr>
            <a:endParaRPr lang="fr-FR" sz="4000" dirty="0" smtClean="0">
              <a:solidFill>
                <a:srgbClr val="FF0000"/>
              </a:solidFill>
            </a:endParaRPr>
          </a:p>
          <a:p>
            <a:pPr marL="0" indent="0" algn="ctr">
              <a:spcBef>
                <a:spcPts val="1200"/>
              </a:spcBef>
              <a:buNone/>
            </a:pPr>
            <a:endParaRPr lang="fr-FR" sz="4000" dirty="0">
              <a:solidFill>
                <a:srgbClr val="FF0000"/>
              </a:solidFill>
            </a:endParaRPr>
          </a:p>
        </p:txBody>
      </p:sp>
      <p:sp>
        <p:nvSpPr>
          <p:cNvPr id="8" name="Espace réservé de la date 7"/>
          <p:cNvSpPr>
            <a:spLocks noGrp="1"/>
          </p:cNvSpPr>
          <p:nvPr>
            <p:ph type="dt" sz="half" idx="10"/>
          </p:nvPr>
        </p:nvSpPr>
        <p:spPr>
          <a:xfrm>
            <a:off x="7772400" y="6135089"/>
            <a:ext cx="976064" cy="370171"/>
          </a:xfrm>
        </p:spPr>
        <p:txBody>
          <a:bodyPr/>
          <a:lstStyle/>
          <a:p>
            <a:r>
              <a:rPr lang="fr-FR" dirty="0" smtClean="0">
                <a:solidFill>
                  <a:srgbClr val="FFFF00"/>
                </a:solidFill>
              </a:rPr>
              <a:t>18/05/2019</a:t>
            </a:r>
            <a:endParaRPr lang="fr-FR" dirty="0">
              <a:solidFill>
                <a:srgbClr val="FFFF00"/>
              </a:solidFill>
            </a:endParaRPr>
          </a:p>
        </p:txBody>
      </p:sp>
      <p:sp>
        <p:nvSpPr>
          <p:cNvPr id="2" name="Rectangle 1"/>
          <p:cNvSpPr/>
          <p:nvPr/>
        </p:nvSpPr>
        <p:spPr>
          <a:xfrm>
            <a:off x="755576" y="476672"/>
            <a:ext cx="7272808" cy="923330"/>
          </a:xfrm>
          <a:prstGeom prst="rect">
            <a:avLst/>
          </a:prstGeom>
          <a:noFill/>
        </p:spPr>
        <p:txBody>
          <a:bodyPr wrap="square" lIns="91440" tIns="45720" rIns="91440" bIns="45720">
            <a:spAutoFit/>
          </a:bodyPr>
          <a:lstStyle/>
          <a:p>
            <a:pPr algn="ctr"/>
            <a:r>
              <a:rPr lang="fr-FR" sz="5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cs typeface="Arial" pitchFamily="34" charset="0"/>
              </a:rPr>
              <a:t>A l’ordre du jour</a:t>
            </a:r>
            <a:endParaRPr lang="fr-FR" sz="5400" b="1" cap="none" spc="0" dirty="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endParaRPr>
          </a:p>
        </p:txBody>
      </p:sp>
      <p:pic>
        <p:nvPicPr>
          <p:cNvPr id="6" name="il_fi" descr="http://www.easydroit.fr/images/article/image/image031.png"/>
          <p:cNvPicPr/>
          <p:nvPr/>
        </p:nvPicPr>
        <p:blipFill>
          <a:blip r:embed="rId3" cstate="print"/>
          <a:srcRect/>
          <a:stretch>
            <a:fillRect/>
          </a:stretch>
        </p:blipFill>
        <p:spPr bwMode="auto">
          <a:xfrm>
            <a:off x="8495928" y="67885"/>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25680" y="908720"/>
            <a:ext cx="8496943" cy="3777622"/>
          </a:xfrm>
        </p:spPr>
        <p:txBody>
          <a:bodyPr>
            <a:noAutofit/>
          </a:bodyPr>
          <a:lstStyle/>
          <a:p>
            <a:pPr marL="137160" indent="0" algn="ctr">
              <a:buNone/>
            </a:pPr>
            <a:endParaRPr lang="fr-FR" sz="2400" b="1" dirty="0" smtClean="0">
              <a:solidFill>
                <a:srgbClr val="0000FF"/>
              </a:solidFill>
              <a:latin typeface="Segoe Print" panose="02000600000000000000" pitchFamily="2" charset="0"/>
            </a:endParaRPr>
          </a:p>
          <a:p>
            <a:pPr marL="137160" indent="0" algn="ctr">
              <a:buNone/>
            </a:pPr>
            <a:r>
              <a:rPr lang="fr-FR" sz="2400" b="1" dirty="0" smtClean="0">
                <a:solidFill>
                  <a:srgbClr val="61FA48"/>
                </a:solidFill>
                <a:latin typeface="Segoe Print" panose="02000600000000000000" pitchFamily="2" charset="0"/>
              </a:rPr>
              <a:t>Bilan organisation du vendredi </a:t>
            </a:r>
          </a:p>
          <a:p>
            <a:pPr marL="137160" indent="0" algn="ctr">
              <a:buNone/>
            </a:pPr>
            <a:r>
              <a:rPr lang="fr-FR" sz="2400" b="1" dirty="0" smtClean="0">
                <a:solidFill>
                  <a:srgbClr val="61FA48"/>
                </a:solidFill>
                <a:latin typeface="Segoe Print" panose="02000600000000000000" pitchFamily="2" charset="0"/>
              </a:rPr>
              <a:t>Critiques et améliorations</a:t>
            </a:r>
          </a:p>
          <a:p>
            <a:pPr marL="137160" indent="0" algn="ctr">
              <a:buNone/>
            </a:pPr>
            <a:endParaRPr lang="fr-FR" sz="1800" b="1" dirty="0" smtClean="0">
              <a:solidFill>
                <a:srgbClr val="61FA48"/>
              </a:solidFill>
              <a:latin typeface="Segoe Print" panose="02000600000000000000" pitchFamily="2" charset="0"/>
            </a:endParaRPr>
          </a:p>
          <a:p>
            <a:pPr marL="137160" indent="0">
              <a:buNone/>
            </a:pPr>
            <a:r>
              <a:rPr lang="fr-FR" sz="1800" b="1" dirty="0" smtClean="0">
                <a:solidFill>
                  <a:srgbClr val="61FA48"/>
                </a:solidFill>
                <a:latin typeface="Segoe Print" panose="02000600000000000000" pitchFamily="2" charset="0"/>
              </a:rPr>
              <a:t>Réseau Jean Claude Martin,</a:t>
            </a:r>
          </a:p>
          <a:p>
            <a:pPr marL="137160" indent="0">
              <a:buNone/>
            </a:pPr>
            <a:r>
              <a:rPr lang="fr-FR" b="1" dirty="0" smtClean="0">
                <a:solidFill>
                  <a:srgbClr val="FFFF00"/>
                </a:solidFill>
                <a:latin typeface="Segoe Print" panose="02000600000000000000" pitchFamily="2" charset="0"/>
                <a:ea typeface="Calibri" panose="020F0502020204030204" pitchFamily="34" charset="0"/>
                <a:cs typeface="Arial" pitchFamily="34" charset="0"/>
              </a:rPr>
              <a:t>Visite du </a:t>
            </a:r>
            <a:r>
              <a:rPr lang="fr-FR" b="1" dirty="0">
                <a:solidFill>
                  <a:srgbClr val="FFFF00"/>
                </a:solidFill>
                <a:latin typeface="Segoe Print" panose="02000600000000000000" pitchFamily="2" charset="0"/>
                <a:ea typeface="Calibri" panose="020F0502020204030204" pitchFamily="34" charset="0"/>
                <a:cs typeface="Arial" pitchFamily="34" charset="0"/>
              </a:rPr>
              <a:t>dépôt de Nîmes pour les italiens,</a:t>
            </a:r>
            <a:r>
              <a:rPr lang="fr-FR" dirty="0">
                <a:solidFill>
                  <a:srgbClr val="FFFF00"/>
                </a:solidFill>
                <a:latin typeface="Segoe Print" panose="02000600000000000000" pitchFamily="2" charset="0"/>
              </a:rPr>
              <a:t> </a:t>
            </a:r>
            <a:endParaRPr lang="fr-FR" b="1" dirty="0" smtClean="0">
              <a:solidFill>
                <a:srgbClr val="61FA48"/>
              </a:solidFill>
              <a:latin typeface="Segoe Print" panose="02000600000000000000" pitchFamily="2" charset="0"/>
            </a:endParaRPr>
          </a:p>
          <a:p>
            <a:pPr marL="137160" indent="0">
              <a:buNone/>
            </a:pPr>
            <a:r>
              <a:rPr lang="fr-FR" sz="1800" b="1" dirty="0" smtClean="0">
                <a:solidFill>
                  <a:srgbClr val="61FA48"/>
                </a:solidFill>
                <a:latin typeface="Segoe Print" panose="02000600000000000000" pitchFamily="2" charset="0"/>
              </a:rPr>
              <a:t>Que faire en 2020 ?</a:t>
            </a:r>
          </a:p>
          <a:p>
            <a:pPr marL="137160" indent="0">
              <a:buNone/>
            </a:pPr>
            <a:endParaRPr lang="fr-FR" sz="1800" b="1" dirty="0" smtClean="0">
              <a:solidFill>
                <a:srgbClr val="61FA48"/>
              </a:solidFill>
              <a:latin typeface="Segoe Print" panose="02000600000000000000" pitchFamily="2" charset="0"/>
            </a:endParaRPr>
          </a:p>
          <a:p>
            <a:pPr marL="137160" indent="0">
              <a:buNone/>
            </a:pPr>
            <a:r>
              <a:rPr lang="fr-FR" sz="1800" b="1" dirty="0" smtClean="0">
                <a:solidFill>
                  <a:srgbClr val="61FA48"/>
                </a:solidFill>
                <a:latin typeface="Segoe Print" panose="02000600000000000000" pitchFamily="2" charset="0"/>
              </a:rPr>
              <a:t>L’installation de la salle et nouvelle salle,</a:t>
            </a:r>
          </a:p>
          <a:p>
            <a:pPr marL="137160" indent="0">
              <a:buNone/>
            </a:pPr>
            <a:r>
              <a:rPr lang="fr-FR" b="1" dirty="0" smtClean="0">
                <a:solidFill>
                  <a:srgbClr val="FFFF00"/>
                </a:solidFill>
                <a:latin typeface="Segoe Print" panose="02000600000000000000" pitchFamily="2" charset="0"/>
                <a:ea typeface="Calibri" panose="020F0502020204030204" pitchFamily="34" charset="0"/>
                <a:cs typeface="Arial" pitchFamily="34" charset="0"/>
              </a:rPr>
              <a:t>Repas </a:t>
            </a:r>
            <a:r>
              <a:rPr lang="fr-FR" b="1" dirty="0">
                <a:solidFill>
                  <a:srgbClr val="FFFF00"/>
                </a:solidFill>
                <a:latin typeface="Segoe Print" panose="02000600000000000000" pitchFamily="2" charset="0"/>
                <a:ea typeface="Calibri" panose="020F0502020204030204" pitchFamily="34" charset="0"/>
                <a:cs typeface="Arial" pitchFamily="34" charset="0"/>
              </a:rPr>
              <a:t>en commun le soir au VATEL </a:t>
            </a:r>
            <a:r>
              <a:rPr lang="fr-FR" b="1" dirty="0" smtClean="0">
                <a:solidFill>
                  <a:srgbClr val="FFFF00"/>
                </a:solidFill>
                <a:latin typeface="Segoe Print" panose="02000600000000000000" pitchFamily="2" charset="0"/>
                <a:ea typeface="Calibri" panose="020F0502020204030204" pitchFamily="34" charset="0"/>
                <a:cs typeface="Arial" pitchFamily="34" charset="0"/>
              </a:rPr>
              <a:t>,  </a:t>
            </a:r>
            <a:endParaRPr lang="fr-FR" b="1" dirty="0">
              <a:solidFill>
                <a:srgbClr val="FFFF00"/>
              </a:solidFill>
              <a:latin typeface="Segoe Print" panose="02000600000000000000" pitchFamily="2" charset="0"/>
              <a:ea typeface="Calibri" panose="020F0502020204030204" pitchFamily="34" charset="0"/>
              <a:cs typeface="Arial" pitchFamily="34" charset="0"/>
            </a:endParaRPr>
          </a:p>
          <a:p>
            <a:pPr marL="137160" indent="0">
              <a:buNone/>
            </a:pPr>
            <a:endParaRPr lang="fr-FR" sz="1800" b="1" dirty="0" smtClean="0">
              <a:solidFill>
                <a:srgbClr val="61FA48"/>
              </a:solidFill>
              <a:latin typeface="Segoe Print" panose="02000600000000000000" pitchFamily="2" charset="0"/>
            </a:endParaRPr>
          </a:p>
          <a:p>
            <a:pPr marL="0" indent="0" algn="just">
              <a:lnSpc>
                <a:spcPct val="160000"/>
              </a:lnSpc>
              <a:spcBef>
                <a:spcPts val="0"/>
              </a:spcBef>
              <a:buNone/>
            </a:pPr>
            <a:r>
              <a:rPr lang="fr-FR" b="1" dirty="0">
                <a:solidFill>
                  <a:srgbClr val="61FA48"/>
                </a:solidFill>
                <a:latin typeface="Segoe Print" panose="02000600000000000000" pitchFamily="2" charset="0"/>
              </a:rPr>
              <a:t> </a:t>
            </a:r>
            <a:r>
              <a:rPr lang="fr-FR" sz="1800" b="1" dirty="0" smtClean="0">
                <a:solidFill>
                  <a:srgbClr val="61FA48"/>
                </a:solidFill>
                <a:latin typeface="Segoe Print" panose="02000600000000000000" pitchFamily="2" charset="0"/>
              </a:rPr>
              <a:t>Autre er remise en cause;</a:t>
            </a:r>
            <a:endParaRPr lang="fr-FR" b="1" dirty="0">
              <a:solidFill>
                <a:srgbClr val="FF0000"/>
              </a:solidFill>
              <a:latin typeface="Segoe Print" panose="02000600000000000000" pitchFamily="2" charset="0"/>
              <a:ea typeface="Calibri" panose="020F0502020204030204" pitchFamily="34" charset="0"/>
              <a:cs typeface="Arial" pitchFamily="34" charset="0"/>
            </a:endParaRPr>
          </a:p>
          <a:p>
            <a:pPr>
              <a:lnSpc>
                <a:spcPct val="160000"/>
              </a:lnSpc>
              <a:spcBef>
                <a:spcPts val="0"/>
              </a:spcBef>
            </a:pPr>
            <a:endParaRPr lang="fr-FR" dirty="0">
              <a:latin typeface="Segoe Print" panose="02000600000000000000" pitchFamily="2" charset="0"/>
            </a:endParaRPr>
          </a:p>
          <a:p>
            <a:pPr marL="0" indent="0">
              <a:lnSpc>
                <a:spcPct val="160000"/>
              </a:lnSpc>
              <a:spcBef>
                <a:spcPts val="0"/>
              </a:spcBef>
              <a:buNone/>
            </a:pPr>
            <a:r>
              <a:rPr lang="fr-FR" sz="1200" b="1" dirty="0" smtClean="0">
                <a:latin typeface="Segoe Print" panose="02000600000000000000" pitchFamily="2" charset="0"/>
              </a:rPr>
              <a:t>    </a:t>
            </a:r>
            <a:endParaRPr lang="fr-FR" sz="1200" dirty="0">
              <a:solidFill>
                <a:srgbClr val="61FA48"/>
              </a:solidFill>
              <a:latin typeface="Segoe Print" panose="02000600000000000000" pitchFamily="2" charset="0"/>
            </a:endParaRPr>
          </a:p>
          <a:p>
            <a:pPr marL="137160" indent="0">
              <a:buNone/>
            </a:pPr>
            <a:endParaRPr lang="fr-FR" sz="1800" b="1" dirty="0" smtClean="0">
              <a:solidFill>
                <a:srgbClr val="61FA48"/>
              </a:solidFill>
              <a:latin typeface="Segoe Print" panose="02000600000000000000" pitchFamily="2" charset="0"/>
            </a:endParaRPr>
          </a:p>
          <a:p>
            <a:pPr marL="137160" indent="0">
              <a:buNone/>
            </a:pPr>
            <a:endParaRPr lang="fr-FR" sz="1600" b="1" dirty="0" smtClean="0">
              <a:solidFill>
                <a:srgbClr val="0000FF"/>
              </a:solidFill>
              <a:latin typeface="+mj-lt"/>
            </a:endParaRPr>
          </a:p>
          <a:p>
            <a:pPr marL="137160" indent="0">
              <a:buNone/>
            </a:pPr>
            <a:endParaRPr lang="fr-FR" sz="1600" b="1" dirty="0">
              <a:solidFill>
                <a:srgbClr val="FFC000"/>
              </a:solidFill>
              <a:latin typeface="+mj-lt"/>
            </a:endParaRPr>
          </a:p>
        </p:txBody>
      </p:sp>
      <p:sp>
        <p:nvSpPr>
          <p:cNvPr id="4" name="Espace réservé de la date 3"/>
          <p:cNvSpPr>
            <a:spLocks noGrp="1"/>
          </p:cNvSpPr>
          <p:nvPr>
            <p:ph type="dt" sz="half" idx="10"/>
          </p:nvPr>
        </p:nvSpPr>
        <p:spPr/>
        <p:txBody>
          <a:bodyPr/>
          <a:lstStyle/>
          <a:p>
            <a:r>
              <a:rPr lang="fr-FR" dirty="0" smtClean="0"/>
              <a:t>18/05/2019</a:t>
            </a:r>
            <a:endParaRPr lang="fr-FR" dirty="0"/>
          </a:p>
        </p:txBody>
      </p:sp>
      <p:sp>
        <p:nvSpPr>
          <p:cNvPr id="8" name="Rectangle 7"/>
          <p:cNvSpPr/>
          <p:nvPr/>
        </p:nvSpPr>
        <p:spPr>
          <a:xfrm>
            <a:off x="-900608" y="92531"/>
            <a:ext cx="4572000" cy="1200329"/>
          </a:xfrm>
          <a:prstGeom prst="rect">
            <a:avLst/>
          </a:prstGeom>
        </p:spPr>
        <p:txBody>
          <a:bodyPr>
            <a:spAutoFit/>
          </a:bodyPr>
          <a:lstStyle/>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Rencontre 2019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des amateurs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et/ou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Constructeurs du zéro </a:t>
            </a:r>
          </a:p>
        </p:txBody>
      </p:sp>
    </p:spTree>
    <p:extLst>
      <p:ext uri="{BB962C8B-B14F-4D97-AF65-F5344CB8AC3E}">
        <p14:creationId xmlns:p14="http://schemas.microsoft.com/office/powerpoint/2010/main" val="39960054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47664" y="1600200"/>
            <a:ext cx="7139136" cy="4525963"/>
          </a:xfrm>
        </p:spPr>
        <p:txBody>
          <a:bodyPr>
            <a:normAutofit lnSpcReduction="10000"/>
          </a:bodyPr>
          <a:lstStyle/>
          <a:p>
            <a:pPr algn="just">
              <a:buFont typeface="Symbol" panose="05050102010706020507" pitchFamily="18" charset="2"/>
              <a:buChar char=""/>
            </a:pPr>
            <a:endParaRPr lang="fr-FR" sz="2100" dirty="0" smtClean="0">
              <a:latin typeface="+mj-lt"/>
              <a:ea typeface="Calibri" panose="020F0502020204030204" pitchFamily="34" charset="0"/>
              <a:cs typeface="Arial" pitchFamily="34" charset="0"/>
            </a:endParaRPr>
          </a:p>
          <a:p>
            <a:pPr algn="ctr">
              <a:buNone/>
            </a:pPr>
            <a:r>
              <a:rPr lang="fr-FR" b="1" dirty="0">
                <a:solidFill>
                  <a:srgbClr val="61FA48"/>
                </a:solidFill>
                <a:latin typeface="Segoe Print" panose="02000600000000000000" pitchFamily="2" charset="0"/>
              </a:rPr>
              <a:t>Bilan organisation du </a:t>
            </a:r>
            <a:r>
              <a:rPr lang="fr-FR" b="1" dirty="0" smtClean="0">
                <a:solidFill>
                  <a:srgbClr val="61FA48"/>
                </a:solidFill>
                <a:latin typeface="Segoe Print" panose="02000600000000000000" pitchFamily="2" charset="0"/>
              </a:rPr>
              <a:t>samedi </a:t>
            </a:r>
            <a:endParaRPr lang="fr-FR" b="1" dirty="0">
              <a:solidFill>
                <a:srgbClr val="61FA48"/>
              </a:solidFill>
              <a:latin typeface="Segoe Print" panose="02000600000000000000" pitchFamily="2" charset="0"/>
            </a:endParaRPr>
          </a:p>
          <a:p>
            <a:pPr algn="ctr">
              <a:buNone/>
            </a:pPr>
            <a:r>
              <a:rPr lang="fr-FR" b="1" dirty="0" smtClean="0">
                <a:solidFill>
                  <a:srgbClr val="61FA48"/>
                </a:solidFill>
                <a:latin typeface="Segoe Print" panose="02000600000000000000" pitchFamily="2" charset="0"/>
              </a:rPr>
              <a:t>Critiques </a:t>
            </a:r>
            <a:r>
              <a:rPr lang="fr-FR" b="1" dirty="0">
                <a:solidFill>
                  <a:srgbClr val="61FA48"/>
                </a:solidFill>
                <a:latin typeface="Segoe Print" panose="02000600000000000000" pitchFamily="2" charset="0"/>
              </a:rPr>
              <a:t>et </a:t>
            </a:r>
            <a:r>
              <a:rPr lang="fr-FR" b="1" dirty="0" smtClean="0">
                <a:solidFill>
                  <a:srgbClr val="61FA48"/>
                </a:solidFill>
                <a:latin typeface="Segoe Print" panose="02000600000000000000" pitchFamily="2" charset="0"/>
              </a:rPr>
              <a:t>améliorations</a:t>
            </a:r>
          </a:p>
          <a:p>
            <a:pPr algn="ctr">
              <a:buNone/>
            </a:pPr>
            <a:endParaRPr lang="fr-FR" b="1" dirty="0">
              <a:solidFill>
                <a:srgbClr val="61FA48"/>
              </a:solidFill>
              <a:latin typeface="Segoe Print" panose="02000600000000000000" pitchFamily="2" charset="0"/>
            </a:endParaRPr>
          </a:p>
          <a:p>
            <a:pPr>
              <a:buClr>
                <a:srgbClr val="0000FF"/>
              </a:buClr>
            </a:pPr>
            <a:r>
              <a:rPr lang="fr-FR" b="1" dirty="0" smtClean="0">
                <a:solidFill>
                  <a:srgbClr val="61FA48"/>
                </a:solidFill>
                <a:latin typeface="Segoe Print" panose="02000600000000000000" pitchFamily="2" charset="0"/>
              </a:rPr>
              <a:t>Prestation VATEL,</a:t>
            </a:r>
          </a:p>
          <a:p>
            <a:pPr>
              <a:buClr>
                <a:srgbClr val="0000FF"/>
              </a:buClr>
            </a:pPr>
            <a:r>
              <a:rPr lang="fr-FR" b="1" dirty="0" smtClean="0">
                <a:solidFill>
                  <a:srgbClr val="61FA48"/>
                </a:solidFill>
                <a:latin typeface="Segoe Print" panose="02000600000000000000" pitchFamily="2" charset="0"/>
              </a:rPr>
              <a:t>Accueil </a:t>
            </a:r>
            <a:r>
              <a:rPr lang="fr-FR" b="1" dirty="0">
                <a:solidFill>
                  <a:srgbClr val="61FA48"/>
                </a:solidFill>
                <a:latin typeface="Segoe Print" panose="02000600000000000000" pitchFamily="2" charset="0"/>
              </a:rPr>
              <a:t>et Café </a:t>
            </a:r>
            <a:r>
              <a:rPr lang="fr-FR" b="1" dirty="0" smtClean="0">
                <a:solidFill>
                  <a:srgbClr val="61FA48"/>
                </a:solidFill>
                <a:latin typeface="Segoe Print" panose="02000600000000000000" pitchFamily="2" charset="0"/>
              </a:rPr>
              <a:t>accueil</a:t>
            </a:r>
          </a:p>
          <a:p>
            <a:pPr>
              <a:buClr>
                <a:srgbClr val="0000FF"/>
              </a:buClr>
            </a:pPr>
            <a:r>
              <a:rPr lang="fr-FR" b="1" dirty="0" smtClean="0">
                <a:solidFill>
                  <a:srgbClr val="61FA48"/>
                </a:solidFill>
                <a:latin typeface="Segoe Print" panose="02000600000000000000" pitchFamily="2" charset="0"/>
              </a:rPr>
              <a:t>Installation</a:t>
            </a:r>
          </a:p>
          <a:p>
            <a:pPr>
              <a:buClr>
                <a:srgbClr val="0000FF"/>
              </a:buClr>
            </a:pPr>
            <a:r>
              <a:rPr lang="fr-FR" b="1" dirty="0" smtClean="0">
                <a:solidFill>
                  <a:srgbClr val="61FA48"/>
                </a:solidFill>
                <a:latin typeface="Segoe Print" panose="02000600000000000000" pitchFamily="2" charset="0"/>
              </a:rPr>
              <a:t>Fonctionnement de la journée</a:t>
            </a:r>
          </a:p>
          <a:p>
            <a:pPr>
              <a:buClr>
                <a:srgbClr val="0000FF"/>
              </a:buClr>
            </a:pPr>
            <a:r>
              <a:rPr lang="fr-FR" b="1" dirty="0" smtClean="0">
                <a:solidFill>
                  <a:srgbClr val="61FA48"/>
                </a:solidFill>
                <a:latin typeface="Segoe Print" panose="02000600000000000000" pitchFamily="2" charset="0"/>
              </a:rPr>
              <a:t>Repas</a:t>
            </a:r>
          </a:p>
          <a:p>
            <a:pPr>
              <a:buClr>
                <a:srgbClr val="0000FF"/>
              </a:buClr>
            </a:pPr>
            <a:r>
              <a:rPr lang="fr-FR" b="1" dirty="0" smtClean="0">
                <a:solidFill>
                  <a:srgbClr val="61FA48"/>
                </a:solidFill>
                <a:latin typeface="Segoe Print" panose="02000600000000000000" pitchFamily="2" charset="0"/>
              </a:rPr>
              <a:t>Animations </a:t>
            </a:r>
          </a:p>
          <a:p>
            <a:pPr>
              <a:buClr>
                <a:srgbClr val="0000FF"/>
              </a:buClr>
            </a:pPr>
            <a:r>
              <a:rPr lang="fr-FR" b="1" dirty="0" smtClean="0">
                <a:solidFill>
                  <a:srgbClr val="61FA48"/>
                </a:solidFill>
                <a:latin typeface="Segoe Print" panose="02000600000000000000" pitchFamily="2" charset="0"/>
              </a:rPr>
              <a:t>Rangement</a:t>
            </a:r>
          </a:p>
          <a:p>
            <a:pPr>
              <a:buClr>
                <a:srgbClr val="0000FF"/>
              </a:buClr>
            </a:pPr>
            <a:r>
              <a:rPr lang="fr-FR" b="1" dirty="0" smtClean="0">
                <a:solidFill>
                  <a:srgbClr val="61FA48"/>
                </a:solidFill>
                <a:latin typeface="Segoe Print" panose="02000600000000000000" pitchFamily="2" charset="0"/>
              </a:rPr>
              <a:t>Autres</a:t>
            </a:r>
          </a:p>
          <a:p>
            <a:pPr>
              <a:buClr>
                <a:srgbClr val="0000FF"/>
              </a:buClr>
              <a:buFont typeface="Arial" panose="020B0604020202020204" pitchFamily="34" charset="0"/>
              <a:buChar char="•"/>
            </a:pPr>
            <a:endParaRPr lang="fr-FR" b="1" dirty="0" smtClean="0">
              <a:solidFill>
                <a:srgbClr val="0000FF"/>
              </a:solidFill>
              <a:latin typeface="Segoe Print" panose="02000600000000000000" pitchFamily="2" charset="0"/>
            </a:endParaRPr>
          </a:p>
          <a:p>
            <a:pPr algn="ctr">
              <a:buNone/>
            </a:pPr>
            <a:endParaRPr lang="fr-FR" b="1" dirty="0">
              <a:solidFill>
                <a:srgbClr val="0000FF"/>
              </a:solidFill>
              <a:latin typeface="Segoe Print" panose="02000600000000000000" pitchFamily="2" charset="0"/>
            </a:endParaRPr>
          </a:p>
          <a:p>
            <a:endParaRPr lang="fr-FR" dirty="0"/>
          </a:p>
        </p:txBody>
      </p:sp>
      <p:sp>
        <p:nvSpPr>
          <p:cNvPr id="4" name="Espace réservé de la date 3"/>
          <p:cNvSpPr>
            <a:spLocks noGrp="1"/>
          </p:cNvSpPr>
          <p:nvPr>
            <p:ph type="dt" sz="half" idx="10"/>
          </p:nvPr>
        </p:nvSpPr>
        <p:spPr/>
        <p:txBody>
          <a:bodyPr/>
          <a:lstStyle/>
          <a:p>
            <a:r>
              <a:rPr lang="fr-FR" dirty="0" smtClean="0"/>
              <a:t>18/05/2019</a:t>
            </a:r>
            <a:endParaRPr lang="fr-FR" dirty="0"/>
          </a:p>
        </p:txBody>
      </p:sp>
      <p:sp>
        <p:nvSpPr>
          <p:cNvPr id="7" name="Rectangle 6"/>
          <p:cNvSpPr/>
          <p:nvPr/>
        </p:nvSpPr>
        <p:spPr>
          <a:xfrm>
            <a:off x="-828600" y="188640"/>
            <a:ext cx="4572000" cy="1200329"/>
          </a:xfrm>
          <a:prstGeom prst="rect">
            <a:avLst/>
          </a:prstGeom>
        </p:spPr>
        <p:txBody>
          <a:bodyPr>
            <a:spAutoFit/>
          </a:bodyPr>
          <a:lstStyle/>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Rencontre 2019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des amateurs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et/ou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Constructeurs du zéro </a:t>
            </a:r>
          </a:p>
        </p:txBody>
      </p:sp>
    </p:spTree>
    <p:extLst>
      <p:ext uri="{BB962C8B-B14F-4D97-AF65-F5344CB8AC3E}">
        <p14:creationId xmlns:p14="http://schemas.microsoft.com/office/powerpoint/2010/main" val="4754997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67534" y="1628800"/>
            <a:ext cx="8363272" cy="5040560"/>
          </a:xfrm>
        </p:spPr>
        <p:txBody>
          <a:bodyPr>
            <a:normAutofit fontScale="47500" lnSpcReduction="20000"/>
          </a:bodyPr>
          <a:lstStyle/>
          <a:p>
            <a:pPr lvl="1" algn="just">
              <a:lnSpc>
                <a:spcPct val="160000"/>
              </a:lnSpc>
              <a:buFont typeface="Symbol" panose="05050102010706020507" pitchFamily="18" charset="2"/>
              <a:buChar char=""/>
            </a:pPr>
            <a:r>
              <a:rPr lang="fr-FR" sz="2500" b="1" dirty="0" smtClean="0">
                <a:solidFill>
                  <a:srgbClr val="FFFF00"/>
                </a:solidFill>
                <a:latin typeface="Segoe Print" panose="02000600000000000000" pitchFamily="2" charset="0"/>
                <a:ea typeface="Calibri" panose="020F0502020204030204" pitchFamily="34" charset="0"/>
                <a:cs typeface="Arial" pitchFamily="34" charset="0"/>
              </a:rPr>
              <a:t>Répartition des amateurs dans les salles, </a:t>
            </a:r>
          </a:p>
          <a:p>
            <a:pPr lvl="1" algn="just">
              <a:lnSpc>
                <a:spcPct val="160000"/>
              </a:lnSpc>
              <a:buFont typeface="Symbol" panose="05050102010706020507" pitchFamily="18" charset="2"/>
              <a:buChar char=""/>
            </a:pPr>
            <a:r>
              <a:rPr lang="fr-FR" sz="2500" b="1" dirty="0" smtClean="0">
                <a:solidFill>
                  <a:srgbClr val="FFFF00"/>
                </a:solidFill>
                <a:latin typeface="Segoe Print" panose="02000600000000000000" pitchFamily="2" charset="0"/>
                <a:ea typeface="Calibri" panose="020F0502020204030204" pitchFamily="34" charset="0"/>
                <a:cs typeface="Arial" pitchFamily="34" charset="0"/>
              </a:rPr>
              <a:t>plan  de situation suivant le contenu des fiches d’inscription</a:t>
            </a:r>
          </a:p>
          <a:p>
            <a:pPr lvl="1" algn="just">
              <a:lnSpc>
                <a:spcPct val="160000"/>
              </a:lnSpc>
              <a:buFont typeface="Symbol" panose="05050102010706020507" pitchFamily="18" charset="2"/>
              <a:buChar char=""/>
            </a:pPr>
            <a:r>
              <a:rPr lang="fr-FR" sz="2500" b="1" dirty="0" smtClean="0">
                <a:solidFill>
                  <a:srgbClr val="FFFF00"/>
                </a:solidFill>
                <a:latin typeface="Segoe Print" panose="02000600000000000000" pitchFamily="2" charset="0"/>
                <a:ea typeface="Calibri" panose="020F0502020204030204" pitchFamily="34" charset="0"/>
                <a:cs typeface="Arial" pitchFamily="34" charset="0"/>
              </a:rPr>
              <a:t>Besoins en tables, chaises, cartons, papiers de table, scotch, petit matériel, évaluation des besoins et vérification des stock</a:t>
            </a:r>
          </a:p>
          <a:p>
            <a:pPr lvl="1" algn="just">
              <a:lnSpc>
                <a:spcPct val="160000"/>
              </a:lnSpc>
              <a:buFont typeface="Symbol" panose="05050102010706020507" pitchFamily="18" charset="2"/>
              <a:buChar char=""/>
            </a:pPr>
            <a:r>
              <a:rPr lang="fr-FR" sz="2500" b="1" dirty="0" smtClean="0">
                <a:solidFill>
                  <a:srgbClr val="FFFF00"/>
                </a:solidFill>
                <a:latin typeface="Segoe Print" panose="02000600000000000000" pitchFamily="2" charset="0"/>
                <a:ea typeface="Calibri" panose="020F0502020204030204" pitchFamily="34" charset="0"/>
                <a:cs typeface="Arial" pitchFamily="34" charset="0"/>
              </a:rPr>
              <a:t>Besoins électrique, câbles,</a:t>
            </a:r>
          </a:p>
          <a:p>
            <a:pPr lvl="1" algn="just">
              <a:lnSpc>
                <a:spcPct val="160000"/>
              </a:lnSpc>
              <a:buFont typeface="Symbol" panose="05050102010706020507" pitchFamily="18" charset="2"/>
              <a:buChar char=""/>
            </a:pPr>
            <a:r>
              <a:rPr lang="fr-FR" sz="2500" b="1" dirty="0" smtClean="0">
                <a:solidFill>
                  <a:srgbClr val="FFFF00"/>
                </a:solidFill>
                <a:latin typeface="Segoe Print" panose="02000600000000000000" pitchFamily="2" charset="0"/>
                <a:ea typeface="Calibri" panose="020F0502020204030204" pitchFamily="34" charset="0"/>
                <a:cs typeface="Arial" pitchFamily="34" charset="0"/>
              </a:rPr>
              <a:t>Etiquettes </a:t>
            </a:r>
            <a:r>
              <a:rPr lang="fr-FR" sz="2500" b="1" dirty="0">
                <a:solidFill>
                  <a:srgbClr val="FFFF00"/>
                </a:solidFill>
                <a:latin typeface="Segoe Print" panose="02000600000000000000" pitchFamily="2" charset="0"/>
                <a:ea typeface="Calibri" panose="020F0502020204030204" pitchFamily="34" charset="0"/>
                <a:cs typeface="Arial" pitchFamily="34" charset="0"/>
              </a:rPr>
              <a:t>autocollantes sur les </a:t>
            </a:r>
            <a:r>
              <a:rPr lang="fr-FR" sz="2500" b="1" dirty="0" smtClean="0">
                <a:solidFill>
                  <a:srgbClr val="FFFF00"/>
                </a:solidFill>
                <a:latin typeface="Segoe Print" panose="02000600000000000000" pitchFamily="2" charset="0"/>
                <a:ea typeface="Calibri" panose="020F0502020204030204" pitchFamily="34" charset="0"/>
                <a:cs typeface="Arial" pitchFamily="34" charset="0"/>
              </a:rPr>
              <a:t>tables</a:t>
            </a:r>
            <a:endParaRPr lang="fr-FR" sz="2500" b="1" dirty="0">
              <a:solidFill>
                <a:srgbClr val="FFFF00"/>
              </a:solidFill>
              <a:latin typeface="Segoe Print" panose="02000600000000000000" pitchFamily="2" charset="0"/>
              <a:ea typeface="Calibri" panose="020F0502020204030204" pitchFamily="34" charset="0"/>
              <a:cs typeface="Arial" pitchFamily="34" charset="0"/>
            </a:endParaRPr>
          </a:p>
          <a:p>
            <a:pPr lvl="1" algn="just">
              <a:lnSpc>
                <a:spcPct val="160000"/>
              </a:lnSpc>
              <a:buFont typeface="Symbol" panose="05050102010706020507" pitchFamily="18" charset="2"/>
              <a:buChar char=""/>
            </a:pPr>
            <a:r>
              <a:rPr lang="fr-FR" sz="2500" b="1" dirty="0">
                <a:solidFill>
                  <a:srgbClr val="FFFF00"/>
                </a:solidFill>
                <a:latin typeface="Segoe Print" panose="02000600000000000000" pitchFamily="2" charset="0"/>
                <a:ea typeface="Calibri" panose="020F0502020204030204" pitchFamily="34" charset="0"/>
                <a:cs typeface="Arial" pitchFamily="34" charset="0"/>
              </a:rPr>
              <a:t>Etiquettes autocollante </a:t>
            </a:r>
            <a:r>
              <a:rPr lang="fr-FR" sz="2500" b="1" dirty="0" smtClean="0">
                <a:solidFill>
                  <a:srgbClr val="FFFF00"/>
                </a:solidFill>
                <a:latin typeface="Segoe Print" panose="02000600000000000000" pitchFamily="2" charset="0"/>
                <a:ea typeface="Calibri" panose="020F0502020204030204" pitchFamily="34" charset="0"/>
                <a:cs typeface="Arial" pitchFamily="34" charset="0"/>
              </a:rPr>
              <a:t>présence des amateurs</a:t>
            </a:r>
          </a:p>
          <a:p>
            <a:pPr lvl="1" algn="just">
              <a:lnSpc>
                <a:spcPct val="160000"/>
              </a:lnSpc>
              <a:buFont typeface="Symbol" panose="05050102010706020507" pitchFamily="18" charset="2"/>
              <a:buChar char=""/>
            </a:pPr>
            <a:r>
              <a:rPr lang="fr-FR" sz="2500" b="1" dirty="0" smtClean="0">
                <a:solidFill>
                  <a:srgbClr val="FFFF00"/>
                </a:solidFill>
                <a:latin typeface="Segoe Print" panose="02000600000000000000" pitchFamily="2" charset="0"/>
                <a:ea typeface="Calibri" panose="020F0502020204030204" pitchFamily="34" charset="0"/>
                <a:cs typeface="Arial" pitchFamily="34" charset="0"/>
              </a:rPr>
              <a:t>Table </a:t>
            </a:r>
            <a:r>
              <a:rPr lang="fr-FR" sz="2500" b="1" dirty="0">
                <a:solidFill>
                  <a:srgbClr val="FFFF00"/>
                </a:solidFill>
                <a:latin typeface="Segoe Print" panose="02000600000000000000" pitchFamily="2" charset="0"/>
                <a:ea typeface="Calibri" panose="020F0502020204030204" pitchFamily="34" charset="0"/>
                <a:cs typeface="Arial" pitchFamily="34" charset="0"/>
              </a:rPr>
              <a:t>accueil des </a:t>
            </a:r>
            <a:r>
              <a:rPr lang="fr-FR" sz="2500" b="1" dirty="0" smtClean="0">
                <a:solidFill>
                  <a:srgbClr val="FFFF00"/>
                </a:solidFill>
                <a:latin typeface="Segoe Print" panose="02000600000000000000" pitchFamily="2" charset="0"/>
                <a:ea typeface="Calibri" panose="020F0502020204030204" pitchFamily="34" charset="0"/>
                <a:cs typeface="Arial" pitchFamily="34" charset="0"/>
              </a:rPr>
              <a:t>arrivants </a:t>
            </a:r>
            <a:endParaRPr lang="fr-FR" sz="2500" b="1" dirty="0">
              <a:solidFill>
                <a:srgbClr val="FFFF00"/>
              </a:solidFill>
              <a:latin typeface="Segoe Print" panose="02000600000000000000" pitchFamily="2" charset="0"/>
              <a:ea typeface="Calibri" panose="020F0502020204030204" pitchFamily="34" charset="0"/>
              <a:cs typeface="Arial" pitchFamily="34" charset="0"/>
            </a:endParaRPr>
          </a:p>
          <a:p>
            <a:pPr lvl="1" algn="just">
              <a:lnSpc>
                <a:spcPct val="160000"/>
              </a:lnSpc>
              <a:buFont typeface="Symbol" panose="05050102010706020507" pitchFamily="18" charset="2"/>
              <a:buChar char=""/>
            </a:pPr>
            <a:r>
              <a:rPr lang="fr-FR" sz="2500" b="1" dirty="0" smtClean="0">
                <a:solidFill>
                  <a:srgbClr val="FFFF00"/>
                </a:solidFill>
                <a:latin typeface="Segoe Print" panose="02000600000000000000" pitchFamily="2" charset="0"/>
                <a:ea typeface="Calibri" panose="020F0502020204030204" pitchFamily="34" charset="0"/>
                <a:cs typeface="Arial" pitchFamily="34" charset="0"/>
              </a:rPr>
              <a:t>Aide à la Répartition dans les salles, </a:t>
            </a:r>
          </a:p>
          <a:p>
            <a:pPr lvl="1" algn="just">
              <a:lnSpc>
                <a:spcPct val="160000"/>
              </a:lnSpc>
              <a:buFont typeface="Symbol" panose="05050102010706020507" pitchFamily="18" charset="2"/>
              <a:buChar char=""/>
            </a:pPr>
            <a:r>
              <a:rPr lang="fr-FR" sz="2500" b="1" dirty="0" smtClean="0">
                <a:solidFill>
                  <a:srgbClr val="FFFF00"/>
                </a:solidFill>
                <a:latin typeface="Segoe Print" panose="02000600000000000000" pitchFamily="2" charset="0"/>
                <a:ea typeface="Calibri" panose="020F0502020204030204" pitchFamily="34" charset="0"/>
                <a:cs typeface="Arial" pitchFamily="34" charset="0"/>
              </a:rPr>
              <a:t>Discours </a:t>
            </a:r>
            <a:r>
              <a:rPr lang="fr-FR" sz="2500" b="1" dirty="0">
                <a:solidFill>
                  <a:srgbClr val="FFFF00"/>
                </a:solidFill>
                <a:latin typeface="Segoe Print" panose="02000600000000000000" pitchFamily="2" charset="0"/>
                <a:ea typeface="Calibri" panose="020F0502020204030204" pitchFamily="34" charset="0"/>
                <a:cs typeface="Arial" pitchFamily="34" charset="0"/>
              </a:rPr>
              <a:t>(remerciements) lors du </a:t>
            </a:r>
            <a:r>
              <a:rPr lang="fr-FR" sz="2500" b="1" dirty="0" smtClean="0">
                <a:solidFill>
                  <a:srgbClr val="FFFF00"/>
                </a:solidFill>
                <a:latin typeface="Segoe Print" panose="02000600000000000000" pitchFamily="2" charset="0"/>
                <a:ea typeface="Calibri" panose="020F0502020204030204" pitchFamily="34" charset="0"/>
                <a:cs typeface="Arial" pitchFamily="34" charset="0"/>
              </a:rPr>
              <a:t>repas</a:t>
            </a:r>
          </a:p>
          <a:p>
            <a:pPr lvl="1" algn="just">
              <a:lnSpc>
                <a:spcPct val="160000"/>
              </a:lnSpc>
              <a:buFont typeface="Symbol" panose="05050102010706020507" pitchFamily="18" charset="2"/>
              <a:buChar char=""/>
            </a:pPr>
            <a:r>
              <a:rPr lang="fr-FR" sz="2500" b="1" dirty="0" smtClean="0">
                <a:solidFill>
                  <a:srgbClr val="FFFF00"/>
                </a:solidFill>
                <a:latin typeface="Segoe Print" panose="02000600000000000000" pitchFamily="2" charset="0"/>
                <a:ea typeface="Calibri" panose="020F0502020204030204" pitchFamily="34" charset="0"/>
                <a:cs typeface="Arial" pitchFamily="34" charset="0"/>
              </a:rPr>
              <a:t>Communication </a:t>
            </a:r>
            <a:r>
              <a:rPr lang="fr-FR" sz="2500" b="1" dirty="0">
                <a:solidFill>
                  <a:srgbClr val="FFFF00"/>
                </a:solidFill>
                <a:latin typeface="Segoe Print" panose="02000600000000000000" pitchFamily="2" charset="0"/>
                <a:ea typeface="Calibri" panose="020F0502020204030204" pitchFamily="34" charset="0"/>
                <a:cs typeface="Arial" pitchFamily="34" charset="0"/>
              </a:rPr>
              <a:t>locale et nationale </a:t>
            </a:r>
          </a:p>
          <a:p>
            <a:pPr lvl="1" algn="just">
              <a:lnSpc>
                <a:spcPct val="160000"/>
              </a:lnSpc>
              <a:buFont typeface="Symbol" panose="05050102010706020507" pitchFamily="18" charset="2"/>
              <a:buChar char=""/>
            </a:pPr>
            <a:r>
              <a:rPr lang="fr-FR" sz="2500" b="1" dirty="0" smtClean="0">
                <a:solidFill>
                  <a:srgbClr val="FFFF00"/>
                </a:solidFill>
                <a:latin typeface="Segoe Print" panose="02000600000000000000" pitchFamily="2" charset="0"/>
                <a:ea typeface="Calibri" panose="020F0502020204030204" pitchFamily="34" charset="0"/>
                <a:cs typeface="Arial" pitchFamily="34" charset="0"/>
              </a:rPr>
              <a:t>Accueil </a:t>
            </a:r>
            <a:r>
              <a:rPr lang="fr-FR" sz="2500" b="1" dirty="0">
                <a:solidFill>
                  <a:srgbClr val="FFFF00"/>
                </a:solidFill>
                <a:latin typeface="Segoe Print" panose="02000600000000000000" pitchFamily="2" charset="0"/>
                <a:ea typeface="Calibri" panose="020F0502020204030204" pitchFamily="34" charset="0"/>
                <a:cs typeface="Arial" pitchFamily="34" charset="0"/>
              </a:rPr>
              <a:t>média </a:t>
            </a:r>
            <a:r>
              <a:rPr lang="fr-FR" sz="2500" b="1" dirty="0" smtClean="0">
                <a:solidFill>
                  <a:srgbClr val="FFFF00"/>
                </a:solidFill>
                <a:latin typeface="Segoe Print" panose="02000600000000000000" pitchFamily="2" charset="0"/>
                <a:ea typeface="Calibri" panose="020F0502020204030204" pitchFamily="34" charset="0"/>
                <a:cs typeface="Arial" pitchFamily="34" charset="0"/>
              </a:rPr>
              <a:t>éventuel sur place</a:t>
            </a:r>
          </a:p>
          <a:p>
            <a:pPr lvl="1" algn="just">
              <a:lnSpc>
                <a:spcPct val="160000"/>
              </a:lnSpc>
              <a:buFont typeface="Symbol" panose="05050102010706020507" pitchFamily="18" charset="2"/>
              <a:buChar char=""/>
            </a:pPr>
            <a:r>
              <a:rPr lang="fr-FR" sz="2500" b="1" dirty="0" smtClean="0">
                <a:solidFill>
                  <a:srgbClr val="FFFF00"/>
                </a:solidFill>
                <a:latin typeface="Segoe Print" panose="02000600000000000000" pitchFamily="2" charset="0"/>
                <a:ea typeface="Calibri" panose="020F0502020204030204" pitchFamily="34" charset="0"/>
                <a:cs typeface="Arial" pitchFamily="34" charset="0"/>
              </a:rPr>
              <a:t>Animations fonctionnement et emplacements</a:t>
            </a:r>
            <a:endParaRPr lang="fr-FR" sz="2500" b="1" dirty="0">
              <a:solidFill>
                <a:srgbClr val="FFFF00"/>
              </a:solidFill>
              <a:latin typeface="Segoe Print" panose="02000600000000000000" pitchFamily="2" charset="0"/>
              <a:ea typeface="Calibri" panose="020F0502020204030204" pitchFamily="34" charset="0"/>
              <a:cs typeface="Arial" pitchFamily="34" charset="0"/>
            </a:endParaRPr>
          </a:p>
          <a:p>
            <a:pPr lvl="1" algn="just">
              <a:lnSpc>
                <a:spcPct val="160000"/>
              </a:lnSpc>
              <a:buFont typeface="Symbol" panose="05050102010706020507" pitchFamily="18" charset="2"/>
              <a:buChar char=""/>
            </a:pPr>
            <a:endParaRPr lang="fr-FR" sz="1700" b="1" dirty="0" smtClean="0">
              <a:solidFill>
                <a:srgbClr val="FF0000"/>
              </a:solidFill>
              <a:latin typeface="Segoe Print" panose="02000600000000000000" pitchFamily="2" charset="0"/>
              <a:ea typeface="Calibri" panose="020F0502020204030204" pitchFamily="34" charset="0"/>
              <a:cs typeface="Arial" pitchFamily="34" charset="0"/>
            </a:endParaRPr>
          </a:p>
          <a:p>
            <a:pPr algn="just">
              <a:buFont typeface="Symbol" panose="05050102010706020507" pitchFamily="18" charset="2"/>
              <a:buChar char=""/>
            </a:pPr>
            <a:endParaRPr lang="fr-FR" sz="2100" dirty="0" smtClean="0">
              <a:latin typeface="+mj-lt"/>
              <a:ea typeface="Calibri" panose="020F0502020204030204" pitchFamily="34" charset="0"/>
              <a:cs typeface="Arial" pitchFamily="34" charset="0"/>
            </a:endParaRPr>
          </a:p>
          <a:p>
            <a:pPr algn="just">
              <a:buNone/>
            </a:pPr>
            <a:endParaRPr lang="fr-FR" dirty="0" smtClean="0">
              <a:solidFill>
                <a:srgbClr val="000000"/>
              </a:solidFill>
              <a:latin typeface="Arial" pitchFamily="34" charset="0"/>
              <a:ea typeface="Calibri" panose="020F0502020204030204" pitchFamily="34" charset="0"/>
              <a:cs typeface="Arial" pitchFamily="34" charset="0"/>
            </a:endParaRPr>
          </a:p>
          <a:p>
            <a:endParaRPr lang="fr-FR" dirty="0"/>
          </a:p>
        </p:txBody>
      </p:sp>
      <p:sp>
        <p:nvSpPr>
          <p:cNvPr id="10" name="Espace réservé de la date 9"/>
          <p:cNvSpPr>
            <a:spLocks noGrp="1"/>
          </p:cNvSpPr>
          <p:nvPr>
            <p:ph type="dt" sz="half" idx="10"/>
          </p:nvPr>
        </p:nvSpPr>
        <p:spPr/>
        <p:txBody>
          <a:bodyPr/>
          <a:lstStyle/>
          <a:p>
            <a:r>
              <a:rPr lang="fr-FR" dirty="0" smtClean="0"/>
              <a:t>18/05/2019</a:t>
            </a:r>
            <a:endParaRPr lang="fr-FR" dirty="0"/>
          </a:p>
        </p:txBody>
      </p:sp>
      <p:sp>
        <p:nvSpPr>
          <p:cNvPr id="8" name="Rectangle 7"/>
          <p:cNvSpPr/>
          <p:nvPr/>
        </p:nvSpPr>
        <p:spPr>
          <a:xfrm>
            <a:off x="2699792" y="623458"/>
            <a:ext cx="6048672" cy="1200329"/>
          </a:xfrm>
          <a:prstGeom prst="rect">
            <a:avLst/>
          </a:prstGeom>
        </p:spPr>
        <p:txBody>
          <a:bodyPr wrap="square">
            <a:spAutoFit/>
          </a:bodyPr>
          <a:lstStyle/>
          <a:p>
            <a:pPr algn="ctr"/>
            <a:r>
              <a:rPr lang="fr-FR" sz="3200" b="1" dirty="0" smtClean="0">
                <a:solidFill>
                  <a:srgbClr val="61FA48"/>
                </a:solidFill>
                <a:latin typeface="Segoe Print" panose="02000600000000000000" pitchFamily="2" charset="0"/>
              </a:rPr>
              <a:t>Organisation </a:t>
            </a:r>
            <a:r>
              <a:rPr lang="fr-FR" sz="3200" b="1" dirty="0">
                <a:solidFill>
                  <a:srgbClr val="61FA48"/>
                </a:solidFill>
                <a:latin typeface="Segoe Print" panose="02000600000000000000" pitchFamily="2" charset="0"/>
              </a:rPr>
              <a:t>du </a:t>
            </a:r>
            <a:r>
              <a:rPr lang="fr-FR" sz="3200" b="1" dirty="0" smtClean="0">
                <a:solidFill>
                  <a:srgbClr val="61FA48"/>
                </a:solidFill>
                <a:latin typeface="Segoe Print" panose="02000600000000000000" pitchFamily="2" charset="0"/>
              </a:rPr>
              <a:t>samedi</a:t>
            </a:r>
            <a:r>
              <a:rPr lang="fr-FR" sz="4000" b="1" dirty="0">
                <a:solidFill>
                  <a:srgbClr val="61FA48"/>
                </a:solidFill>
                <a:ea typeface="Calibri" panose="020F0502020204030204" pitchFamily="34" charset="0"/>
                <a:cs typeface="Arial" pitchFamily="34" charset="0"/>
              </a:rPr>
              <a:t/>
            </a:r>
            <a:br>
              <a:rPr lang="fr-FR" sz="4000" b="1" dirty="0">
                <a:solidFill>
                  <a:srgbClr val="61FA48"/>
                </a:solidFill>
                <a:ea typeface="Calibri" panose="020F0502020204030204" pitchFamily="34" charset="0"/>
                <a:cs typeface="Arial" pitchFamily="34" charset="0"/>
              </a:rPr>
            </a:br>
            <a:endParaRPr lang="fr-FR" sz="4000" dirty="0">
              <a:solidFill>
                <a:srgbClr val="61FA48"/>
              </a:solidFill>
            </a:endParaRPr>
          </a:p>
        </p:txBody>
      </p:sp>
      <p:pic>
        <p:nvPicPr>
          <p:cNvPr id="6" name="Image 5"/>
          <p:cNvPicPr>
            <a:picLocks noChangeAspect="1"/>
          </p:cNvPicPr>
          <p:nvPr/>
        </p:nvPicPr>
        <p:blipFill>
          <a:blip r:embed="rId2"/>
          <a:stretch>
            <a:fillRect/>
          </a:stretch>
        </p:blipFill>
        <p:spPr>
          <a:xfrm>
            <a:off x="8494126" y="7041"/>
            <a:ext cx="646232" cy="573074"/>
          </a:xfrm>
          <a:prstGeom prst="rect">
            <a:avLst/>
          </a:prstGeom>
        </p:spPr>
      </p:pic>
      <p:sp>
        <p:nvSpPr>
          <p:cNvPr id="5" name="Rectangle 4"/>
          <p:cNvSpPr/>
          <p:nvPr/>
        </p:nvSpPr>
        <p:spPr>
          <a:xfrm>
            <a:off x="-1044624" y="1622"/>
            <a:ext cx="4572000" cy="1200329"/>
          </a:xfrm>
          <a:prstGeom prst="rect">
            <a:avLst/>
          </a:prstGeom>
        </p:spPr>
        <p:txBody>
          <a:bodyPr>
            <a:spAutoFit/>
          </a:bodyPr>
          <a:lstStyle/>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Rencontre 2019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des amateurs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et/ou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Constructeurs du zéro </a:t>
            </a:r>
          </a:p>
        </p:txBody>
      </p:sp>
    </p:spTree>
    <p:extLst>
      <p:ext uri="{BB962C8B-B14F-4D97-AF65-F5344CB8AC3E}">
        <p14:creationId xmlns:p14="http://schemas.microsoft.com/office/powerpoint/2010/main" val="6461174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7" y="2133600"/>
            <a:ext cx="8138864" cy="3777622"/>
          </a:xfrm>
        </p:spPr>
        <p:txBody>
          <a:bodyPr>
            <a:normAutofit/>
          </a:bodyPr>
          <a:lstStyle/>
          <a:p>
            <a:pPr marL="0" indent="0" algn="ctr">
              <a:buNone/>
            </a:pPr>
            <a:r>
              <a:rPr lang="fr-FR" sz="3200" b="1" dirty="0" smtClean="0">
                <a:solidFill>
                  <a:srgbClr val="0000FF"/>
                </a:solidFill>
                <a:latin typeface="Segoe Print" panose="02000600000000000000" pitchFamily="2" charset="0"/>
              </a:rPr>
              <a:t>Compte rendu pour la revue </a:t>
            </a:r>
          </a:p>
          <a:p>
            <a:pPr marL="0" indent="0" algn="ctr">
              <a:buNone/>
            </a:pPr>
            <a:r>
              <a:rPr lang="fr-FR" sz="3200" b="1" dirty="0" smtClean="0">
                <a:solidFill>
                  <a:srgbClr val="0000FF"/>
                </a:solidFill>
                <a:latin typeface="Segoe Print" panose="02000600000000000000" pitchFamily="2" charset="0"/>
              </a:rPr>
              <a:t>du Cercle du Zéro</a:t>
            </a:r>
          </a:p>
          <a:p>
            <a:pPr marL="0" indent="0" algn="ctr">
              <a:buNone/>
            </a:pPr>
            <a:endParaRPr lang="fr-FR" sz="3200" b="1" dirty="0">
              <a:solidFill>
                <a:srgbClr val="0000FF"/>
              </a:solidFill>
              <a:latin typeface="Segoe Print" panose="02000600000000000000" pitchFamily="2" charset="0"/>
            </a:endParaRPr>
          </a:p>
          <a:p>
            <a:pPr marL="0" indent="0" algn="ctr">
              <a:buNone/>
            </a:pPr>
            <a:endParaRPr lang="fr-FR" sz="3200" b="1" dirty="0" smtClean="0">
              <a:solidFill>
                <a:srgbClr val="0000FF"/>
              </a:solidFill>
              <a:latin typeface="Segoe Print" panose="02000600000000000000" pitchFamily="2" charset="0"/>
            </a:endParaRPr>
          </a:p>
          <a:p>
            <a:pPr marL="0" indent="0" algn="ctr">
              <a:buNone/>
            </a:pPr>
            <a:r>
              <a:rPr lang="fr-FR" sz="3200" b="1" dirty="0" smtClean="0">
                <a:solidFill>
                  <a:srgbClr val="0000FF"/>
                </a:solidFill>
                <a:latin typeface="Segoe Print" panose="02000600000000000000" pitchFamily="2" charset="0"/>
              </a:rPr>
              <a:t>Gilbert LEBEC</a:t>
            </a:r>
            <a:endParaRPr lang="fr-FR" sz="3200" b="1" dirty="0">
              <a:solidFill>
                <a:srgbClr val="0000FF"/>
              </a:solidFill>
              <a:latin typeface="Segoe Print" panose="02000600000000000000" pitchFamily="2" charset="0"/>
            </a:endParaRPr>
          </a:p>
        </p:txBody>
      </p:sp>
      <p:sp>
        <p:nvSpPr>
          <p:cNvPr id="4" name="Espace réservé de la date 3"/>
          <p:cNvSpPr>
            <a:spLocks noGrp="1"/>
          </p:cNvSpPr>
          <p:nvPr>
            <p:ph type="dt" sz="half" idx="10"/>
          </p:nvPr>
        </p:nvSpPr>
        <p:spPr/>
        <p:txBody>
          <a:bodyPr/>
          <a:lstStyle/>
          <a:p>
            <a:r>
              <a:rPr lang="fr-FR" dirty="0" smtClean="0"/>
              <a:t>18/05/2019</a:t>
            </a:r>
            <a:endParaRPr lang="fr-FR" dirty="0"/>
          </a:p>
        </p:txBody>
      </p:sp>
      <p:sp>
        <p:nvSpPr>
          <p:cNvPr id="5" name="Rectangle 4"/>
          <p:cNvSpPr/>
          <p:nvPr/>
        </p:nvSpPr>
        <p:spPr>
          <a:xfrm>
            <a:off x="-828600" y="216440"/>
            <a:ext cx="4572000" cy="1200329"/>
          </a:xfrm>
          <a:prstGeom prst="rect">
            <a:avLst/>
          </a:prstGeom>
        </p:spPr>
        <p:txBody>
          <a:bodyPr>
            <a:spAutoFit/>
          </a:bodyPr>
          <a:lstStyle/>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Rencontre 2019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des amateurs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et/ou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Constructeurs du zéro </a:t>
            </a:r>
          </a:p>
        </p:txBody>
      </p:sp>
      <p:pic>
        <p:nvPicPr>
          <p:cNvPr id="6" name="Image 5"/>
          <p:cNvPicPr>
            <a:picLocks noChangeAspect="1"/>
          </p:cNvPicPr>
          <p:nvPr/>
        </p:nvPicPr>
        <p:blipFill>
          <a:blip r:embed="rId2"/>
          <a:stretch>
            <a:fillRect/>
          </a:stretch>
        </p:blipFill>
        <p:spPr>
          <a:xfrm>
            <a:off x="8494126" y="7041"/>
            <a:ext cx="646232" cy="573074"/>
          </a:xfrm>
          <a:prstGeom prst="rect">
            <a:avLst/>
          </a:prstGeom>
        </p:spPr>
      </p:pic>
    </p:spTree>
    <p:extLst>
      <p:ext uri="{BB962C8B-B14F-4D97-AF65-F5344CB8AC3E}">
        <p14:creationId xmlns:p14="http://schemas.microsoft.com/office/powerpoint/2010/main" val="3570496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809" y="1633762"/>
            <a:ext cx="6552381" cy="3590476"/>
          </a:xfrm>
          <a:prstGeom prst="rect">
            <a:avLst/>
          </a:prstGeom>
        </p:spPr>
      </p:pic>
      <p:sp>
        <p:nvSpPr>
          <p:cNvPr id="6" name="Espace réservé de la date 5"/>
          <p:cNvSpPr>
            <a:spLocks noGrp="1"/>
          </p:cNvSpPr>
          <p:nvPr>
            <p:ph type="dt" sz="half" idx="10"/>
          </p:nvPr>
        </p:nvSpPr>
        <p:spPr/>
        <p:txBody>
          <a:bodyPr/>
          <a:lstStyle/>
          <a:p>
            <a:r>
              <a:rPr lang="fr-FR" dirty="0" smtClean="0"/>
              <a:t>18/05/2019</a:t>
            </a:r>
            <a:endParaRPr lang="fr-FR" dirty="0"/>
          </a:p>
        </p:txBody>
      </p:sp>
    </p:spTree>
    <p:extLst>
      <p:ext uri="{BB962C8B-B14F-4D97-AF65-F5344CB8AC3E}">
        <p14:creationId xmlns:p14="http://schemas.microsoft.com/office/powerpoint/2010/main" val="7675553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3612967" y="3789040"/>
            <a:ext cx="2436665" cy="504056"/>
          </a:xfrm>
        </p:spPr>
        <p:txBody>
          <a:bodyPr/>
          <a:lstStyle/>
          <a:p>
            <a:pPr marL="0" indent="0" algn="ctr">
              <a:buNone/>
            </a:pPr>
            <a:r>
              <a:rPr lang="fr-FR" b="1" dirty="0" smtClean="0">
                <a:solidFill>
                  <a:srgbClr val="61FA48"/>
                </a:solidFill>
              </a:rPr>
              <a:t>André </a:t>
            </a:r>
            <a:r>
              <a:rPr lang="fr-FR" sz="2400" b="1" dirty="0" smtClean="0">
                <a:solidFill>
                  <a:srgbClr val="61FA48"/>
                </a:solidFill>
              </a:rPr>
              <a:t>GOLETTO</a:t>
            </a:r>
            <a:endParaRPr lang="fr-FR" b="1" dirty="0">
              <a:solidFill>
                <a:srgbClr val="61FA48"/>
              </a:solidFill>
            </a:endParaRPr>
          </a:p>
        </p:txBody>
      </p:sp>
      <p:sp>
        <p:nvSpPr>
          <p:cNvPr id="4" name="Espace réservé de la date 3"/>
          <p:cNvSpPr>
            <a:spLocks noGrp="1"/>
          </p:cNvSpPr>
          <p:nvPr>
            <p:ph type="dt" sz="half" idx="10"/>
          </p:nvPr>
        </p:nvSpPr>
        <p:spPr/>
        <p:txBody>
          <a:bodyPr/>
          <a:lstStyle/>
          <a:p>
            <a:r>
              <a:rPr lang="fr-FR" dirty="0" smtClean="0"/>
              <a:t>18/05/2019</a:t>
            </a:r>
            <a:endParaRPr lang="fr-FR"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96" y="2420888"/>
            <a:ext cx="2413736" cy="1080120"/>
          </a:xfrm>
          <a:prstGeom prst="rect">
            <a:avLst/>
          </a:prstGeom>
        </p:spPr>
      </p:pic>
      <p:pic>
        <p:nvPicPr>
          <p:cNvPr id="8"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spTree>
    <p:extLst>
      <p:ext uri="{BB962C8B-B14F-4D97-AF65-F5344CB8AC3E}">
        <p14:creationId xmlns:p14="http://schemas.microsoft.com/office/powerpoint/2010/main" val="1807816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7872"/>
            <a:ext cx="9154495" cy="6865872"/>
          </a:xfrm>
        </p:spPr>
      </p:pic>
      <p:sp>
        <p:nvSpPr>
          <p:cNvPr id="4" name="Espace réservé de la date 3"/>
          <p:cNvSpPr>
            <a:spLocks noGrp="1"/>
          </p:cNvSpPr>
          <p:nvPr>
            <p:ph type="dt" sz="half" idx="10"/>
          </p:nvPr>
        </p:nvSpPr>
        <p:spPr/>
        <p:txBody>
          <a:bodyPr/>
          <a:lstStyle/>
          <a:p>
            <a:r>
              <a:rPr lang="fr-FR" dirty="0" smtClean="0"/>
              <a:t>18/05/2019</a:t>
            </a:r>
            <a:endParaRPr lang="fr-FR" dirty="0"/>
          </a:p>
        </p:txBody>
      </p:sp>
    </p:spTree>
    <p:extLst>
      <p:ext uri="{BB962C8B-B14F-4D97-AF65-F5344CB8AC3E}">
        <p14:creationId xmlns:p14="http://schemas.microsoft.com/office/powerpoint/2010/main" val="290328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4" name="Espace réservé de la date 3"/>
          <p:cNvSpPr>
            <a:spLocks noGrp="1"/>
          </p:cNvSpPr>
          <p:nvPr>
            <p:ph type="dt" sz="half" idx="10"/>
          </p:nvPr>
        </p:nvSpPr>
        <p:spPr/>
        <p:txBody>
          <a:bodyPr/>
          <a:lstStyle/>
          <a:p>
            <a:r>
              <a:rPr lang="fr-FR" dirty="0" smtClean="0"/>
              <a:t>18/05/2019</a:t>
            </a:r>
            <a:endParaRPr lang="fr-FR"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3848" y="2402886"/>
            <a:ext cx="5940152" cy="4455114"/>
          </a:xfrm>
          <a:prstGeom prst="rect">
            <a:avLst/>
          </a:prstGeom>
        </p:spPr>
      </p:pic>
      <p:pic>
        <p:nvPicPr>
          <p:cNvPr id="5" name="Espace réservé du conten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5037666" cy="3778250"/>
          </a:xfr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160" y="496845"/>
            <a:ext cx="2413736" cy="1080120"/>
          </a:xfrm>
          <a:prstGeom prst="rect">
            <a:avLst/>
          </a:prstGeom>
        </p:spPr>
      </p:pic>
    </p:spTree>
    <p:extLst>
      <p:ext uri="{BB962C8B-B14F-4D97-AF65-F5344CB8AC3E}">
        <p14:creationId xmlns:p14="http://schemas.microsoft.com/office/powerpoint/2010/main" val="1959786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4270"/>
            <a:ext cx="9163025" cy="6872270"/>
          </a:xfrm>
        </p:spPr>
      </p:pic>
      <p:sp>
        <p:nvSpPr>
          <p:cNvPr id="4" name="Espace réservé de la date 3"/>
          <p:cNvSpPr>
            <a:spLocks noGrp="1"/>
          </p:cNvSpPr>
          <p:nvPr>
            <p:ph type="dt" sz="half" idx="10"/>
          </p:nvPr>
        </p:nvSpPr>
        <p:spPr/>
        <p:txBody>
          <a:bodyPr/>
          <a:lstStyle/>
          <a:p>
            <a:r>
              <a:rPr lang="fr-FR" dirty="0" smtClean="0"/>
              <a:t>18/05/2019</a:t>
            </a:r>
            <a:endParaRPr lang="fr-FR"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60" y="461190"/>
            <a:ext cx="2413736" cy="1080120"/>
          </a:xfrm>
          <a:prstGeom prst="rect">
            <a:avLst/>
          </a:prstGeom>
        </p:spPr>
      </p:pic>
    </p:spTree>
    <p:extLst>
      <p:ext uri="{BB962C8B-B14F-4D97-AF65-F5344CB8AC3E}">
        <p14:creationId xmlns:p14="http://schemas.microsoft.com/office/powerpoint/2010/main" val="1506241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89" y="0"/>
            <a:ext cx="9143999" cy="6858000"/>
          </a:xfrm>
        </p:spPr>
      </p:pic>
      <p:sp>
        <p:nvSpPr>
          <p:cNvPr id="4" name="Espace réservé de la date 3"/>
          <p:cNvSpPr>
            <a:spLocks noGrp="1"/>
          </p:cNvSpPr>
          <p:nvPr>
            <p:ph type="dt" sz="half" idx="10"/>
          </p:nvPr>
        </p:nvSpPr>
        <p:spPr/>
        <p:txBody>
          <a:bodyPr/>
          <a:lstStyle/>
          <a:p>
            <a:r>
              <a:rPr lang="fr-FR" dirty="0" smtClean="0"/>
              <a:t>18/05/2019</a:t>
            </a:r>
            <a:endParaRPr lang="fr-FR"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0707" y="4149080"/>
            <a:ext cx="3611893" cy="270892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8012"/>
            <a:ext cx="3923928" cy="2942946"/>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2160" y="496845"/>
            <a:ext cx="2413736" cy="1080120"/>
          </a:xfrm>
          <a:prstGeom prst="rect">
            <a:avLst/>
          </a:prstGeom>
        </p:spPr>
      </p:pic>
    </p:spTree>
    <p:extLst>
      <p:ext uri="{BB962C8B-B14F-4D97-AF65-F5344CB8AC3E}">
        <p14:creationId xmlns:p14="http://schemas.microsoft.com/office/powerpoint/2010/main" val="3486260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71600" y="1236603"/>
            <a:ext cx="7848872" cy="4896544"/>
          </a:xfrm>
        </p:spPr>
        <p:txBody>
          <a:bodyPr>
            <a:normAutofit/>
          </a:bodyPr>
          <a:lstStyle/>
          <a:p>
            <a:pPr marL="0" indent="0" algn="ctr">
              <a:buNone/>
            </a:pPr>
            <a:endParaRPr lang="fr-FR" dirty="0">
              <a:solidFill>
                <a:srgbClr val="00B0F0"/>
              </a:solidFill>
              <a:latin typeface="Candara" panose="020E0502030303020204" pitchFamily="34" charset="0"/>
              <a:cs typeface="Arial" pitchFamily="34" charset="0"/>
            </a:endParaRPr>
          </a:p>
          <a:p>
            <a:pPr marL="0" indent="0">
              <a:buNone/>
            </a:pPr>
            <a:endParaRPr lang="fr-FR" sz="2000" b="1" dirty="0">
              <a:latin typeface="Candara" panose="020E0502030303020204" pitchFamily="34" charset="0"/>
              <a:cs typeface="Arial" pitchFamily="34" charset="0"/>
            </a:endParaRPr>
          </a:p>
          <a:p>
            <a:pPr marL="0" indent="0">
              <a:buNone/>
            </a:pPr>
            <a:r>
              <a:rPr lang="fr-FR" sz="2400" b="1" dirty="0" smtClean="0">
                <a:solidFill>
                  <a:srgbClr val="C00000"/>
                </a:solidFill>
                <a:latin typeface="Segoe Print" panose="02000600000000000000" pitchFamily="2" charset="0"/>
                <a:cs typeface="Arial" pitchFamily="34" charset="0"/>
              </a:rPr>
              <a:t>Réunion </a:t>
            </a:r>
            <a:r>
              <a:rPr lang="fr-FR" sz="2400" b="1" dirty="0">
                <a:solidFill>
                  <a:srgbClr val="C00000"/>
                </a:solidFill>
                <a:latin typeface="Segoe Print" panose="02000600000000000000" pitchFamily="2" charset="0"/>
                <a:cs typeface="Arial" pitchFamily="34" charset="0"/>
              </a:rPr>
              <a:t>ADZ </a:t>
            </a:r>
            <a:r>
              <a:rPr lang="fr-FR" sz="2400" b="1" dirty="0" smtClean="0">
                <a:solidFill>
                  <a:srgbClr val="C00000"/>
                </a:solidFill>
                <a:latin typeface="Segoe Print" panose="02000600000000000000" pitchFamily="2" charset="0"/>
              </a:rPr>
              <a:t>5 </a:t>
            </a:r>
            <a:r>
              <a:rPr lang="fr-FR" sz="2400" b="1" dirty="0">
                <a:solidFill>
                  <a:srgbClr val="C00000"/>
                </a:solidFill>
                <a:latin typeface="Segoe Print" panose="02000600000000000000" pitchFamily="2" charset="0"/>
              </a:rPr>
              <a:t>Octobre 2019</a:t>
            </a:r>
            <a:endParaRPr lang="fr-FR" sz="2400" dirty="0">
              <a:solidFill>
                <a:srgbClr val="C00000"/>
              </a:solidFill>
              <a:latin typeface="Segoe Print" panose="02000600000000000000" pitchFamily="2" charset="0"/>
            </a:endParaRPr>
          </a:p>
          <a:p>
            <a:pPr marL="0" indent="0">
              <a:buNone/>
            </a:pPr>
            <a:r>
              <a:rPr lang="fr-FR" sz="2400" b="1" dirty="0">
                <a:solidFill>
                  <a:srgbClr val="C00000"/>
                </a:solidFill>
                <a:latin typeface="Segoe Print" panose="02000600000000000000" pitchFamily="2" charset="0"/>
                <a:cs typeface="Arial" pitchFamily="34" charset="0"/>
              </a:rPr>
              <a:t>Réunion ADZ </a:t>
            </a:r>
            <a:r>
              <a:rPr lang="fr-FR" sz="2400" b="1" dirty="0" smtClean="0">
                <a:solidFill>
                  <a:srgbClr val="C00000"/>
                </a:solidFill>
                <a:latin typeface="Segoe Print" panose="02000600000000000000" pitchFamily="2" charset="0"/>
              </a:rPr>
              <a:t>14 </a:t>
            </a:r>
            <a:r>
              <a:rPr lang="fr-FR" sz="2400" b="1" dirty="0">
                <a:solidFill>
                  <a:srgbClr val="C00000"/>
                </a:solidFill>
                <a:latin typeface="Segoe Print" panose="02000600000000000000" pitchFamily="2" charset="0"/>
              </a:rPr>
              <a:t>Décembre 2019</a:t>
            </a:r>
            <a:endParaRPr lang="fr-FR" sz="2400" dirty="0">
              <a:solidFill>
                <a:srgbClr val="C00000"/>
              </a:solidFill>
              <a:latin typeface="Segoe Print" panose="02000600000000000000" pitchFamily="2" charset="0"/>
            </a:endParaRPr>
          </a:p>
          <a:p>
            <a:pPr marL="0" indent="0">
              <a:buNone/>
            </a:pPr>
            <a:r>
              <a:rPr lang="fr-FR" sz="2400" b="1" dirty="0">
                <a:solidFill>
                  <a:srgbClr val="C00000"/>
                </a:solidFill>
                <a:latin typeface="Segoe Print" panose="02000600000000000000" pitchFamily="2" charset="0"/>
                <a:cs typeface="Arial" pitchFamily="34" charset="0"/>
              </a:rPr>
              <a:t>Réunion ADZ </a:t>
            </a:r>
            <a:r>
              <a:rPr lang="fr-FR" sz="2400" b="1" dirty="0" smtClean="0">
                <a:solidFill>
                  <a:srgbClr val="C00000"/>
                </a:solidFill>
                <a:latin typeface="Segoe Print" panose="02000600000000000000" pitchFamily="2" charset="0"/>
              </a:rPr>
              <a:t>8 </a:t>
            </a:r>
            <a:r>
              <a:rPr lang="fr-FR" sz="2400" b="1" dirty="0">
                <a:solidFill>
                  <a:srgbClr val="C00000"/>
                </a:solidFill>
                <a:latin typeface="Segoe Print" panose="02000600000000000000" pitchFamily="2" charset="0"/>
              </a:rPr>
              <a:t>Février </a:t>
            </a:r>
            <a:r>
              <a:rPr lang="fr-FR" sz="2400" b="1" dirty="0" smtClean="0">
                <a:solidFill>
                  <a:srgbClr val="C00000"/>
                </a:solidFill>
                <a:latin typeface="Segoe Print" panose="02000600000000000000" pitchFamily="2" charset="0"/>
              </a:rPr>
              <a:t>2020</a:t>
            </a:r>
          </a:p>
          <a:p>
            <a:pPr marL="0" indent="0">
              <a:buNone/>
            </a:pPr>
            <a:r>
              <a:rPr lang="fr-FR" b="1" dirty="0" smtClean="0">
                <a:solidFill>
                  <a:srgbClr val="FFFF00"/>
                </a:solidFill>
                <a:latin typeface="Segoe Print" panose="02000600000000000000" pitchFamily="2" charset="0"/>
              </a:rPr>
              <a:t>Préparation </a:t>
            </a:r>
            <a:r>
              <a:rPr lang="fr-FR" b="1" dirty="0" smtClean="0">
                <a:solidFill>
                  <a:srgbClr val="FFFF00"/>
                </a:solidFill>
                <a:latin typeface="Segoe Print" panose="02000600000000000000" pitchFamily="2" charset="0"/>
                <a:cs typeface="Arial" pitchFamily="34" charset="0"/>
              </a:rPr>
              <a:t>Réunion </a:t>
            </a:r>
            <a:r>
              <a:rPr lang="fr-FR" b="1" dirty="0">
                <a:solidFill>
                  <a:srgbClr val="FFFF00"/>
                </a:solidFill>
                <a:latin typeface="Segoe Print" panose="02000600000000000000" pitchFamily="2" charset="0"/>
                <a:cs typeface="Arial" pitchFamily="34" charset="0"/>
              </a:rPr>
              <a:t>des amateurs &amp; constructeurs </a:t>
            </a:r>
            <a:r>
              <a:rPr lang="fr-FR" b="1" dirty="0" smtClean="0">
                <a:solidFill>
                  <a:srgbClr val="FFFF00"/>
                </a:solidFill>
                <a:latin typeface="Segoe Print" panose="02000600000000000000" pitchFamily="2" charset="0"/>
                <a:cs typeface="Arial" pitchFamily="34" charset="0"/>
              </a:rPr>
              <a:t>début avril 2020</a:t>
            </a:r>
            <a:endParaRPr lang="fr-FR" dirty="0">
              <a:solidFill>
                <a:srgbClr val="FFFF00"/>
              </a:solidFill>
              <a:latin typeface="Segoe Print" panose="02000600000000000000" pitchFamily="2" charset="0"/>
            </a:endParaRPr>
          </a:p>
          <a:p>
            <a:pPr marL="0" indent="0">
              <a:buNone/>
            </a:pPr>
            <a:r>
              <a:rPr lang="fr-FR" sz="2400" b="1" dirty="0">
                <a:solidFill>
                  <a:srgbClr val="FFFF00"/>
                </a:solidFill>
                <a:latin typeface="Segoe Print" panose="02000600000000000000" pitchFamily="2" charset="0"/>
                <a:cs typeface="Arial" pitchFamily="34" charset="0"/>
              </a:rPr>
              <a:t>Réunion des </a:t>
            </a:r>
            <a:r>
              <a:rPr lang="fr-FR" sz="2400" b="1" dirty="0" smtClean="0">
                <a:solidFill>
                  <a:srgbClr val="FFFF00"/>
                </a:solidFill>
                <a:latin typeface="Segoe Print" panose="02000600000000000000" pitchFamily="2" charset="0"/>
                <a:cs typeface="Arial" pitchFamily="34" charset="0"/>
              </a:rPr>
              <a:t>amateurs &amp; constructeurs </a:t>
            </a:r>
            <a:r>
              <a:rPr lang="fr-FR" sz="2400" b="1" dirty="0" smtClean="0">
                <a:solidFill>
                  <a:srgbClr val="FFFF00"/>
                </a:solidFill>
                <a:latin typeface="Segoe Print" panose="02000600000000000000" pitchFamily="2" charset="0"/>
              </a:rPr>
              <a:t>24 </a:t>
            </a:r>
            <a:r>
              <a:rPr lang="fr-FR" sz="2400" b="1" dirty="0">
                <a:solidFill>
                  <a:srgbClr val="FFFF00"/>
                </a:solidFill>
                <a:latin typeface="Segoe Print" panose="02000600000000000000" pitchFamily="2" charset="0"/>
              </a:rPr>
              <a:t>&amp; 25 Avril </a:t>
            </a:r>
            <a:r>
              <a:rPr lang="fr-FR" sz="2400" b="1" dirty="0" smtClean="0">
                <a:solidFill>
                  <a:srgbClr val="FFFF00"/>
                </a:solidFill>
                <a:latin typeface="Segoe Print" panose="02000600000000000000" pitchFamily="2" charset="0"/>
              </a:rPr>
              <a:t>2020</a:t>
            </a:r>
          </a:p>
          <a:p>
            <a:pPr marL="0" indent="0">
              <a:buNone/>
            </a:pPr>
            <a:r>
              <a:rPr lang="fr-FR" sz="2400" b="1" dirty="0" smtClean="0">
                <a:solidFill>
                  <a:srgbClr val="C00000"/>
                </a:solidFill>
                <a:latin typeface="Segoe Print" panose="02000600000000000000" pitchFamily="2" charset="0"/>
                <a:cs typeface="Arial" pitchFamily="34" charset="0"/>
              </a:rPr>
              <a:t>Réunion ADZ </a:t>
            </a:r>
            <a:r>
              <a:rPr lang="fr-FR" sz="2400" b="1" dirty="0" smtClean="0">
                <a:solidFill>
                  <a:srgbClr val="C00000"/>
                </a:solidFill>
                <a:latin typeface="Segoe Print" panose="02000600000000000000" pitchFamily="2" charset="0"/>
              </a:rPr>
              <a:t>6 </a:t>
            </a:r>
            <a:r>
              <a:rPr lang="fr-FR" sz="2400" b="1" dirty="0">
                <a:solidFill>
                  <a:srgbClr val="C00000"/>
                </a:solidFill>
                <a:latin typeface="Segoe Print" panose="02000600000000000000" pitchFamily="2" charset="0"/>
              </a:rPr>
              <a:t>Juin </a:t>
            </a:r>
            <a:r>
              <a:rPr lang="fr-FR" sz="2400" b="1" dirty="0" smtClean="0">
                <a:solidFill>
                  <a:srgbClr val="C00000"/>
                </a:solidFill>
                <a:latin typeface="Segoe Print" panose="02000600000000000000" pitchFamily="2" charset="0"/>
              </a:rPr>
              <a:t>2020</a:t>
            </a:r>
            <a:endParaRPr lang="fr-FR" sz="2400" dirty="0">
              <a:solidFill>
                <a:srgbClr val="C00000"/>
              </a:solidFill>
              <a:latin typeface="Segoe Print" panose="02000600000000000000" pitchFamily="2" charset="0"/>
            </a:endParaRPr>
          </a:p>
        </p:txBody>
      </p:sp>
      <p:sp>
        <p:nvSpPr>
          <p:cNvPr id="7" name="Espace réservé de la date 6"/>
          <p:cNvSpPr>
            <a:spLocks noGrp="1"/>
          </p:cNvSpPr>
          <p:nvPr>
            <p:ph type="dt" sz="half" idx="10"/>
          </p:nvPr>
        </p:nvSpPr>
        <p:spPr/>
        <p:txBody>
          <a:bodyPr/>
          <a:lstStyle/>
          <a:p>
            <a:r>
              <a:rPr lang="fr-FR" dirty="0" smtClean="0">
                <a:solidFill>
                  <a:srgbClr val="FFFF00"/>
                </a:solidFill>
              </a:rPr>
              <a:t>18/05/201</a:t>
            </a:r>
            <a:r>
              <a:rPr lang="fr-FR" dirty="0" smtClean="0"/>
              <a:t>9</a:t>
            </a:r>
            <a:endParaRPr lang="fr-FR" dirty="0"/>
          </a:p>
        </p:txBody>
      </p:sp>
      <p:pic>
        <p:nvPicPr>
          <p:cNvPr id="9" name="il_fi" descr="http://www.easydroit.fr/images/article/image/image031.png"/>
          <p:cNvPicPr/>
          <p:nvPr/>
        </p:nvPicPr>
        <p:blipFill>
          <a:blip r:embed="rId3" cstate="print"/>
          <a:srcRect/>
          <a:stretch>
            <a:fillRect/>
          </a:stretch>
        </p:blipFill>
        <p:spPr bwMode="auto">
          <a:xfrm>
            <a:off x="8362764" y="116632"/>
            <a:ext cx="648072" cy="576064"/>
          </a:xfrm>
          <a:prstGeom prst="rect">
            <a:avLst/>
          </a:prstGeom>
          <a:noFill/>
          <a:ln w="9525">
            <a:noFill/>
            <a:miter lim="800000"/>
            <a:headEnd/>
            <a:tailEnd/>
          </a:ln>
        </p:spPr>
      </p:pic>
      <p:sp>
        <p:nvSpPr>
          <p:cNvPr id="2" name="Rectangle 1"/>
          <p:cNvSpPr/>
          <p:nvPr/>
        </p:nvSpPr>
        <p:spPr>
          <a:xfrm>
            <a:off x="1014753" y="188640"/>
            <a:ext cx="6639959" cy="1446550"/>
          </a:xfrm>
          <a:prstGeom prst="rect">
            <a:avLst/>
          </a:prstGeom>
          <a:noFill/>
        </p:spPr>
        <p:txBody>
          <a:bodyPr wrap="none" lIns="91440" tIns="45720" rIns="91440" bIns="45720">
            <a:spAutoFit/>
          </a:bodyPr>
          <a:lstStyle/>
          <a:p>
            <a:pPr marL="0" indent="0" algn="ctr">
              <a:buNone/>
            </a:pPr>
            <a:r>
              <a:rPr lang="fr-FR" sz="4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cs typeface="Arial" pitchFamily="34" charset="0"/>
              </a:rPr>
              <a:t>Dates de nos réunions </a:t>
            </a:r>
          </a:p>
          <a:p>
            <a:pPr marL="0" indent="0" algn="ctr">
              <a:buNone/>
            </a:pPr>
            <a:r>
              <a:rPr lang="fr-FR" sz="4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cs typeface="Arial" pitchFamily="34" charset="0"/>
              </a:rPr>
              <a:t>saison 2019/2020 </a:t>
            </a:r>
            <a:endParaRPr lang="fr-FR" sz="4400" b="1" cap="none" spc="0" dirty="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95536" y="3886200"/>
            <a:ext cx="8352928" cy="1752600"/>
          </a:xfrm>
        </p:spPr>
        <p:txBody>
          <a:bodyPr/>
          <a:lstStyle/>
          <a:p>
            <a:pPr algn="ctr"/>
            <a:r>
              <a:rPr lang="fr-FR" b="1" dirty="0" smtClean="0">
                <a:solidFill>
                  <a:srgbClr val="61FA48"/>
                </a:solidFill>
                <a:latin typeface="Candara" pitchFamily="34" charset="0"/>
              </a:rPr>
              <a:t>Henri RODDE</a:t>
            </a:r>
            <a:endParaRPr lang="fr-FR" b="1" dirty="0">
              <a:solidFill>
                <a:srgbClr val="61FA48"/>
              </a:solidFill>
              <a:latin typeface="Candara" pitchFamily="34" charset="0"/>
            </a:endParaRPr>
          </a:p>
        </p:txBody>
      </p:sp>
      <p:pic>
        <p:nvPicPr>
          <p:cNvPr id="7170" name="Picture 2" descr="D:\train_travail\_AMJL\logo_AMJL.jpg"/>
          <p:cNvPicPr>
            <a:picLocks noChangeAspect="1" noChangeArrowheads="1"/>
          </p:cNvPicPr>
          <p:nvPr/>
        </p:nvPicPr>
        <p:blipFill>
          <a:blip r:embed="rId2" cstate="print"/>
          <a:srcRect/>
          <a:stretch>
            <a:fillRect/>
          </a:stretch>
        </p:blipFill>
        <p:spPr bwMode="auto">
          <a:xfrm>
            <a:off x="3059832" y="2060848"/>
            <a:ext cx="2931591" cy="1332855"/>
          </a:xfrm>
          <a:prstGeom prst="rect">
            <a:avLst/>
          </a:prstGeom>
          <a:noFill/>
        </p:spPr>
      </p:pic>
      <p:pic>
        <p:nvPicPr>
          <p:cNvPr id="4"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2956463" y="0"/>
            <a:ext cx="6187537" cy="3104610"/>
          </a:xfrm>
          <a:prstGeom prst="rect">
            <a:avLst/>
          </a:prstGeom>
        </p:spPr>
      </p:pic>
      <p:pic>
        <p:nvPicPr>
          <p:cNvPr id="5" name="Espace réservé du contenu 4"/>
          <p:cNvPicPr>
            <a:picLocks noGrp="1" noChangeAspect="1"/>
          </p:cNvPicPr>
          <p:nvPr>
            <p:ph idx="1"/>
          </p:nvPr>
        </p:nvPicPr>
        <p:blipFill>
          <a:blip r:embed="rId3"/>
          <a:stretch>
            <a:fillRect/>
          </a:stretch>
        </p:blipFill>
        <p:spPr>
          <a:xfrm>
            <a:off x="0" y="1268760"/>
            <a:ext cx="2965898" cy="3657578"/>
          </a:xfrm>
          <a:prstGeom prst="rect">
            <a:avLst/>
          </a:prstGeom>
        </p:spPr>
      </p:pic>
      <p:sp>
        <p:nvSpPr>
          <p:cNvPr id="4" name="Espace réservé de la date 3"/>
          <p:cNvSpPr>
            <a:spLocks noGrp="1"/>
          </p:cNvSpPr>
          <p:nvPr>
            <p:ph type="dt" sz="half" idx="10"/>
          </p:nvPr>
        </p:nvSpPr>
        <p:spPr/>
        <p:txBody>
          <a:bodyPr/>
          <a:lstStyle/>
          <a:p>
            <a:r>
              <a:rPr lang="fr-FR" dirty="0" smtClean="0"/>
              <a:t>18/05/2019</a:t>
            </a:r>
            <a:endParaRPr lang="fr-FR" dirty="0"/>
          </a:p>
        </p:txBody>
      </p:sp>
      <p:pic>
        <p:nvPicPr>
          <p:cNvPr id="6" name="Picture 2" descr="D:\train_travail\_AMJL\logo_AMJL.jpg"/>
          <p:cNvPicPr>
            <a:picLocks noChangeAspect="1" noChangeArrowheads="1"/>
          </p:cNvPicPr>
          <p:nvPr/>
        </p:nvPicPr>
        <p:blipFill>
          <a:blip r:embed="rId4" cstate="print"/>
          <a:srcRect/>
          <a:stretch>
            <a:fillRect/>
          </a:stretch>
        </p:blipFill>
        <p:spPr bwMode="auto">
          <a:xfrm>
            <a:off x="0" y="-33514"/>
            <a:ext cx="1280526" cy="582194"/>
          </a:xfrm>
          <a:prstGeom prst="rect">
            <a:avLst/>
          </a:prstGeom>
          <a:noFill/>
        </p:spPr>
      </p:pic>
      <p:pic>
        <p:nvPicPr>
          <p:cNvPr id="9" name="il_fi" descr="http://www.easydroit.fr/images/article/image/image031.png"/>
          <p:cNvPicPr/>
          <p:nvPr/>
        </p:nvPicPr>
        <p:blipFill>
          <a:blip r:embed="rId5" cstate="print"/>
          <a:srcRect/>
          <a:stretch>
            <a:fillRect/>
          </a:stretch>
        </p:blipFill>
        <p:spPr bwMode="auto">
          <a:xfrm>
            <a:off x="8362764" y="186905"/>
            <a:ext cx="648072" cy="576064"/>
          </a:xfrm>
          <a:prstGeom prst="rect">
            <a:avLst/>
          </a:prstGeom>
          <a:noFill/>
          <a:ln w="9525">
            <a:noFill/>
            <a:miter lim="800000"/>
            <a:headEnd/>
            <a:tailEnd/>
          </a:ln>
        </p:spPr>
      </p:pic>
      <p:pic>
        <p:nvPicPr>
          <p:cNvPr id="10" name="Image 9"/>
          <p:cNvPicPr>
            <a:picLocks noChangeAspect="1"/>
          </p:cNvPicPr>
          <p:nvPr/>
        </p:nvPicPr>
        <p:blipFill>
          <a:blip r:embed="rId6"/>
          <a:stretch>
            <a:fillRect/>
          </a:stretch>
        </p:blipFill>
        <p:spPr>
          <a:xfrm>
            <a:off x="2927278" y="3622385"/>
            <a:ext cx="6241451" cy="3235615"/>
          </a:xfrm>
          <a:prstGeom prst="rect">
            <a:avLst/>
          </a:prstGeom>
        </p:spPr>
      </p:pic>
      <p:sp>
        <p:nvSpPr>
          <p:cNvPr id="2" name="Titre 1"/>
          <p:cNvSpPr>
            <a:spLocks noGrp="1"/>
          </p:cNvSpPr>
          <p:nvPr>
            <p:ph type="title"/>
          </p:nvPr>
        </p:nvSpPr>
        <p:spPr>
          <a:xfrm>
            <a:off x="3680182" y="3137307"/>
            <a:ext cx="4682582" cy="1143000"/>
          </a:xfrm>
        </p:spPr>
        <p:txBody>
          <a:bodyPr>
            <a:normAutofit fontScale="90000"/>
          </a:bodyPr>
          <a:lstStyle/>
          <a:p>
            <a:r>
              <a:rPr lang="fr-FR" sz="3100" b="1" dirty="0" smtClean="0">
                <a:solidFill>
                  <a:srgbClr val="61FA48"/>
                </a:solidFill>
                <a:latin typeface="Segoe Print" panose="02000600000000000000" pitchFamily="2" charset="0"/>
              </a:rPr>
              <a:t>WAGONS CEREALIERS </a:t>
            </a:r>
            <a:r>
              <a:rPr lang="fr-FR" sz="3100" b="1" dirty="0">
                <a:solidFill>
                  <a:srgbClr val="FFFF00"/>
                </a:solidFill>
              </a:rPr>
              <a:t/>
            </a:r>
            <a:br>
              <a:rPr lang="fr-FR" sz="3100" b="1" dirty="0">
                <a:solidFill>
                  <a:srgbClr val="FFFF00"/>
                </a:solidFill>
              </a:rPr>
            </a:br>
            <a:r>
              <a:rPr lang="fr-FR" sz="5300" b="1" dirty="0">
                <a:solidFill>
                  <a:srgbClr val="FFFF00"/>
                </a:solidFill>
              </a:rPr>
              <a:t/>
            </a:r>
            <a:br>
              <a:rPr lang="fr-FR" sz="5300" b="1" dirty="0">
                <a:solidFill>
                  <a:srgbClr val="FFFF00"/>
                </a:solidFill>
              </a:rPr>
            </a:br>
            <a:endParaRPr lang="fr-FR" b="1" dirty="0"/>
          </a:p>
        </p:txBody>
      </p:sp>
    </p:spTree>
    <p:extLst>
      <p:ext uri="{BB962C8B-B14F-4D97-AF65-F5344CB8AC3E}">
        <p14:creationId xmlns:p14="http://schemas.microsoft.com/office/powerpoint/2010/main" val="38481141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3968" y="257583"/>
            <a:ext cx="3384376" cy="2532366"/>
          </a:xfrm>
          <a:prstGeom prst="rect">
            <a:avLst/>
          </a:prstGeom>
        </p:spPr>
      </p:pic>
      <p:sp>
        <p:nvSpPr>
          <p:cNvPr id="2" name="Titre 1"/>
          <p:cNvSpPr>
            <a:spLocks noGrp="1"/>
          </p:cNvSpPr>
          <p:nvPr>
            <p:ph type="title"/>
          </p:nvPr>
        </p:nvSpPr>
        <p:spPr>
          <a:xfrm>
            <a:off x="1280526" y="274638"/>
            <a:ext cx="4371594" cy="1143000"/>
          </a:xfrm>
        </p:spPr>
        <p:txBody>
          <a:bodyPr>
            <a:normAutofit fontScale="90000"/>
          </a:bodyPr>
          <a:lstStyle/>
          <a:p>
            <a:r>
              <a:rPr lang="fr-FR" b="1" dirty="0">
                <a:solidFill>
                  <a:srgbClr val="61FA48"/>
                </a:solidFill>
              </a:rPr>
              <a:t>VOITURES UIC </a:t>
            </a:r>
            <a:r>
              <a:rPr lang="fr-FR" dirty="0">
                <a:solidFill>
                  <a:srgbClr val="FF0000"/>
                </a:solidFill>
              </a:rPr>
              <a:t/>
            </a:r>
            <a:br>
              <a:rPr lang="fr-FR" dirty="0">
                <a:solidFill>
                  <a:srgbClr val="FF0000"/>
                </a:solidFill>
              </a:rPr>
            </a:br>
            <a:endParaRPr lang="fr-FR" dirty="0">
              <a:solidFill>
                <a:srgbClr val="FF0000"/>
              </a:solidFill>
            </a:endParaRPr>
          </a:p>
        </p:txBody>
      </p:sp>
      <p:sp>
        <p:nvSpPr>
          <p:cNvPr id="3" name="Espace réservé du contenu 2"/>
          <p:cNvSpPr>
            <a:spLocks noGrp="1"/>
          </p:cNvSpPr>
          <p:nvPr>
            <p:ph idx="1"/>
          </p:nvPr>
        </p:nvSpPr>
        <p:spPr>
          <a:xfrm>
            <a:off x="469038" y="1830387"/>
            <a:ext cx="8229600" cy="4525963"/>
          </a:xfrm>
        </p:spPr>
        <p:txBody>
          <a:bodyPr>
            <a:normAutofit fontScale="92500" lnSpcReduction="10000"/>
          </a:bodyPr>
          <a:lstStyle/>
          <a:p>
            <a:pPr algn="just"/>
            <a:endParaRPr lang="fr-FR" dirty="0">
              <a:solidFill>
                <a:srgbClr val="FFFF00"/>
              </a:solidFill>
            </a:endParaRPr>
          </a:p>
          <a:p>
            <a:endParaRPr lang="fr-FR" dirty="0"/>
          </a:p>
          <a:p>
            <a:r>
              <a:rPr lang="fr-FR" b="1" dirty="0" smtClean="0">
                <a:solidFill>
                  <a:srgbClr val="0000FF"/>
                </a:solidFill>
                <a:latin typeface="Segoe Print" panose="02000600000000000000" pitchFamily="2" charset="0"/>
              </a:rPr>
              <a:t>Comme </a:t>
            </a:r>
            <a:r>
              <a:rPr lang="fr-FR" b="1" dirty="0">
                <a:solidFill>
                  <a:srgbClr val="0000FF"/>
                </a:solidFill>
                <a:latin typeface="Segoe Print" panose="02000600000000000000" pitchFamily="2" charset="0"/>
              </a:rPr>
              <a:t>je l’avais indiqué dans ma lettre précédente, l’opération de peinture décoration des voitures UIC a débuté immédiatement après l’achèvement de celle des wagons céréaliers. </a:t>
            </a:r>
          </a:p>
          <a:p>
            <a:r>
              <a:rPr lang="fr-FR" b="1" dirty="0">
                <a:solidFill>
                  <a:srgbClr val="0000FF"/>
                </a:solidFill>
                <a:latin typeface="Segoe Print" panose="02000600000000000000" pitchFamily="2" charset="0"/>
              </a:rPr>
              <a:t>Le constructeur étant souvent avare de détails sur le déroulement des fabrications, si je me réfère à celle des céréaliers, la peinture /décoration des UIC devrait demander autour de trois mois minimum compte tenu du nombre élevé de ces voitures et du nombre également élevé de versions différentes. </a:t>
            </a:r>
          </a:p>
          <a:p>
            <a:r>
              <a:rPr lang="fr-FR" b="1" dirty="0">
                <a:solidFill>
                  <a:srgbClr val="0000FF"/>
                </a:solidFill>
                <a:latin typeface="Segoe Print" panose="02000600000000000000" pitchFamily="2" charset="0"/>
              </a:rPr>
              <a:t>Il m’est pour le moment difficile d’être plus précis. </a:t>
            </a:r>
          </a:p>
          <a:p>
            <a:r>
              <a:rPr lang="fr-FR" b="1" dirty="0">
                <a:solidFill>
                  <a:srgbClr val="0000FF"/>
                </a:solidFill>
                <a:latin typeface="Segoe Print" panose="02000600000000000000" pitchFamily="2" charset="0"/>
              </a:rPr>
              <a:t>J’avais annoncé la facturation du solde entre mars et avril.. </a:t>
            </a:r>
          </a:p>
          <a:p>
            <a:r>
              <a:rPr lang="fr-FR" b="1" dirty="0">
                <a:solidFill>
                  <a:srgbClr val="0000FF"/>
                </a:solidFill>
                <a:latin typeface="Segoe Print" panose="02000600000000000000" pitchFamily="2" charset="0"/>
              </a:rPr>
              <a:t>Je l’ai repoussée fin avril pour la poursuivre en mai. </a:t>
            </a:r>
          </a:p>
          <a:p>
            <a:r>
              <a:rPr lang="fr-FR" b="1" dirty="0">
                <a:solidFill>
                  <a:srgbClr val="0000FF"/>
                </a:solidFill>
                <a:latin typeface="Segoe Print" panose="02000600000000000000" pitchFamily="2" charset="0"/>
              </a:rPr>
              <a:t>Ceci laissera le temps à chacun de faire le choix de la date de règlement qui lui convient le mieux. </a:t>
            </a:r>
          </a:p>
        </p:txBody>
      </p:sp>
      <p:sp>
        <p:nvSpPr>
          <p:cNvPr id="4" name="Espace réservé de la date 3"/>
          <p:cNvSpPr>
            <a:spLocks noGrp="1"/>
          </p:cNvSpPr>
          <p:nvPr>
            <p:ph type="dt" sz="half" idx="10"/>
          </p:nvPr>
        </p:nvSpPr>
        <p:spPr/>
        <p:txBody>
          <a:bodyPr/>
          <a:lstStyle/>
          <a:p>
            <a:r>
              <a:rPr lang="fr-FR" dirty="0" smtClean="0"/>
              <a:t>18/05/2019</a:t>
            </a:r>
            <a:endParaRPr lang="fr-FR" dirty="0"/>
          </a:p>
        </p:txBody>
      </p:sp>
      <p:pic>
        <p:nvPicPr>
          <p:cNvPr id="7" name="Picture 2" descr="D:\train_travail\_AMJL\logo_AMJL.jpg"/>
          <p:cNvPicPr>
            <a:picLocks noChangeAspect="1" noChangeArrowheads="1"/>
          </p:cNvPicPr>
          <p:nvPr/>
        </p:nvPicPr>
        <p:blipFill>
          <a:blip r:embed="rId3" cstate="print"/>
          <a:srcRect/>
          <a:stretch>
            <a:fillRect/>
          </a:stretch>
        </p:blipFill>
        <p:spPr bwMode="auto">
          <a:xfrm>
            <a:off x="0" y="-33514"/>
            <a:ext cx="1280526" cy="582194"/>
          </a:xfrm>
          <a:prstGeom prst="rect">
            <a:avLst/>
          </a:prstGeom>
          <a:noFill/>
        </p:spPr>
      </p:pic>
      <p:pic>
        <p:nvPicPr>
          <p:cNvPr id="10" name="il_fi" descr="http://www.easydroit.fr/images/article/image/image031.png"/>
          <p:cNvPicPr/>
          <p:nvPr/>
        </p:nvPicPr>
        <p:blipFill>
          <a:blip r:embed="rId4"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42148428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13" y="0"/>
            <a:ext cx="9143999" cy="6858000"/>
          </a:xfrm>
        </p:spPr>
      </p:pic>
      <p:sp>
        <p:nvSpPr>
          <p:cNvPr id="4" name="Espace réservé de la date 3"/>
          <p:cNvSpPr>
            <a:spLocks noGrp="1"/>
          </p:cNvSpPr>
          <p:nvPr>
            <p:ph type="dt" sz="half" idx="10"/>
          </p:nvPr>
        </p:nvSpPr>
        <p:spPr/>
        <p:txBody>
          <a:bodyPr/>
          <a:lstStyle/>
          <a:p>
            <a:r>
              <a:rPr lang="fr-FR" dirty="0" smtClean="0"/>
              <a:t>18/05/2019</a:t>
            </a:r>
            <a:endParaRPr lang="fr-FR" dirty="0"/>
          </a:p>
        </p:txBody>
      </p:sp>
      <p:pic>
        <p:nvPicPr>
          <p:cNvPr id="8" name="il_fi" descr="http://www.easydroit.fr/images/article/image/image031.png"/>
          <p:cNvPicPr/>
          <p:nvPr/>
        </p:nvPicPr>
        <p:blipFill>
          <a:blip r:embed="rId3" cstate="print"/>
          <a:srcRect/>
          <a:stretch>
            <a:fillRect/>
          </a:stretch>
        </p:blipFill>
        <p:spPr bwMode="auto">
          <a:xfrm>
            <a:off x="8362764" y="620688"/>
            <a:ext cx="648072" cy="576064"/>
          </a:xfrm>
          <a:prstGeom prst="rect">
            <a:avLst/>
          </a:prstGeom>
          <a:noFill/>
          <a:ln w="9525">
            <a:noFill/>
            <a:miter lim="800000"/>
            <a:headEnd/>
            <a:tailEnd/>
          </a:ln>
        </p:spPr>
      </p:pic>
    </p:spTree>
    <p:extLst>
      <p:ext uri="{BB962C8B-B14F-4D97-AF65-F5344CB8AC3E}">
        <p14:creationId xmlns:p14="http://schemas.microsoft.com/office/powerpoint/2010/main" val="16037981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1691680" y="-885417"/>
            <a:ext cx="8229600" cy="1143000"/>
          </a:xfrm>
        </p:spPr>
        <p:txBody>
          <a:bodyPr>
            <a:normAutofit fontScale="90000"/>
          </a:bodyPr>
          <a:lstStyle/>
          <a:p>
            <a:r>
              <a:rPr lang="fr-FR" b="1" dirty="0" smtClean="0"/>
              <a:t/>
            </a:r>
            <a:br>
              <a:rPr lang="fr-FR" b="1" dirty="0" smtClean="0"/>
            </a:br>
            <a:r>
              <a:rPr lang="fr-FR" b="1" dirty="0"/>
              <a:t/>
            </a:r>
            <a:br>
              <a:rPr lang="fr-FR" b="1" dirty="0"/>
            </a:br>
            <a:r>
              <a:rPr lang="fr-FR" b="1" dirty="0" smtClean="0">
                <a:solidFill>
                  <a:srgbClr val="61FA48"/>
                </a:solidFill>
                <a:latin typeface="Segoe Print" panose="02000600000000000000" pitchFamily="2" charset="0"/>
              </a:rPr>
              <a:t>231 </a:t>
            </a:r>
            <a:r>
              <a:rPr lang="fr-FR" b="1" dirty="0">
                <a:solidFill>
                  <a:srgbClr val="61FA48"/>
                </a:solidFill>
                <a:latin typeface="Segoe Print" panose="02000600000000000000" pitchFamily="2" charset="0"/>
              </a:rPr>
              <a:t>GHK </a:t>
            </a:r>
            <a:r>
              <a:rPr lang="fr-FR" dirty="0">
                <a:solidFill>
                  <a:srgbClr val="61FA48"/>
                </a:solidFill>
                <a:latin typeface="Segoe Print" panose="02000600000000000000" pitchFamily="2" charset="0"/>
              </a:rPr>
              <a:t/>
            </a:r>
            <a:br>
              <a:rPr lang="fr-FR" dirty="0">
                <a:solidFill>
                  <a:srgbClr val="61FA48"/>
                </a:solidFill>
                <a:latin typeface="Segoe Print" panose="02000600000000000000" pitchFamily="2" charset="0"/>
              </a:rPr>
            </a:br>
            <a:r>
              <a:rPr lang="fr-FR" dirty="0">
                <a:solidFill>
                  <a:srgbClr val="FF0000"/>
                </a:solidFill>
                <a:latin typeface="Segoe Print" panose="02000600000000000000" pitchFamily="2" charset="0"/>
              </a:rPr>
              <a:t/>
            </a:r>
            <a:br>
              <a:rPr lang="fr-FR" dirty="0">
                <a:solidFill>
                  <a:srgbClr val="FF0000"/>
                </a:solidFill>
                <a:latin typeface="Segoe Print" panose="02000600000000000000" pitchFamily="2" charset="0"/>
              </a:rPr>
            </a:br>
            <a:endParaRPr lang="fr-FR" dirty="0">
              <a:solidFill>
                <a:srgbClr val="FF0000"/>
              </a:solidFill>
              <a:latin typeface="Segoe Print" panose="02000600000000000000" pitchFamily="2" charset="0"/>
            </a:endParaRPr>
          </a:p>
        </p:txBody>
      </p:sp>
      <p:sp>
        <p:nvSpPr>
          <p:cNvPr id="3" name="Espace réservé du contenu 2"/>
          <p:cNvSpPr>
            <a:spLocks noGrp="1"/>
          </p:cNvSpPr>
          <p:nvPr>
            <p:ph idx="1"/>
          </p:nvPr>
        </p:nvSpPr>
        <p:spPr>
          <a:xfrm>
            <a:off x="141043" y="908720"/>
            <a:ext cx="7994848" cy="3777622"/>
          </a:xfrm>
        </p:spPr>
        <p:txBody>
          <a:bodyPr>
            <a:normAutofit/>
          </a:bodyPr>
          <a:lstStyle/>
          <a:p>
            <a:r>
              <a:rPr lang="fr-FR" b="1" dirty="0">
                <a:solidFill>
                  <a:srgbClr val="61FA48"/>
                </a:solidFill>
                <a:latin typeface="Segoe Print" panose="02000600000000000000" pitchFamily="2" charset="0"/>
              </a:rPr>
              <a:t>Peu d’informations nouvelles sur le déroulement de ce projet. </a:t>
            </a:r>
          </a:p>
          <a:p>
            <a:r>
              <a:rPr lang="fr-FR" b="1" dirty="0">
                <a:solidFill>
                  <a:srgbClr val="61FA48"/>
                </a:solidFill>
                <a:latin typeface="Segoe Print" panose="02000600000000000000" pitchFamily="2" charset="0"/>
              </a:rPr>
              <a:t>Il prend la suite de celui des UIC et aurait dû être le dernier d’AMJL SARL si l’accident survenu au moment de l’achèvement des BB 4400 KW ne s’était pas produit </a:t>
            </a:r>
          </a:p>
          <a:p>
            <a:r>
              <a:rPr lang="fr-FR" b="1" dirty="0">
                <a:solidFill>
                  <a:srgbClr val="61FA48"/>
                </a:solidFill>
                <a:latin typeface="Segoe Print" panose="02000600000000000000" pitchFamily="2" charset="0"/>
              </a:rPr>
              <a:t>Difficile de ne pas prévoir l’achèvement de ce projet avant l’automne. </a:t>
            </a:r>
          </a:p>
        </p:txBody>
      </p:sp>
      <p:sp>
        <p:nvSpPr>
          <p:cNvPr id="4" name="Espace réservé de la date 3"/>
          <p:cNvSpPr>
            <a:spLocks noGrp="1"/>
          </p:cNvSpPr>
          <p:nvPr>
            <p:ph type="dt" sz="half" idx="10"/>
          </p:nvPr>
        </p:nvSpPr>
        <p:spPr/>
        <p:txBody>
          <a:bodyPr/>
          <a:lstStyle/>
          <a:p>
            <a:r>
              <a:rPr lang="fr-FR" dirty="0" smtClean="0"/>
              <a:t>18/05/2019</a:t>
            </a:r>
            <a:endParaRPr lang="fr-FR" dirty="0"/>
          </a:p>
        </p:txBody>
      </p:sp>
      <p:pic>
        <p:nvPicPr>
          <p:cNvPr id="6" name="Picture 2" descr="D:\train_travail\_AMJL\logo_AMJL.jpg"/>
          <p:cNvPicPr>
            <a:picLocks noChangeAspect="1" noChangeArrowheads="1"/>
          </p:cNvPicPr>
          <p:nvPr/>
        </p:nvPicPr>
        <p:blipFill>
          <a:blip r:embed="rId2" cstate="print"/>
          <a:srcRect/>
          <a:stretch>
            <a:fillRect/>
          </a:stretch>
        </p:blipFill>
        <p:spPr bwMode="auto">
          <a:xfrm>
            <a:off x="0" y="-33514"/>
            <a:ext cx="1280526" cy="582194"/>
          </a:xfrm>
          <a:prstGeom prst="rect">
            <a:avLst/>
          </a:prstGeom>
          <a:noFill/>
        </p:spPr>
      </p:pic>
      <p:pic>
        <p:nvPicPr>
          <p:cNvPr id="7"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pic>
        <p:nvPicPr>
          <p:cNvPr id="8" name="Espace réservé du contenu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3450" y="2636912"/>
            <a:ext cx="5628117" cy="4221088"/>
          </a:xfrm>
          <a:prstGeom prst="rect">
            <a:avLst/>
          </a:prstGeom>
        </p:spPr>
      </p:pic>
    </p:spTree>
    <p:extLst>
      <p:ext uri="{BB962C8B-B14F-4D97-AF65-F5344CB8AC3E}">
        <p14:creationId xmlns:p14="http://schemas.microsoft.com/office/powerpoint/2010/main" val="4281712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7870"/>
            <a:ext cx="9144000" cy="6858000"/>
          </a:xfrm>
          <a:prstGeom prst="rect">
            <a:avLst/>
          </a:prstGeom>
        </p:spPr>
      </p:pic>
      <p:sp>
        <p:nvSpPr>
          <p:cNvPr id="4" name="Espace réservé de la date 3"/>
          <p:cNvSpPr>
            <a:spLocks noGrp="1"/>
          </p:cNvSpPr>
          <p:nvPr>
            <p:ph type="dt" sz="half" idx="10"/>
          </p:nvPr>
        </p:nvSpPr>
        <p:spPr/>
        <p:txBody>
          <a:bodyPr/>
          <a:lstStyle/>
          <a:p>
            <a:r>
              <a:rPr lang="fr-FR" dirty="0" smtClean="0"/>
              <a:t>18/05/2019</a:t>
            </a:r>
            <a:endParaRPr lang="fr-FR" dirty="0"/>
          </a:p>
        </p:txBody>
      </p:sp>
      <p:pic>
        <p:nvPicPr>
          <p:cNvPr id="7"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34003923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4642858" y="255493"/>
            <a:ext cx="4038024" cy="1992222"/>
          </a:xfrm>
          <a:prstGeom prst="rect">
            <a:avLst/>
          </a:prstGeom>
        </p:spPr>
      </p:pic>
      <p:sp>
        <p:nvSpPr>
          <p:cNvPr id="2" name="Titre 1"/>
          <p:cNvSpPr>
            <a:spLocks noGrp="1"/>
          </p:cNvSpPr>
          <p:nvPr>
            <p:ph type="title"/>
          </p:nvPr>
        </p:nvSpPr>
        <p:spPr>
          <a:xfrm>
            <a:off x="1115616" y="404664"/>
            <a:ext cx="4227578" cy="1143000"/>
          </a:xfrm>
        </p:spPr>
        <p:txBody>
          <a:bodyPr>
            <a:normAutofit/>
          </a:bodyPr>
          <a:lstStyle/>
          <a:p>
            <a:r>
              <a:rPr lang="fr-FR" b="1" dirty="0">
                <a:solidFill>
                  <a:srgbClr val="61FA48"/>
                </a:solidFill>
                <a:latin typeface="Segoe Print" panose="02000600000000000000" pitchFamily="2" charset="0"/>
              </a:rPr>
              <a:t>BB 4400 </a:t>
            </a:r>
            <a:r>
              <a:rPr lang="fr-FR" b="1" dirty="0" smtClean="0">
                <a:solidFill>
                  <a:srgbClr val="61FA48"/>
                </a:solidFill>
                <a:latin typeface="Segoe Print" panose="02000600000000000000" pitchFamily="2" charset="0"/>
              </a:rPr>
              <a:t>KW</a:t>
            </a:r>
            <a:br>
              <a:rPr lang="fr-FR" b="1" dirty="0" smtClean="0">
                <a:solidFill>
                  <a:srgbClr val="61FA48"/>
                </a:solidFill>
                <a:latin typeface="Segoe Print" panose="02000600000000000000" pitchFamily="2" charset="0"/>
              </a:rPr>
            </a:br>
            <a:endParaRPr lang="fr-FR" sz="1600" dirty="0">
              <a:solidFill>
                <a:srgbClr val="61FA48"/>
              </a:solidFill>
              <a:latin typeface="Segoe Print" panose="02000600000000000000" pitchFamily="2" charset="0"/>
            </a:endParaRPr>
          </a:p>
        </p:txBody>
      </p:sp>
      <p:sp>
        <p:nvSpPr>
          <p:cNvPr id="3" name="Espace réservé du contenu 2"/>
          <p:cNvSpPr>
            <a:spLocks noGrp="1"/>
          </p:cNvSpPr>
          <p:nvPr>
            <p:ph idx="1"/>
          </p:nvPr>
        </p:nvSpPr>
        <p:spPr>
          <a:xfrm>
            <a:off x="451282" y="2033426"/>
            <a:ext cx="8229600" cy="4525963"/>
          </a:xfrm>
        </p:spPr>
        <p:txBody>
          <a:bodyPr>
            <a:normAutofit fontScale="92500" lnSpcReduction="10000"/>
          </a:bodyPr>
          <a:lstStyle/>
          <a:p>
            <a:pPr marL="0" indent="0">
              <a:buNone/>
            </a:pPr>
            <a:r>
              <a:rPr lang="fr-FR" dirty="0">
                <a:solidFill>
                  <a:srgbClr val="FFFF00"/>
                </a:solidFill>
              </a:rPr>
              <a:t> </a:t>
            </a:r>
          </a:p>
          <a:p>
            <a:r>
              <a:rPr lang="fr-FR" dirty="0">
                <a:solidFill>
                  <a:srgbClr val="61FA48"/>
                </a:solidFill>
                <a:latin typeface="Segoe Print" panose="02000600000000000000" pitchFamily="2" charset="0"/>
              </a:rPr>
              <a:t>Je peux maintenant être plus précis sur la conduite de ce projet dans lequel je suis directement impliqué dans la mesure où je participe de très près à l’organisation de sa reprise. </a:t>
            </a:r>
          </a:p>
          <a:p>
            <a:r>
              <a:rPr lang="fr-FR" dirty="0">
                <a:solidFill>
                  <a:srgbClr val="61FA48"/>
                </a:solidFill>
                <a:latin typeface="Segoe Print" panose="02000600000000000000" pitchFamily="2" charset="0"/>
              </a:rPr>
              <a:t>La récupération récente d’une importante partie de l’étude (donc des dessins des différentes pièces constitutives) qui avait été faite par le constructeur précédent permet d’accélérer notablement le travail d’élaboration du prototype de production. </a:t>
            </a:r>
          </a:p>
          <a:p>
            <a:r>
              <a:rPr lang="fr-FR" dirty="0">
                <a:solidFill>
                  <a:srgbClr val="61FA48"/>
                </a:solidFill>
                <a:latin typeface="Segoe Print" panose="02000600000000000000" pitchFamily="2" charset="0"/>
              </a:rPr>
              <a:t>Celui-ci devrait être disponible pour un contrôle de pure forme d’ici un mois environ, ce qui était inespéré. </a:t>
            </a:r>
          </a:p>
          <a:p>
            <a:r>
              <a:rPr lang="fr-FR" dirty="0">
                <a:solidFill>
                  <a:srgbClr val="61FA48"/>
                </a:solidFill>
                <a:latin typeface="Segoe Print" panose="02000600000000000000" pitchFamily="2" charset="0"/>
              </a:rPr>
              <a:t>J’essaye maintenant d’évaluer avec le constructeur le temps nécessaire à la construction des modèles en espérant un achèvement avant la fin 2019. </a:t>
            </a:r>
          </a:p>
          <a:p>
            <a:r>
              <a:rPr lang="fr-FR" dirty="0">
                <a:solidFill>
                  <a:srgbClr val="61FA48"/>
                </a:solidFill>
                <a:latin typeface="Segoe Print" panose="02000600000000000000" pitchFamily="2" charset="0"/>
              </a:rPr>
              <a:t>D’autres nouvelles vous seront données dès la réception du prototype de production. </a:t>
            </a:r>
          </a:p>
        </p:txBody>
      </p:sp>
      <p:sp>
        <p:nvSpPr>
          <p:cNvPr id="4" name="Espace réservé de la date 3"/>
          <p:cNvSpPr>
            <a:spLocks noGrp="1"/>
          </p:cNvSpPr>
          <p:nvPr>
            <p:ph type="dt" sz="half" idx="10"/>
          </p:nvPr>
        </p:nvSpPr>
        <p:spPr/>
        <p:txBody>
          <a:bodyPr/>
          <a:lstStyle/>
          <a:p>
            <a:r>
              <a:rPr lang="fr-FR" dirty="0" smtClean="0"/>
              <a:t>18/05/2019</a:t>
            </a:r>
            <a:endParaRPr lang="fr-FR" dirty="0"/>
          </a:p>
        </p:txBody>
      </p:sp>
      <p:pic>
        <p:nvPicPr>
          <p:cNvPr id="6" name="Picture 2" descr="D:\train_travail\_AMJL\logo_AMJL.jpg"/>
          <p:cNvPicPr>
            <a:picLocks noChangeAspect="1" noChangeArrowheads="1"/>
          </p:cNvPicPr>
          <p:nvPr/>
        </p:nvPicPr>
        <p:blipFill>
          <a:blip r:embed="rId3" cstate="print"/>
          <a:srcRect/>
          <a:stretch>
            <a:fillRect/>
          </a:stretch>
        </p:blipFill>
        <p:spPr bwMode="auto">
          <a:xfrm>
            <a:off x="0" y="-33514"/>
            <a:ext cx="1280526" cy="582194"/>
          </a:xfrm>
          <a:prstGeom prst="rect">
            <a:avLst/>
          </a:prstGeom>
          <a:noFill/>
        </p:spPr>
      </p:pic>
      <p:pic>
        <p:nvPicPr>
          <p:cNvPr id="9" name="il_fi" descr="http://www.easydroit.fr/images/article/image/image031.png"/>
          <p:cNvPicPr/>
          <p:nvPr/>
        </p:nvPicPr>
        <p:blipFill>
          <a:blip r:embed="rId4"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40297882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 9"/>
          <p:cNvPicPr>
            <a:picLocks noChangeAspect="1"/>
          </p:cNvPicPr>
          <p:nvPr/>
        </p:nvPicPr>
        <p:blipFill>
          <a:blip r:embed="rId2"/>
          <a:stretch>
            <a:fillRect/>
          </a:stretch>
        </p:blipFill>
        <p:spPr>
          <a:xfrm>
            <a:off x="1979712" y="0"/>
            <a:ext cx="5184576" cy="2281559"/>
          </a:xfrm>
          <a:prstGeom prst="rect">
            <a:avLst/>
          </a:prstGeom>
        </p:spPr>
      </p:pic>
      <p:pic>
        <p:nvPicPr>
          <p:cNvPr id="11" name="Image 10"/>
          <p:cNvPicPr>
            <a:picLocks noChangeAspect="1"/>
          </p:cNvPicPr>
          <p:nvPr/>
        </p:nvPicPr>
        <p:blipFill>
          <a:blip r:embed="rId3"/>
          <a:stretch>
            <a:fillRect/>
          </a:stretch>
        </p:blipFill>
        <p:spPr>
          <a:xfrm>
            <a:off x="-583" y="2650938"/>
            <a:ext cx="9144000" cy="3372255"/>
          </a:xfrm>
          <a:prstGeom prst="rect">
            <a:avLst/>
          </a:prstGeom>
        </p:spPr>
      </p:pic>
      <p:sp>
        <p:nvSpPr>
          <p:cNvPr id="4" name="Espace réservé de la date 3"/>
          <p:cNvSpPr>
            <a:spLocks noGrp="1"/>
          </p:cNvSpPr>
          <p:nvPr>
            <p:ph type="dt" sz="half" idx="10"/>
          </p:nvPr>
        </p:nvSpPr>
        <p:spPr/>
        <p:txBody>
          <a:bodyPr/>
          <a:lstStyle/>
          <a:p>
            <a:r>
              <a:rPr lang="fr-FR" dirty="0" smtClean="0"/>
              <a:t>18/05/2019</a:t>
            </a:r>
            <a:endParaRPr lang="fr-FR" dirty="0"/>
          </a:p>
        </p:txBody>
      </p:sp>
      <p:pic>
        <p:nvPicPr>
          <p:cNvPr id="8" name="il_fi" descr="http://www.easydroit.fr/images/article/image/image031.png"/>
          <p:cNvPicPr/>
          <p:nvPr/>
        </p:nvPicPr>
        <p:blipFill>
          <a:blip r:embed="rId4" cstate="print"/>
          <a:srcRect/>
          <a:stretch>
            <a:fillRect/>
          </a:stretch>
        </p:blipFill>
        <p:spPr bwMode="auto">
          <a:xfrm>
            <a:off x="8388424" y="220680"/>
            <a:ext cx="648072" cy="576064"/>
          </a:xfrm>
          <a:prstGeom prst="rect">
            <a:avLst/>
          </a:prstGeom>
          <a:noFill/>
          <a:ln w="9525">
            <a:noFill/>
            <a:miter lim="800000"/>
            <a:headEnd/>
            <a:tailEnd/>
          </a:ln>
        </p:spPr>
      </p:pic>
    </p:spTree>
    <p:extLst>
      <p:ext uri="{BB962C8B-B14F-4D97-AF65-F5344CB8AC3E}">
        <p14:creationId xmlns:p14="http://schemas.microsoft.com/office/powerpoint/2010/main" val="9970104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2792" y="1772816"/>
            <a:ext cx="8219990" cy="3816424"/>
          </a:xfrm>
        </p:spPr>
      </p:pic>
      <p:sp>
        <p:nvSpPr>
          <p:cNvPr id="4" name="Espace réservé de la date 3"/>
          <p:cNvSpPr>
            <a:spLocks noGrp="1"/>
          </p:cNvSpPr>
          <p:nvPr>
            <p:ph type="dt" sz="half" idx="10"/>
          </p:nvPr>
        </p:nvSpPr>
        <p:spPr/>
        <p:txBody>
          <a:bodyPr/>
          <a:lstStyle/>
          <a:p>
            <a:r>
              <a:rPr lang="fr-FR" dirty="0" smtClean="0"/>
              <a:t>18/05/2019</a:t>
            </a:r>
            <a:endParaRPr lang="fr-FR" dirty="0"/>
          </a:p>
        </p:txBody>
      </p:sp>
      <p:pic>
        <p:nvPicPr>
          <p:cNvPr id="6" name="Image 5"/>
          <p:cNvPicPr>
            <a:picLocks noChangeAspect="1"/>
          </p:cNvPicPr>
          <p:nvPr/>
        </p:nvPicPr>
        <p:blipFill>
          <a:blip r:embed="rId3"/>
          <a:stretch>
            <a:fillRect/>
          </a:stretch>
        </p:blipFill>
        <p:spPr>
          <a:xfrm>
            <a:off x="392792" y="116632"/>
            <a:ext cx="3456384" cy="1521039"/>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2933" y="116632"/>
            <a:ext cx="3709849" cy="1521038"/>
          </a:xfrm>
          <a:prstGeom prst="rect">
            <a:avLst/>
          </a:prstGeom>
        </p:spPr>
      </p:pic>
    </p:spTree>
    <p:extLst>
      <p:ext uri="{BB962C8B-B14F-4D97-AF65-F5344CB8AC3E}">
        <p14:creationId xmlns:p14="http://schemas.microsoft.com/office/powerpoint/2010/main" val="3989114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smtClean="0"/>
              <a:t>18/05/2019</a:t>
            </a:r>
            <a:endParaRPr lang="fr-FR" dirty="0"/>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5776" y="2924944"/>
            <a:ext cx="6282125" cy="377825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86" y="-27266"/>
            <a:ext cx="3440592" cy="3933056"/>
          </a:xfrm>
          <a:prstGeom prst="rect">
            <a:avLst/>
          </a:prstGeom>
        </p:spPr>
      </p:pic>
    </p:spTree>
    <p:extLst>
      <p:ext uri="{BB962C8B-B14F-4D97-AF65-F5344CB8AC3E}">
        <p14:creationId xmlns:p14="http://schemas.microsoft.com/office/powerpoint/2010/main" val="2182978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287016" y="692748"/>
            <a:ext cx="8856984" cy="1325563"/>
          </a:xfrm>
        </p:spPr>
        <p:txBody>
          <a:bodyPr>
            <a:normAutofit fontScale="90000"/>
          </a:bodyPr>
          <a:lstStyle/>
          <a:p>
            <a:pPr algn="ctr"/>
            <a:r>
              <a:rPr lang="fr-FR" dirty="0"/>
              <a:t/>
            </a:r>
            <a:br>
              <a:rPr lang="fr-FR" dirty="0"/>
            </a:br>
            <a:r>
              <a:rPr lang="fr-FR" dirty="0"/>
              <a:t> </a:t>
            </a:r>
            <a:r>
              <a:rPr lang="fr-FR" sz="2700" b="1" dirty="0">
                <a:solidFill>
                  <a:srgbClr val="61FA48"/>
                </a:solidFill>
                <a:latin typeface="Segoe Print" panose="02000600000000000000" pitchFamily="2" charset="0"/>
              </a:rPr>
              <a:t>ASSEMBLÉE GÉNÉRALE 2019 </a:t>
            </a:r>
            <a:r>
              <a:rPr lang="fr-FR" sz="2700" b="1" dirty="0" smtClean="0">
                <a:solidFill>
                  <a:srgbClr val="61FA48"/>
                </a:solidFill>
                <a:latin typeface="Segoe Print" panose="02000600000000000000" pitchFamily="2" charset="0"/>
              </a:rPr>
              <a:t/>
            </a:r>
            <a:br>
              <a:rPr lang="fr-FR" sz="2700" b="1" dirty="0" smtClean="0">
                <a:solidFill>
                  <a:srgbClr val="61FA48"/>
                </a:solidFill>
                <a:latin typeface="Segoe Print" panose="02000600000000000000" pitchFamily="2" charset="0"/>
              </a:rPr>
            </a:br>
            <a:r>
              <a:rPr lang="fr-FR" sz="2700" b="1" dirty="0" smtClean="0">
                <a:solidFill>
                  <a:srgbClr val="61FA48"/>
                </a:solidFill>
                <a:latin typeface="Segoe Print" panose="02000600000000000000" pitchFamily="2" charset="0"/>
              </a:rPr>
              <a:t>DU </a:t>
            </a:r>
            <a:r>
              <a:rPr lang="fr-FR" sz="2700" b="1" dirty="0">
                <a:solidFill>
                  <a:srgbClr val="61FA48"/>
                </a:solidFill>
                <a:latin typeface="Segoe Print" panose="02000600000000000000" pitchFamily="2" charset="0"/>
              </a:rPr>
              <a:t>CERCLE DU ZÉRO</a:t>
            </a:r>
            <a:endParaRPr lang="fr-FR" sz="2700" dirty="0">
              <a:solidFill>
                <a:srgbClr val="61FA48"/>
              </a:solidFill>
              <a:latin typeface="Segoe Print" panose="02000600000000000000" pitchFamily="2" charset="0"/>
            </a:endParaRPr>
          </a:p>
        </p:txBody>
      </p:sp>
      <p:sp>
        <p:nvSpPr>
          <p:cNvPr id="3" name="Espace réservé du contenu 2"/>
          <p:cNvSpPr>
            <a:spLocks noGrp="1"/>
          </p:cNvSpPr>
          <p:nvPr>
            <p:ph idx="1"/>
          </p:nvPr>
        </p:nvSpPr>
        <p:spPr>
          <a:xfrm>
            <a:off x="395537" y="2133600"/>
            <a:ext cx="8138864" cy="3886200"/>
          </a:xfrm>
        </p:spPr>
        <p:txBody>
          <a:bodyPr>
            <a:normAutofit/>
          </a:bodyPr>
          <a:lstStyle/>
          <a:p>
            <a:endParaRPr lang="fr-FR" dirty="0"/>
          </a:p>
          <a:p>
            <a:pPr marL="0" indent="0" algn="ctr">
              <a:buNone/>
            </a:pPr>
            <a:r>
              <a:rPr lang="fr-FR" sz="2000" b="1" i="1" dirty="0" smtClean="0">
                <a:solidFill>
                  <a:srgbClr val="CCFFFF"/>
                </a:solidFill>
                <a:latin typeface="Segoe Print" panose="02000600000000000000" pitchFamily="2" charset="0"/>
              </a:rPr>
              <a:t>Le 16 mars 2019 organisée </a:t>
            </a:r>
          </a:p>
          <a:p>
            <a:pPr marL="0" indent="0" algn="ctr">
              <a:buNone/>
            </a:pPr>
            <a:r>
              <a:rPr lang="fr-FR" sz="2000" b="1" i="1" dirty="0" smtClean="0">
                <a:solidFill>
                  <a:srgbClr val="CCFFFF"/>
                </a:solidFill>
                <a:latin typeface="Segoe Print" panose="02000600000000000000" pitchFamily="2" charset="0"/>
              </a:rPr>
              <a:t>Par la </a:t>
            </a:r>
            <a:r>
              <a:rPr lang="fr-FR" sz="2000" b="1" i="1" dirty="0">
                <a:solidFill>
                  <a:srgbClr val="CCFFFF"/>
                </a:solidFill>
                <a:latin typeface="Segoe Print" panose="02000600000000000000" pitchFamily="2" charset="0"/>
              </a:rPr>
              <a:t>section Marseille </a:t>
            </a:r>
            <a:r>
              <a:rPr lang="fr-FR" sz="2000" b="1" i="1" dirty="0" smtClean="0">
                <a:solidFill>
                  <a:srgbClr val="CCFFFF"/>
                </a:solidFill>
                <a:latin typeface="Segoe Print" panose="02000600000000000000" pitchFamily="2" charset="0"/>
              </a:rPr>
              <a:t>à Plan-de-Cuques</a:t>
            </a:r>
            <a:r>
              <a:rPr lang="fr-FR" sz="2000" b="1" i="1" dirty="0">
                <a:solidFill>
                  <a:srgbClr val="CCFFFF"/>
                </a:solidFill>
                <a:latin typeface="Segoe Print" panose="02000600000000000000" pitchFamily="2" charset="0"/>
              </a:rPr>
              <a:t> </a:t>
            </a:r>
            <a:r>
              <a:rPr lang="fr-FR" sz="2000" b="1" i="1" dirty="0" smtClean="0">
                <a:solidFill>
                  <a:srgbClr val="CCFFFF"/>
                </a:solidFill>
                <a:latin typeface="Segoe Print" panose="02000600000000000000" pitchFamily="2" charset="0"/>
              </a:rPr>
              <a:t>de 9H00 à 13H00</a:t>
            </a:r>
            <a:endParaRPr lang="fr-FR" sz="2000" i="1" dirty="0">
              <a:solidFill>
                <a:srgbClr val="CCFFFF"/>
              </a:solidFill>
              <a:latin typeface="Segoe Print" panose="02000600000000000000" pitchFamily="2" charset="0"/>
            </a:endParaRPr>
          </a:p>
          <a:p>
            <a:pPr marL="0" indent="0" algn="ctr">
              <a:buNone/>
            </a:pPr>
            <a:endParaRPr lang="fr-FR" b="1" i="1" dirty="0">
              <a:solidFill>
                <a:srgbClr val="CCFFFF"/>
              </a:solidFill>
              <a:latin typeface="Segoe Print" panose="02000600000000000000" pitchFamily="2" charset="0"/>
            </a:endParaRPr>
          </a:p>
          <a:p>
            <a:pPr marL="0" indent="0" algn="ctr">
              <a:buNone/>
            </a:pPr>
            <a:r>
              <a:rPr lang="fr-FR" b="1" i="1" dirty="0" smtClean="0">
                <a:solidFill>
                  <a:srgbClr val="CCFFFF"/>
                </a:solidFill>
                <a:latin typeface="Segoe Print" panose="02000600000000000000" pitchFamily="2" charset="0"/>
              </a:rPr>
              <a:t>Présence des Amis du Zéro</a:t>
            </a:r>
          </a:p>
          <a:p>
            <a:pPr marL="0" indent="0" algn="ctr">
              <a:buNone/>
            </a:pPr>
            <a:r>
              <a:rPr lang="fr-FR" b="1" i="1" dirty="0" smtClean="0">
                <a:solidFill>
                  <a:srgbClr val="CCFFFF"/>
                </a:solidFill>
                <a:latin typeface="Segoe Print" panose="02000600000000000000" pitchFamily="2" charset="0"/>
              </a:rPr>
              <a:t>Nous avons fourni un compte rendu d’activité.</a:t>
            </a:r>
          </a:p>
          <a:p>
            <a:pPr marL="0" indent="0" algn="ctr">
              <a:buNone/>
            </a:pPr>
            <a:endParaRPr lang="fr-FR" b="1" i="1" dirty="0" smtClean="0"/>
          </a:p>
          <a:p>
            <a:pPr marL="0" indent="0" algn="ctr">
              <a:buNone/>
            </a:pPr>
            <a:endParaRPr lang="fr-FR" sz="1600" dirty="0"/>
          </a:p>
        </p:txBody>
      </p:sp>
      <p:sp>
        <p:nvSpPr>
          <p:cNvPr id="4" name="Espace réservé de la date 3"/>
          <p:cNvSpPr>
            <a:spLocks noGrp="1"/>
          </p:cNvSpPr>
          <p:nvPr>
            <p:ph type="dt" sz="half" idx="10"/>
          </p:nvPr>
        </p:nvSpPr>
        <p:spPr/>
        <p:txBody>
          <a:bodyPr/>
          <a:lstStyle/>
          <a:p>
            <a:r>
              <a:rPr lang="fr-FR" dirty="0" smtClean="0"/>
              <a:t>18/05/2019</a:t>
            </a:r>
            <a:endParaRPr lang="fr-FR" dirty="0"/>
          </a:p>
        </p:txBody>
      </p:sp>
      <p:pic>
        <p:nvPicPr>
          <p:cNvPr id="7" name="Espace réservé du contenu 6"/>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0" y="0"/>
            <a:ext cx="971600" cy="1167380"/>
          </a:xfrm>
        </p:spPr>
      </p:pic>
    </p:spTree>
    <p:extLst>
      <p:ext uri="{BB962C8B-B14F-4D97-AF65-F5344CB8AC3E}">
        <p14:creationId xmlns:p14="http://schemas.microsoft.com/office/powerpoint/2010/main" val="1141577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18/05/2019</a:t>
            </a:r>
            <a:endParaRPr lang="fr-FR" dirty="0"/>
          </a:p>
        </p:txBody>
      </p:sp>
      <p:pic>
        <p:nvPicPr>
          <p:cNvPr id="5" name="Espace réservé du contenu 9" descr="logo_djfr">
            <a:hlinkClick r:id="rId2"/>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987824" y="2420888"/>
            <a:ext cx="2809875" cy="1611850"/>
          </a:xfrm>
          <a:prstGeom prst="rect">
            <a:avLst/>
          </a:prstGeom>
          <a:noFill/>
          <a:ln>
            <a:noFill/>
          </a:ln>
        </p:spPr>
      </p:pic>
      <p:pic>
        <p:nvPicPr>
          <p:cNvPr id="6" name="il_fi" descr="http://www.easydroit.fr/images/article/image/image031.png"/>
          <p:cNvPicPr/>
          <p:nvPr/>
        </p:nvPicPr>
        <p:blipFill>
          <a:blip r:embed="rId4"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729252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03" y="1988840"/>
            <a:ext cx="9150403" cy="2088232"/>
          </a:xfrm>
        </p:spPr>
      </p:pic>
      <p:sp>
        <p:nvSpPr>
          <p:cNvPr id="4" name="Espace réservé de la date 3"/>
          <p:cNvSpPr>
            <a:spLocks noGrp="1"/>
          </p:cNvSpPr>
          <p:nvPr>
            <p:ph type="dt" sz="half" idx="10"/>
          </p:nvPr>
        </p:nvSpPr>
        <p:spPr/>
        <p:txBody>
          <a:bodyPr/>
          <a:lstStyle/>
          <a:p>
            <a:r>
              <a:rPr lang="fr-FR" smtClean="0"/>
              <a:t>18/05/2019</a:t>
            </a:r>
            <a:endParaRPr lang="fr-FR" dirty="0"/>
          </a:p>
        </p:txBody>
      </p:sp>
      <p:pic>
        <p:nvPicPr>
          <p:cNvPr id="6" name="Espace réservé du contenu 9" descr="logo_djfr">
            <a:hlinkClick r:id="rId3"/>
          </p:cNvPr>
          <p:cNvPicPr>
            <a:picLocks/>
          </p:cNvPicPr>
          <p:nvPr/>
        </p:nvPicPr>
        <p:blipFill>
          <a:blip r:embed="rId4" cstate="print">
            <a:extLst>
              <a:ext uri="{28A0092B-C50C-407E-A947-70E740481C1C}">
                <a14:useLocalDpi xmlns:a14="http://schemas.microsoft.com/office/drawing/2010/main" val="0"/>
              </a:ext>
            </a:extLst>
          </a:blip>
          <a:stretch>
            <a:fillRect/>
          </a:stretch>
        </p:blipFill>
        <p:spPr bwMode="auto">
          <a:xfrm>
            <a:off x="323528" y="188640"/>
            <a:ext cx="1512168" cy="786020"/>
          </a:xfrm>
          <a:prstGeom prst="rect">
            <a:avLst/>
          </a:prstGeom>
          <a:noFill/>
          <a:ln>
            <a:noFill/>
          </a:ln>
        </p:spPr>
      </p:pic>
      <p:sp>
        <p:nvSpPr>
          <p:cNvPr id="7" name="ZoneTexte 6"/>
          <p:cNvSpPr txBox="1"/>
          <p:nvPr/>
        </p:nvSpPr>
        <p:spPr>
          <a:xfrm>
            <a:off x="3419872" y="1434842"/>
            <a:ext cx="1463862" cy="1107996"/>
          </a:xfrm>
          <a:prstGeom prst="rect">
            <a:avLst/>
          </a:prstGeom>
          <a:noFill/>
        </p:spPr>
        <p:txBody>
          <a:bodyPr wrap="none" rtlCol="0">
            <a:spAutoFit/>
          </a:bodyPr>
          <a:lstStyle/>
          <a:p>
            <a:r>
              <a:rPr lang="fr-FR" sz="6600" b="1" dirty="0" smtClean="0">
                <a:solidFill>
                  <a:srgbClr val="61FA48"/>
                </a:solidFill>
                <a:latin typeface="Segoe Print" panose="02000600000000000000" pitchFamily="2" charset="0"/>
              </a:rPr>
              <a:t>PN</a:t>
            </a:r>
            <a:endParaRPr lang="fr-FR" sz="6600" b="1" dirty="0">
              <a:solidFill>
                <a:srgbClr val="61FA48"/>
              </a:solidFill>
              <a:latin typeface="Segoe Print" panose="02000600000000000000" pitchFamily="2" charset="0"/>
            </a:endParaRPr>
          </a:p>
        </p:txBody>
      </p:sp>
      <p:pic>
        <p:nvPicPr>
          <p:cNvPr id="8" name="il_fi" descr="http://www.easydroit.fr/images/article/image/image031.png"/>
          <p:cNvPicPr/>
          <p:nvPr/>
        </p:nvPicPr>
        <p:blipFill>
          <a:blip r:embed="rId5"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18510954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forum.e-train.fr/album_mod/upload/afac37ddba45c71b3482fca8ea2f863e.jpg">
            <a:hlinkClick r:id="rId2"/>
          </p:cNvPr>
          <p:cNvPicPr>
            <a:picLocks noChangeAspect="1" noChangeArrowheads="1"/>
          </p:cNvPicPr>
          <p:nvPr/>
        </p:nvPicPr>
        <p:blipFill>
          <a:blip r:embed="rId3" cstate="print"/>
          <a:srcRect/>
          <a:stretch>
            <a:fillRect/>
          </a:stretch>
        </p:blipFill>
        <p:spPr bwMode="auto">
          <a:xfrm>
            <a:off x="1475656" y="1988840"/>
            <a:ext cx="6096000" cy="4572000"/>
          </a:xfrm>
          <a:prstGeom prst="rect">
            <a:avLst/>
          </a:prstGeom>
          <a:noFill/>
        </p:spPr>
      </p:pic>
      <p:sp>
        <p:nvSpPr>
          <p:cNvPr id="7" name="Rectangle 6"/>
          <p:cNvSpPr/>
          <p:nvPr/>
        </p:nvSpPr>
        <p:spPr>
          <a:xfrm>
            <a:off x="323528" y="1268760"/>
            <a:ext cx="3744416" cy="584775"/>
          </a:xfrm>
          <a:prstGeom prst="rect">
            <a:avLst/>
          </a:prstGeom>
        </p:spPr>
        <p:txBody>
          <a:bodyPr wrap="square">
            <a:spAutoFit/>
          </a:bodyPr>
          <a:lstStyle/>
          <a:p>
            <a:r>
              <a:rPr lang="fr-FR" sz="1600" b="1" dirty="0" smtClean="0">
                <a:solidFill>
                  <a:srgbClr val="BEF73F"/>
                </a:solidFill>
                <a:latin typeface="Candara" panose="020E0502030303020204" pitchFamily="34" charset="0"/>
              </a:rPr>
              <a:t>Celui préservé à Mulhouse en déco AL </a:t>
            </a:r>
          </a:p>
          <a:p>
            <a:r>
              <a:rPr lang="fr-FR" sz="1600" b="1" dirty="0" smtClean="0">
                <a:solidFill>
                  <a:srgbClr val="BEF73F"/>
                </a:solidFill>
                <a:latin typeface="Candara" panose="020E0502030303020204" pitchFamily="34" charset="0"/>
              </a:rPr>
              <a:t>a retrouvé sa plateforme ouverte</a:t>
            </a:r>
            <a:endParaRPr lang="fr-FR" sz="1600" b="1" dirty="0">
              <a:solidFill>
                <a:srgbClr val="BEF73F"/>
              </a:solidFill>
              <a:latin typeface="Candara" panose="020E0502030303020204" pitchFamily="34" charset="0"/>
            </a:endParaRPr>
          </a:p>
        </p:txBody>
      </p:sp>
      <p:sp>
        <p:nvSpPr>
          <p:cNvPr id="8" name="Rectangle 7"/>
          <p:cNvSpPr/>
          <p:nvPr/>
        </p:nvSpPr>
        <p:spPr>
          <a:xfrm>
            <a:off x="4283968" y="1268760"/>
            <a:ext cx="4572000" cy="584775"/>
          </a:xfrm>
          <a:prstGeom prst="rect">
            <a:avLst/>
          </a:prstGeom>
        </p:spPr>
        <p:txBody>
          <a:bodyPr>
            <a:spAutoFit/>
          </a:bodyPr>
          <a:lstStyle/>
          <a:p>
            <a:r>
              <a:rPr lang="fr-FR" sz="1600" b="1" dirty="0" smtClean="0">
                <a:solidFill>
                  <a:srgbClr val="BEF73F"/>
                </a:solidFill>
                <a:latin typeface="Candara" panose="020E0502030303020204" pitchFamily="34" charset="0"/>
              </a:rPr>
              <a:t>N° AL Patf 40541 à 570 </a:t>
            </a:r>
            <a:br>
              <a:rPr lang="fr-FR" sz="1600" b="1" dirty="0" smtClean="0">
                <a:solidFill>
                  <a:srgbClr val="BEF73F"/>
                </a:solidFill>
                <a:latin typeface="Candara" panose="020E0502030303020204" pitchFamily="34" charset="0"/>
              </a:rPr>
            </a:br>
            <a:r>
              <a:rPr lang="fr-FR" sz="1600" b="1" dirty="0" smtClean="0">
                <a:solidFill>
                  <a:srgbClr val="BEF73F"/>
                </a:solidFill>
                <a:latin typeface="Candara" panose="020E0502030303020204" pitchFamily="34" charset="0"/>
              </a:rPr>
              <a:t>UIC PA 50 87 00 17 055 à 17 074 et 47 051 à 47 054 </a:t>
            </a:r>
            <a:endParaRPr lang="fr-FR" sz="1600" b="1" dirty="0">
              <a:solidFill>
                <a:srgbClr val="BEF73F"/>
              </a:solidFill>
              <a:latin typeface="Candara" panose="020E0502030303020204" pitchFamily="34" charset="0"/>
            </a:endParaRPr>
          </a:p>
        </p:txBody>
      </p:sp>
      <p:pic>
        <p:nvPicPr>
          <p:cNvPr id="12" name="il_fi" descr="http://www.easydroit.fr/images/article/image/image031.png"/>
          <p:cNvPicPr/>
          <p:nvPr/>
        </p:nvPicPr>
        <p:blipFill>
          <a:blip r:embed="rId4" cstate="print"/>
          <a:srcRect/>
          <a:stretch>
            <a:fillRect/>
          </a:stretch>
        </p:blipFill>
        <p:spPr bwMode="auto">
          <a:xfrm>
            <a:off x="8495928" y="0"/>
            <a:ext cx="648072" cy="576064"/>
          </a:xfrm>
          <a:prstGeom prst="rect">
            <a:avLst/>
          </a:prstGeom>
          <a:noFill/>
          <a:ln w="9525">
            <a:noFill/>
            <a:miter lim="800000"/>
            <a:headEnd/>
            <a:tailEnd/>
          </a:ln>
        </p:spPr>
      </p:pic>
      <p:sp>
        <p:nvSpPr>
          <p:cNvPr id="3" name="Rectangle 2"/>
          <p:cNvSpPr/>
          <p:nvPr/>
        </p:nvSpPr>
        <p:spPr>
          <a:xfrm>
            <a:off x="392651" y="283567"/>
            <a:ext cx="7929158" cy="646331"/>
          </a:xfrm>
          <a:prstGeom prst="rect">
            <a:avLst/>
          </a:prstGeom>
          <a:noFill/>
        </p:spPr>
        <p:txBody>
          <a:bodyPr wrap="none" lIns="91440" tIns="45720" rIns="91440" bIns="45720">
            <a:spAutoFit/>
          </a:bodyPr>
          <a:lstStyle/>
          <a:p>
            <a:pPr algn="ctr"/>
            <a:r>
              <a:rPr lang="fr-FR" sz="3600" b="1" cap="none" spc="0" dirty="0" smtClean="0">
                <a:ln w="12700">
                  <a:solidFill>
                    <a:srgbClr val="FFFF00"/>
                  </a:solidFill>
                  <a:prstDash val="solid"/>
                </a:ln>
                <a:solidFill>
                  <a:srgbClr val="FF0000"/>
                </a:solidFill>
                <a:effectLst>
                  <a:outerShdw blurRad="41275" dist="20320" dir="1800000" algn="tl" rotWithShape="0">
                    <a:srgbClr val="000000">
                      <a:alpha val="40000"/>
                    </a:srgbClr>
                  </a:outerShdw>
                </a:effectLst>
                <a:latin typeface="Candara" panose="020E0502030303020204" pitchFamily="34" charset="0"/>
              </a:rPr>
              <a:t>AMBULANT POSTAL A 2 ESSIEUX (1932)</a:t>
            </a:r>
            <a:endParaRPr lang="fr-FR" sz="3600" b="1" cap="none" spc="0" dirty="0">
              <a:ln w="12700">
                <a:solidFill>
                  <a:srgbClr val="FFFF00"/>
                </a:solidFill>
                <a:prstDash val="solid"/>
              </a:ln>
              <a:solidFill>
                <a:srgbClr val="FF0000"/>
              </a:solidFill>
              <a:effectLst>
                <a:outerShdw blurRad="41275" dist="20320" dir="1800000" algn="tl" rotWithShape="0">
                  <a:srgbClr val="000000">
                    <a:alpha val="40000"/>
                  </a:srgbClr>
                </a:outerShdw>
              </a:effectLst>
            </a:endParaRPr>
          </a:p>
        </p:txBody>
      </p:sp>
      <p:sp>
        <p:nvSpPr>
          <p:cNvPr id="2" name="Rectangle 1"/>
          <p:cNvSpPr/>
          <p:nvPr/>
        </p:nvSpPr>
        <p:spPr>
          <a:xfrm>
            <a:off x="2195736" y="2242587"/>
            <a:ext cx="1507144" cy="646331"/>
          </a:xfrm>
          <a:prstGeom prst="rect">
            <a:avLst/>
          </a:prstGeom>
        </p:spPr>
        <p:txBody>
          <a:bodyPr wrap="none">
            <a:spAutoFit/>
          </a:bodyPr>
          <a:lstStyle/>
          <a:p>
            <a:r>
              <a:rPr lang="fr-FR" sz="3600" b="1" dirty="0">
                <a:ln w="17780" cmpd="sng">
                  <a:solidFill>
                    <a:srgbClr val="FFFF00"/>
                  </a:solidFill>
                  <a:prstDash val="solid"/>
                  <a:miter lim="800000"/>
                </a:ln>
                <a:solidFill>
                  <a:srgbClr val="FF0000"/>
                </a:solidFill>
                <a:effectLst>
                  <a:outerShdw blurRad="55000" dist="50800" dir="5400000" algn="tl">
                    <a:srgbClr val="000000">
                      <a:alpha val="33000"/>
                    </a:srgbClr>
                  </a:outerShdw>
                </a:effectLst>
                <a:latin typeface="Segoe Print" panose="02000600000000000000" pitchFamily="2" charset="0"/>
                <a:cs typeface="Arial" pitchFamily="34" charset="0"/>
              </a:rPr>
              <a:t>Buzer</a:t>
            </a:r>
            <a:endParaRPr lang="fr-FR" sz="3600" dirty="0"/>
          </a:p>
        </p:txBody>
      </p:sp>
      <p:sp>
        <p:nvSpPr>
          <p:cNvPr id="9" name="Espace réservé de la date 8"/>
          <p:cNvSpPr>
            <a:spLocks noGrp="1"/>
          </p:cNvSpPr>
          <p:nvPr>
            <p:ph type="dt" sz="half" idx="10"/>
          </p:nvPr>
        </p:nvSpPr>
        <p:spPr/>
        <p:txBody>
          <a:bodyPr/>
          <a:lstStyle/>
          <a:p>
            <a:r>
              <a:rPr lang="fr-FR" dirty="0" smtClean="0"/>
              <a:t>18/05/2019</a:t>
            </a:r>
            <a:endParaRPr lang="fr-FR" dirty="0"/>
          </a:p>
        </p:txBody>
      </p:sp>
    </p:spTree>
    <p:extLst>
      <p:ext uri="{BB962C8B-B14F-4D97-AF65-F5344CB8AC3E}">
        <p14:creationId xmlns:p14="http://schemas.microsoft.com/office/powerpoint/2010/main" val="27806811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14" y="-13393"/>
            <a:ext cx="9144000" cy="6858000"/>
          </a:xfrm>
          <a:prstGeom prst="rect">
            <a:avLst/>
          </a:prstGeom>
        </p:spPr>
      </p:pic>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31872">
            <a:off x="464904" y="457053"/>
            <a:ext cx="2466179" cy="1430208"/>
          </a:xfrm>
          <a:prstGeom prst="rect">
            <a:avLst/>
          </a:prstGeom>
        </p:spPr>
      </p:pic>
      <p:sp>
        <p:nvSpPr>
          <p:cNvPr id="8" name="ZoneTexte 7"/>
          <p:cNvSpPr txBox="1"/>
          <p:nvPr/>
        </p:nvSpPr>
        <p:spPr>
          <a:xfrm>
            <a:off x="6160262" y="5110692"/>
            <a:ext cx="2659702" cy="1477328"/>
          </a:xfrm>
          <a:prstGeom prst="rect">
            <a:avLst/>
          </a:prstGeom>
          <a:noFill/>
        </p:spPr>
        <p:txBody>
          <a:bodyPr wrap="none" rtlCol="0">
            <a:spAutoFit/>
          </a:bodyPr>
          <a:lstStyle/>
          <a:p>
            <a:pPr lvl="0" algn="ctr" fontAlgn="base">
              <a:spcBef>
                <a:spcPct val="0"/>
              </a:spcBef>
              <a:spcAft>
                <a:spcPct val="0"/>
              </a:spcAft>
            </a:pPr>
            <a:r>
              <a:rPr lang="fr-FR" b="1" dirty="0" smtClean="0">
                <a:solidFill>
                  <a:srgbClr val="000000"/>
                </a:solidFill>
                <a:latin typeface="Candara" pitchFamily="34" charset="0"/>
                <a:ea typeface="Calibri" pitchFamily="34" charset="0"/>
                <a:cs typeface="Times New Roman" pitchFamily="18" charset="0"/>
              </a:rPr>
              <a:t>Contact :</a:t>
            </a:r>
          </a:p>
          <a:p>
            <a:pPr lvl="0" algn="ctr" fontAlgn="base">
              <a:spcBef>
                <a:spcPct val="0"/>
              </a:spcBef>
              <a:spcAft>
                <a:spcPct val="0"/>
              </a:spcAft>
            </a:pPr>
            <a:r>
              <a:rPr lang="fr-FR" dirty="0" smtClean="0">
                <a:solidFill>
                  <a:srgbClr val="000000"/>
                </a:solidFill>
                <a:latin typeface="Candara" pitchFamily="34" charset="0"/>
                <a:ea typeface="Calibri" pitchFamily="34" charset="0"/>
                <a:cs typeface="Times New Roman" pitchFamily="18" charset="0"/>
              </a:rPr>
              <a:t>Claude BUZER</a:t>
            </a:r>
            <a:br>
              <a:rPr lang="fr-FR" dirty="0" smtClean="0">
                <a:solidFill>
                  <a:srgbClr val="000000"/>
                </a:solidFill>
                <a:latin typeface="Candara" pitchFamily="34" charset="0"/>
                <a:ea typeface="Calibri" pitchFamily="34" charset="0"/>
                <a:cs typeface="Times New Roman" pitchFamily="18" charset="0"/>
              </a:rPr>
            </a:br>
            <a:r>
              <a:rPr lang="fr-FR" dirty="0" smtClean="0">
                <a:solidFill>
                  <a:srgbClr val="000000"/>
                </a:solidFill>
                <a:latin typeface="Candara" pitchFamily="34" charset="0"/>
                <a:ea typeface="Calibri" pitchFamily="34" charset="0"/>
                <a:cs typeface="Times New Roman" pitchFamily="18" charset="0"/>
              </a:rPr>
              <a:t>897 chemin du Bel Enfant</a:t>
            </a:r>
          </a:p>
          <a:p>
            <a:pPr lvl="0" algn="ctr" fontAlgn="base">
              <a:spcBef>
                <a:spcPct val="0"/>
              </a:spcBef>
              <a:spcAft>
                <a:spcPct val="0"/>
              </a:spcAft>
            </a:pPr>
            <a:r>
              <a:rPr lang="fr-FR" dirty="0" smtClean="0">
                <a:solidFill>
                  <a:srgbClr val="000000"/>
                </a:solidFill>
                <a:latin typeface="Candara" pitchFamily="34" charset="0"/>
                <a:ea typeface="Calibri" pitchFamily="34" charset="0"/>
                <a:cs typeface="Times New Roman" pitchFamily="18" charset="0"/>
              </a:rPr>
              <a:t>84100 ORANGE</a:t>
            </a:r>
          </a:p>
          <a:p>
            <a:pPr lvl="0" algn="ctr" fontAlgn="base">
              <a:spcBef>
                <a:spcPct val="0"/>
              </a:spcBef>
              <a:spcAft>
                <a:spcPct val="0"/>
              </a:spcAft>
            </a:pPr>
            <a:r>
              <a:rPr lang="fr-FR" dirty="0" smtClean="0">
                <a:solidFill>
                  <a:srgbClr val="000000"/>
                </a:solidFill>
                <a:latin typeface="Candara" pitchFamily="34" charset="0"/>
                <a:ea typeface="Calibri" pitchFamily="34" charset="0"/>
                <a:cs typeface="Times New Roman" pitchFamily="18" charset="0"/>
              </a:rPr>
              <a:t>04 90 34 32 63</a:t>
            </a:r>
            <a:endParaRPr lang="fr-FR" dirty="0">
              <a:solidFill>
                <a:srgbClr val="000000"/>
              </a:solidFill>
              <a:latin typeface="Candara" pitchFamily="34" charset="0"/>
              <a:ea typeface="Calibri" pitchFamily="34" charset="0"/>
              <a:cs typeface="Times New Roman" pitchFamily="18" charset="0"/>
            </a:endParaRPr>
          </a:p>
        </p:txBody>
      </p:sp>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51875">
            <a:off x="1466986" y="5164767"/>
            <a:ext cx="1170290" cy="1585154"/>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03737">
            <a:off x="741231" y="4632287"/>
            <a:ext cx="1135873" cy="1601513"/>
          </a:xfrm>
          <a:prstGeom prst="rect">
            <a:avLst/>
          </a:prstGeom>
        </p:spPr>
      </p:pic>
      <p:pic>
        <p:nvPicPr>
          <p:cNvPr id="13" name="il_fi" descr="http://www.easydroit.fr/images/article/image/image031.png"/>
          <p:cNvPicPr/>
          <p:nvPr/>
        </p:nvPicPr>
        <p:blipFill>
          <a:blip r:embed="rId7" cstate="print"/>
          <a:srcRect/>
          <a:stretch>
            <a:fillRect/>
          </a:stretch>
        </p:blipFill>
        <p:spPr bwMode="auto">
          <a:xfrm>
            <a:off x="8495928" y="0"/>
            <a:ext cx="648072" cy="576064"/>
          </a:xfrm>
          <a:prstGeom prst="rect">
            <a:avLst/>
          </a:prstGeom>
          <a:noFill/>
          <a:ln w="9525">
            <a:noFill/>
            <a:miter lim="800000"/>
            <a:headEnd/>
            <a:tailEnd/>
          </a:ln>
        </p:spPr>
      </p:pic>
      <p:sp>
        <p:nvSpPr>
          <p:cNvPr id="7" name="Espace réservé de la date 6"/>
          <p:cNvSpPr>
            <a:spLocks noGrp="1"/>
          </p:cNvSpPr>
          <p:nvPr>
            <p:ph type="dt" sz="half" idx="10"/>
          </p:nvPr>
        </p:nvSpPr>
        <p:spPr/>
        <p:txBody>
          <a:bodyPr/>
          <a:lstStyle/>
          <a:p>
            <a:r>
              <a:rPr lang="fr-FR" dirty="0" smtClean="0"/>
              <a:t>18/05/2019</a:t>
            </a:r>
            <a:endParaRPr lang="fr-FR" dirty="0"/>
          </a:p>
        </p:txBody>
      </p:sp>
    </p:spTree>
    <p:extLst>
      <p:ext uri="{BB962C8B-B14F-4D97-AF65-F5344CB8AC3E}">
        <p14:creationId xmlns:p14="http://schemas.microsoft.com/office/powerpoint/2010/main" val="9829798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smtClean="0"/>
              <a:t>18/05/2019</a:t>
            </a:r>
            <a:endParaRPr lang="fr-FR" dirty="0"/>
          </a:p>
        </p:txBody>
      </p:sp>
      <p:pic>
        <p:nvPicPr>
          <p:cNvPr id="5" name="Espace réservé du contenu 4" descr="imageproxy.php.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3884" y="868542"/>
            <a:ext cx="8064896" cy="5472608"/>
          </a:xfrm>
          <a:prstGeom prst="rect">
            <a:avLst/>
          </a:prstGeom>
          <a:noFill/>
          <a:ln>
            <a:noFill/>
          </a:ln>
        </p:spPr>
      </p:pic>
      <p:sp>
        <p:nvSpPr>
          <p:cNvPr id="6" name="Rectangle 5"/>
          <p:cNvSpPr/>
          <p:nvPr/>
        </p:nvSpPr>
        <p:spPr>
          <a:xfrm>
            <a:off x="539552" y="868542"/>
            <a:ext cx="3600400" cy="584775"/>
          </a:xfrm>
          <a:prstGeom prst="rect">
            <a:avLst/>
          </a:prstGeom>
        </p:spPr>
        <p:txBody>
          <a:bodyPr wrap="square">
            <a:spAutoFit/>
          </a:bodyPr>
          <a:lstStyle/>
          <a:p>
            <a:r>
              <a:rPr lang="fr-FR" sz="3200" b="1" i="1" dirty="0">
                <a:solidFill>
                  <a:srgbClr val="CCFFFF"/>
                </a:solidFill>
              </a:rPr>
              <a:t>DUT </a:t>
            </a:r>
            <a:r>
              <a:rPr lang="fr-FR" sz="3200" b="1" i="1" dirty="0" smtClean="0">
                <a:solidFill>
                  <a:srgbClr val="CCFFFF"/>
                </a:solidFill>
              </a:rPr>
              <a:t>CHRISTIAN</a:t>
            </a:r>
            <a:endParaRPr lang="fr-FR" sz="3200" dirty="0">
              <a:solidFill>
                <a:srgbClr val="CCFFFF"/>
              </a:solidFill>
            </a:endParaRPr>
          </a:p>
        </p:txBody>
      </p:sp>
    </p:spTree>
    <p:extLst>
      <p:ext uri="{BB962C8B-B14F-4D97-AF65-F5344CB8AC3E}">
        <p14:creationId xmlns:p14="http://schemas.microsoft.com/office/powerpoint/2010/main" val="15357362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260648"/>
            <a:ext cx="8320177" cy="5974432"/>
          </a:xfrm>
        </p:spPr>
        <p:txBody>
          <a:bodyPr>
            <a:normAutofit fontScale="70000" lnSpcReduction="20000"/>
          </a:bodyPr>
          <a:lstStyle/>
          <a:p>
            <a:pPr lvl="0">
              <a:lnSpc>
                <a:spcPct val="120000"/>
              </a:lnSpc>
            </a:pPr>
            <a:r>
              <a:rPr lang="fr-FR" b="1" i="1" dirty="0"/>
              <a:t>Bonjour,</a:t>
            </a:r>
            <a:br>
              <a:rPr lang="fr-FR" b="1" i="1" dirty="0"/>
            </a:br>
            <a:r>
              <a:rPr lang="fr-FR" b="1" i="1" dirty="0"/>
              <a:t>Vous avez souhaitez obtenir nos dernières informations sur le projet de réalisation d’un autorail 150CV et de sa remorque </a:t>
            </a:r>
            <a:r>
              <a:rPr lang="fr-FR" b="1" i="1" dirty="0"/>
              <a:t>Verney</a:t>
            </a:r>
            <a:r>
              <a:rPr lang="fr-FR" b="1" i="1" dirty="0"/>
              <a:t> à l’échelle </a:t>
            </a:r>
            <a:endParaRPr lang="fr-FR" dirty="0"/>
          </a:p>
          <a:p>
            <a:pPr lvl="0">
              <a:lnSpc>
                <a:spcPct val="120000"/>
              </a:lnSpc>
            </a:pPr>
            <a:r>
              <a:rPr lang="fr-FR" b="1" i="1" dirty="0"/>
              <a:t>1/43.5. En voici le résumé :</a:t>
            </a:r>
            <a:br>
              <a:rPr lang="fr-FR" b="1" i="1" dirty="0"/>
            </a:br>
            <a:r>
              <a:rPr lang="fr-FR" b="1" i="1" dirty="0"/>
              <a:t>L’étude de ces deux modèles touche à sa fin. L’autorail reproduit sera celui de la série X5801 à 5820 à toit crème, et la remorque celle de la série XR 9501 à 9563 à toit crème ou rouge. Ces deux engins seront traités en Epoque </a:t>
            </a:r>
            <a:r>
              <a:rPr lang="fr-FR" b="1" i="1" dirty="0"/>
              <a:t>IVa</a:t>
            </a:r>
            <a:r>
              <a:rPr lang="fr-FR" b="1" i="1" dirty="0"/>
              <a:t> (fin 1970).</a:t>
            </a:r>
            <a:br>
              <a:rPr lang="fr-FR" b="1" i="1" dirty="0"/>
            </a:br>
            <a:r>
              <a:rPr lang="fr-FR" b="1" i="1" dirty="0"/>
              <a:t>Principalement réalisé en laiton, Ils seront vendus uniquement montés, prêt à rouler. Sachez que nous réalisons tout nous même (étude, moulage, assemblage, peinture…) dans notre atelier et la majorité de nos partenaires sont établis en France.</a:t>
            </a:r>
            <a:endParaRPr lang="fr-FR" dirty="0"/>
          </a:p>
          <a:p>
            <a:pPr lvl="0">
              <a:lnSpc>
                <a:spcPct val="120000"/>
              </a:lnSpc>
            </a:pPr>
            <a:r>
              <a:rPr lang="fr-FR" b="1" i="1" dirty="0"/>
              <a:t/>
            </a:r>
            <a:br>
              <a:rPr lang="fr-FR" b="1" i="1" dirty="0"/>
            </a:br>
            <a:r>
              <a:rPr lang="fr-FR" b="1" i="1" dirty="0"/>
              <a:t>Le rayon minimum d’inscription en courbe correspond au rail courbe PECO ST725 soit 1020mm.</a:t>
            </a:r>
            <a:br>
              <a:rPr lang="fr-FR" b="1" i="1" dirty="0"/>
            </a:br>
            <a:r>
              <a:rPr lang="fr-FR" b="1" i="1" dirty="0"/>
              <a:t>Les caractéristiques détaillées seront reprises sur le formulaire de réservation. Nous avons prévu, sur l’autorail, la motorisation des deux bogies avec un moteur </a:t>
            </a:r>
            <a:r>
              <a:rPr lang="fr-FR" b="1" i="1" dirty="0"/>
              <a:t>Faulhaber</a:t>
            </a:r>
            <a:r>
              <a:rPr lang="fr-FR" b="1" i="1" dirty="0"/>
              <a:t> série 1512.</a:t>
            </a:r>
            <a:endParaRPr lang="fr-FR" dirty="0"/>
          </a:p>
          <a:p>
            <a:pPr lvl="0">
              <a:lnSpc>
                <a:spcPct val="120000"/>
              </a:lnSpc>
            </a:pPr>
            <a:r>
              <a:rPr lang="fr-FR" b="1" i="1" dirty="0"/>
              <a:t/>
            </a:r>
            <a:br>
              <a:rPr lang="fr-FR" b="1" i="1" dirty="0"/>
            </a:br>
            <a:r>
              <a:rPr lang="fr-FR" b="1" i="1" dirty="0"/>
              <a:t>En ce qui concerne le cout, Il a été défini pour une première série de 20 autorails et de 20 remorques. Ces deux quantités seront nécessaires pour la concrétisation du projet. A ce jour, le prix de vente de l’autorail est établi à 2260€ et celui de la remorque à 1260€.</a:t>
            </a:r>
            <a:endParaRPr lang="fr-FR" dirty="0"/>
          </a:p>
          <a:p>
            <a:pPr lvl="0">
              <a:lnSpc>
                <a:spcPct val="120000"/>
              </a:lnSpc>
            </a:pPr>
            <a:r>
              <a:rPr lang="fr-FR" b="1" i="1" dirty="0"/>
              <a:t/>
            </a:r>
            <a:br>
              <a:rPr lang="fr-FR" b="1" i="1" dirty="0"/>
            </a:br>
            <a:r>
              <a:rPr lang="fr-FR" b="1" i="1" dirty="0"/>
              <a:t>Pour la suite, d’ici la fin de l’année, je vais réaliser un modèle de présérie pour valider entièrement le projet. Une fois l’ensemble mis au point et visible, je prendrai les réservations au prix définitif.</a:t>
            </a:r>
            <a:br>
              <a:rPr lang="fr-FR" b="1" i="1" dirty="0"/>
            </a:br>
            <a:r>
              <a:rPr lang="fr-FR" b="1" i="1" dirty="0"/>
              <a:t>N’hésitez pas à me faire parvenir en retour vos remarques sur ces informations.</a:t>
            </a:r>
            <a:br>
              <a:rPr lang="fr-FR" b="1" i="1" dirty="0"/>
            </a:br>
            <a:r>
              <a:rPr lang="fr-FR" b="1" i="1" dirty="0"/>
              <a:t>Cordialement</a:t>
            </a:r>
            <a:br>
              <a:rPr lang="fr-FR" b="1" i="1" dirty="0"/>
            </a:br>
            <a:r>
              <a:rPr lang="fr-FR" b="1" i="1" dirty="0"/>
              <a:t>DUT CHRISTIAN"</a:t>
            </a:r>
            <a:endParaRPr lang="fr-FR" dirty="0"/>
          </a:p>
          <a:p>
            <a:r>
              <a:rPr lang="fr-FR" dirty="0"/>
              <a:t> </a:t>
            </a:r>
          </a:p>
          <a:p>
            <a:pPr>
              <a:lnSpc>
                <a:spcPct val="120000"/>
              </a:lnSpc>
              <a:spcBef>
                <a:spcPts val="0"/>
              </a:spcBef>
            </a:pPr>
            <a:endParaRPr lang="fr-FR" b="1" dirty="0">
              <a:solidFill>
                <a:srgbClr val="0000FF"/>
              </a:solidFill>
              <a:latin typeface="Segoe Print" panose="02000600000000000000" pitchFamily="2" charset="0"/>
            </a:endParaRPr>
          </a:p>
        </p:txBody>
      </p:sp>
      <p:sp>
        <p:nvSpPr>
          <p:cNvPr id="4" name="Espace réservé de la date 3"/>
          <p:cNvSpPr>
            <a:spLocks noGrp="1"/>
          </p:cNvSpPr>
          <p:nvPr>
            <p:ph type="dt" sz="half" idx="10"/>
          </p:nvPr>
        </p:nvSpPr>
        <p:spPr/>
        <p:txBody>
          <a:bodyPr/>
          <a:lstStyle/>
          <a:p>
            <a:r>
              <a:rPr lang="fr-FR" dirty="0" smtClean="0"/>
              <a:t>18/05/2019</a:t>
            </a:r>
            <a:endParaRPr lang="fr-FR" dirty="0"/>
          </a:p>
        </p:txBody>
      </p:sp>
    </p:spTree>
    <p:extLst>
      <p:ext uri="{BB962C8B-B14F-4D97-AF65-F5344CB8AC3E}">
        <p14:creationId xmlns:p14="http://schemas.microsoft.com/office/powerpoint/2010/main" val="19371317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 9"/>
          <p:cNvPicPr>
            <a:picLocks noChangeAspect="1"/>
          </p:cNvPicPr>
          <p:nvPr/>
        </p:nvPicPr>
        <p:blipFill>
          <a:blip r:embed="rId2"/>
          <a:stretch>
            <a:fillRect/>
          </a:stretch>
        </p:blipFill>
        <p:spPr>
          <a:xfrm>
            <a:off x="0" y="1591248"/>
            <a:ext cx="9144000" cy="3513221"/>
          </a:xfrm>
          <a:prstGeom prst="rect">
            <a:avLst/>
          </a:prstGeom>
        </p:spPr>
      </p:pic>
      <p:pic>
        <p:nvPicPr>
          <p:cNvPr id="9" name="Espace réservé du contenu 8"/>
          <p:cNvPicPr>
            <a:picLocks noGrp="1" noChangeAspect="1"/>
          </p:cNvPicPr>
          <p:nvPr>
            <p:ph idx="1"/>
          </p:nvPr>
        </p:nvPicPr>
        <p:blipFill>
          <a:blip r:embed="rId3"/>
          <a:stretch>
            <a:fillRect/>
          </a:stretch>
        </p:blipFill>
        <p:spPr>
          <a:xfrm>
            <a:off x="1646184" y="908720"/>
            <a:ext cx="1584176" cy="1591248"/>
          </a:xfrm>
          <a:prstGeom prst="rect">
            <a:avLst/>
          </a:prstGeom>
        </p:spPr>
      </p:pic>
      <p:sp>
        <p:nvSpPr>
          <p:cNvPr id="4" name="Espace réservé de la date 3"/>
          <p:cNvSpPr>
            <a:spLocks noGrp="1"/>
          </p:cNvSpPr>
          <p:nvPr>
            <p:ph type="dt" sz="half" idx="10"/>
          </p:nvPr>
        </p:nvSpPr>
        <p:spPr/>
        <p:txBody>
          <a:bodyPr/>
          <a:lstStyle/>
          <a:p>
            <a:r>
              <a:rPr lang="fr-FR" dirty="0" smtClean="0"/>
              <a:t>18/05/2019</a:t>
            </a:r>
            <a:endParaRPr lang="fr-FR" dirty="0"/>
          </a:p>
        </p:txBody>
      </p:sp>
      <p:pic>
        <p:nvPicPr>
          <p:cNvPr id="5"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spTree>
    <p:extLst>
      <p:ext uri="{BB962C8B-B14F-4D97-AF65-F5344CB8AC3E}">
        <p14:creationId xmlns:p14="http://schemas.microsoft.com/office/powerpoint/2010/main" val="42550799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62764" y="116632"/>
            <a:ext cx="648072" cy="576064"/>
          </a:xfrm>
          <a:prstGeom prst="rect">
            <a:avLst/>
          </a:prstGeom>
          <a:noFill/>
          <a:ln w="9525">
            <a:noFill/>
            <a:miter lim="800000"/>
            <a:headEnd/>
            <a:tailEnd/>
          </a:ln>
        </p:spPr>
      </p:pic>
      <p:sp>
        <p:nvSpPr>
          <p:cNvPr id="2" name="Rectangle 1"/>
          <p:cNvSpPr/>
          <p:nvPr/>
        </p:nvSpPr>
        <p:spPr>
          <a:xfrm>
            <a:off x="1349001" y="2136338"/>
            <a:ext cx="6445995" cy="1569660"/>
          </a:xfrm>
          <a:prstGeom prst="rect">
            <a:avLst/>
          </a:prstGeom>
          <a:noFill/>
        </p:spPr>
        <p:txBody>
          <a:bodyPr wrap="none" lIns="91440" tIns="45720" rIns="91440" bIns="45720">
            <a:spAutoFit/>
          </a:bodyPr>
          <a:lstStyle/>
          <a:p>
            <a:pPr algn="ctr"/>
            <a:r>
              <a:rPr lang="fr-FR" sz="3200" b="1" dirty="0" smtClean="0">
                <a:ln w="17780" cmpd="sng">
                  <a:solidFill>
                    <a:srgbClr val="FFFF00"/>
                  </a:solidFill>
                  <a:prstDash val="solid"/>
                  <a:miter lim="800000"/>
                </a:ln>
                <a:solidFill>
                  <a:srgbClr val="FF0000"/>
                </a:solidFill>
                <a:effectLst>
                  <a:outerShdw blurRad="55000" dist="50800" dir="5400000" algn="tl">
                    <a:srgbClr val="000000">
                      <a:alpha val="33000"/>
                    </a:srgbClr>
                  </a:outerShdw>
                </a:effectLst>
                <a:latin typeface="Segoe Print" panose="02000600000000000000" pitchFamily="2" charset="0"/>
                <a:cs typeface="Arial" pitchFamily="34" charset="0"/>
              </a:rPr>
              <a:t>Loco-Diffusion</a:t>
            </a:r>
          </a:p>
          <a:p>
            <a:pPr algn="ctr"/>
            <a:r>
              <a:rPr lang="fr-FR" sz="3200" b="1" dirty="0" smtClean="0">
                <a:ln w="17780" cmpd="sng">
                  <a:solidFill>
                    <a:srgbClr val="FFFF00"/>
                  </a:solidFill>
                  <a:prstDash val="solid"/>
                  <a:miter lim="800000"/>
                </a:ln>
                <a:solidFill>
                  <a:srgbClr val="FF0000"/>
                </a:solidFill>
                <a:effectLst>
                  <a:outerShdw blurRad="55000" dist="50800" dir="5400000" algn="tl">
                    <a:srgbClr val="000000">
                      <a:alpha val="33000"/>
                    </a:srgbClr>
                  </a:outerShdw>
                </a:effectLst>
                <a:latin typeface="Segoe Print" panose="02000600000000000000" pitchFamily="2" charset="0"/>
                <a:cs typeface="Arial" pitchFamily="34" charset="0"/>
              </a:rPr>
              <a:t>Wagon frigorifique PO /SNCF </a:t>
            </a:r>
            <a:endParaRPr lang="fr-FR" sz="3200" b="1" dirty="0">
              <a:ln w="17780" cmpd="sng">
                <a:solidFill>
                  <a:srgbClr val="FFFF00"/>
                </a:solidFill>
                <a:prstDash val="solid"/>
                <a:miter lim="800000"/>
              </a:ln>
              <a:solidFill>
                <a:srgbClr val="FF0000"/>
              </a:solidFill>
              <a:effectLst>
                <a:outerShdw blurRad="55000" dist="50800" dir="5400000" algn="tl">
                  <a:srgbClr val="000000">
                    <a:alpha val="33000"/>
                  </a:srgbClr>
                </a:outerShdw>
              </a:effectLst>
              <a:latin typeface="Segoe Print" panose="02000600000000000000" pitchFamily="2" charset="0"/>
              <a:cs typeface="Arial" pitchFamily="34" charset="0"/>
            </a:endParaRPr>
          </a:p>
          <a:p>
            <a:pPr marL="0" indent="0" algn="ctr">
              <a:buNone/>
            </a:pPr>
            <a:endParaRPr lang="fr-FR" sz="32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endParaRPr>
          </a:p>
        </p:txBody>
      </p:sp>
      <p:sp>
        <p:nvSpPr>
          <p:cNvPr id="6" name="Espace réservé de la date 5"/>
          <p:cNvSpPr>
            <a:spLocks noGrp="1"/>
          </p:cNvSpPr>
          <p:nvPr>
            <p:ph type="dt" sz="half" idx="10"/>
          </p:nvPr>
        </p:nvSpPr>
        <p:spPr/>
        <p:txBody>
          <a:bodyPr/>
          <a:lstStyle/>
          <a:p>
            <a:r>
              <a:rPr lang="fr-FR" dirty="0" smtClean="0"/>
              <a:t>18/05/2019</a:t>
            </a:r>
            <a:endParaRPr lang="fr-FR" dirty="0"/>
          </a:p>
        </p:txBody>
      </p:sp>
      <p:pic>
        <p:nvPicPr>
          <p:cNvPr id="5" name="Image 4"/>
          <p:cNvPicPr>
            <a:picLocks noChangeAspect="1"/>
          </p:cNvPicPr>
          <p:nvPr/>
        </p:nvPicPr>
        <p:blipFill>
          <a:blip r:embed="rId3" cstate="print"/>
          <a:stretch>
            <a:fillRect/>
          </a:stretch>
        </p:blipFill>
        <p:spPr>
          <a:xfrm>
            <a:off x="2411760" y="3290590"/>
            <a:ext cx="4623984" cy="3292410"/>
          </a:xfrm>
          <a:prstGeom prst="rect">
            <a:avLst/>
          </a:prstGeom>
        </p:spPr>
      </p:pic>
    </p:spTree>
    <p:extLst>
      <p:ext uri="{BB962C8B-B14F-4D97-AF65-F5344CB8AC3E}">
        <p14:creationId xmlns:p14="http://schemas.microsoft.com/office/powerpoint/2010/main" val="14914948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624110"/>
            <a:ext cx="8748464" cy="1280890"/>
          </a:xfrm>
        </p:spPr>
        <p:txBody>
          <a:bodyPr>
            <a:normAutofit fontScale="90000"/>
          </a:bodyPr>
          <a:lstStyle/>
          <a:p>
            <a:pPr algn="ctr"/>
            <a:r>
              <a:rPr lang="fr-FR" dirty="0">
                <a:solidFill>
                  <a:srgbClr val="BEF73F"/>
                </a:solidFill>
                <a:latin typeface="Segoe Print" panose="02000600000000000000" pitchFamily="2" charset="0"/>
              </a:rPr>
              <a:t>G</a:t>
            </a:r>
            <a:r>
              <a:rPr lang="fr-FR" dirty="0" smtClean="0">
                <a:solidFill>
                  <a:srgbClr val="BEF73F"/>
                </a:solidFill>
                <a:latin typeface="Segoe Print" panose="02000600000000000000" pitchFamily="2" charset="0"/>
              </a:rPr>
              <a:t>uildex</a:t>
            </a:r>
            <a:r>
              <a:rPr lang="fr-FR" dirty="0" smtClean="0">
                <a:solidFill>
                  <a:srgbClr val="BEF73F"/>
                </a:solidFill>
                <a:latin typeface="Segoe Print" panose="02000600000000000000" pitchFamily="2" charset="0"/>
              </a:rPr>
              <a:t> </a:t>
            </a:r>
            <a:r>
              <a:rPr lang="fr-FR" dirty="0">
                <a:solidFill>
                  <a:srgbClr val="BEF73F"/>
                </a:solidFill>
                <a:latin typeface="Segoe Print" panose="02000600000000000000" pitchFamily="2" charset="0"/>
              </a:rPr>
              <a:t>Exhibition </a:t>
            </a:r>
            <a:r>
              <a:rPr lang="fr-FR" dirty="0" smtClean="0">
                <a:solidFill>
                  <a:srgbClr val="BEF73F"/>
                </a:solidFill>
                <a:latin typeface="Segoe Print" panose="02000600000000000000" pitchFamily="2" charset="0"/>
              </a:rPr>
              <a:t>Telford 2019 </a:t>
            </a:r>
            <a:r>
              <a:rPr lang="fr-FR" dirty="0">
                <a:solidFill>
                  <a:srgbClr val="BEF73F"/>
                </a:solidFill>
                <a:latin typeface="Segoe Print" panose="02000600000000000000" pitchFamily="2" charset="0"/>
              </a:rPr>
              <a:t/>
            </a:r>
            <a:br>
              <a:rPr lang="fr-FR" dirty="0">
                <a:solidFill>
                  <a:srgbClr val="BEF73F"/>
                </a:solidFill>
                <a:latin typeface="Segoe Print" panose="02000600000000000000" pitchFamily="2" charset="0"/>
              </a:rPr>
            </a:br>
            <a:r>
              <a:rPr lang="fr-FR" sz="2200" b="1" dirty="0">
                <a:solidFill>
                  <a:srgbClr val="0000FF"/>
                </a:solidFill>
                <a:latin typeface="Segoe Print" panose="02000600000000000000" pitchFamily="2" charset="0"/>
              </a:rPr>
              <a:t>Saturday 31st August 10.00am to 5.00pm </a:t>
            </a:r>
            <a:r>
              <a:rPr lang="fr-FR" sz="2200" b="1" dirty="0" smtClean="0">
                <a:solidFill>
                  <a:srgbClr val="0000FF"/>
                </a:solidFill>
                <a:latin typeface="Segoe Print" panose="02000600000000000000" pitchFamily="2" charset="0"/>
              </a:rPr>
              <a:t/>
            </a:r>
            <a:br>
              <a:rPr lang="fr-FR" sz="2200" b="1" dirty="0" smtClean="0">
                <a:solidFill>
                  <a:srgbClr val="0000FF"/>
                </a:solidFill>
                <a:latin typeface="Segoe Print" panose="02000600000000000000" pitchFamily="2" charset="0"/>
              </a:rPr>
            </a:br>
            <a:r>
              <a:rPr lang="fr-FR" sz="2200" b="1" dirty="0" smtClean="0">
                <a:solidFill>
                  <a:srgbClr val="0000FF"/>
                </a:solidFill>
                <a:latin typeface="Segoe Print" panose="02000600000000000000" pitchFamily="2" charset="0"/>
              </a:rPr>
              <a:t>and </a:t>
            </a:r>
            <a:br>
              <a:rPr lang="fr-FR" sz="2200" b="1" dirty="0" smtClean="0">
                <a:solidFill>
                  <a:srgbClr val="0000FF"/>
                </a:solidFill>
                <a:latin typeface="Segoe Print" panose="02000600000000000000" pitchFamily="2" charset="0"/>
              </a:rPr>
            </a:br>
            <a:r>
              <a:rPr lang="fr-FR" sz="2200" b="1" dirty="0" smtClean="0">
                <a:solidFill>
                  <a:srgbClr val="0000FF"/>
                </a:solidFill>
                <a:latin typeface="Segoe Print" panose="02000600000000000000" pitchFamily="2" charset="0"/>
              </a:rPr>
              <a:t>Sunday </a:t>
            </a:r>
            <a:r>
              <a:rPr lang="fr-FR" sz="2200" b="1" dirty="0">
                <a:solidFill>
                  <a:srgbClr val="0000FF"/>
                </a:solidFill>
                <a:latin typeface="Segoe Print" panose="02000600000000000000" pitchFamily="2" charset="0"/>
              </a:rPr>
              <a:t>September</a:t>
            </a:r>
            <a:r>
              <a:rPr lang="fr-FR" sz="2200" b="1" dirty="0">
                <a:solidFill>
                  <a:srgbClr val="0000FF"/>
                </a:solidFill>
                <a:latin typeface="Segoe Print" panose="02000600000000000000" pitchFamily="2" charset="0"/>
              </a:rPr>
              <a:t> 1st 10.00am to 4.00pm</a:t>
            </a:r>
            <a:br>
              <a:rPr lang="fr-FR" sz="2200" b="1" dirty="0">
                <a:solidFill>
                  <a:srgbClr val="0000FF"/>
                </a:solidFill>
                <a:latin typeface="Segoe Print" panose="02000600000000000000" pitchFamily="2" charset="0"/>
              </a:rPr>
            </a:br>
            <a:endParaRPr lang="fr-FR" b="1" dirty="0">
              <a:solidFill>
                <a:srgbClr val="0000FF"/>
              </a:solidFill>
              <a:latin typeface="Segoe Print" panose="02000600000000000000" pitchFamily="2" charset="0"/>
            </a:endParaRPr>
          </a:p>
        </p:txBody>
      </p:sp>
      <p:sp>
        <p:nvSpPr>
          <p:cNvPr id="3" name="Espace réservé du contenu 2"/>
          <p:cNvSpPr>
            <a:spLocks noGrp="1"/>
          </p:cNvSpPr>
          <p:nvPr>
            <p:ph idx="1"/>
          </p:nvPr>
        </p:nvSpPr>
        <p:spPr>
          <a:xfrm>
            <a:off x="2267744" y="3001244"/>
            <a:ext cx="5328591" cy="3886200"/>
          </a:xfrm>
        </p:spPr>
        <p:txBody>
          <a:bodyPr/>
          <a:lstStyle/>
          <a:p>
            <a:pPr marL="0" indent="0">
              <a:spcBef>
                <a:spcPts val="0"/>
              </a:spcBef>
              <a:buNone/>
            </a:pPr>
            <a:r>
              <a:rPr lang="fr-FR" dirty="0">
                <a:solidFill>
                  <a:schemeClr val="bg1"/>
                </a:solidFill>
                <a:latin typeface="Segoe Print" panose="02000600000000000000" pitchFamily="2" charset="0"/>
              </a:rPr>
              <a:t>Qui souhaite y aller ?</a:t>
            </a:r>
          </a:p>
          <a:p>
            <a:pPr marL="0" indent="0">
              <a:spcBef>
                <a:spcPts val="0"/>
              </a:spcBef>
              <a:buNone/>
            </a:pPr>
            <a:endParaRPr lang="fr-FR" dirty="0">
              <a:solidFill>
                <a:schemeClr val="bg1"/>
              </a:solidFill>
              <a:latin typeface="Segoe Print" panose="02000600000000000000" pitchFamily="2" charset="0"/>
            </a:endParaRPr>
          </a:p>
          <a:p>
            <a:pPr marL="0" indent="0">
              <a:spcBef>
                <a:spcPts val="0"/>
              </a:spcBef>
              <a:buNone/>
            </a:pPr>
            <a:r>
              <a:rPr lang="fr-FR" dirty="0">
                <a:solidFill>
                  <a:schemeClr val="bg1"/>
                </a:solidFill>
                <a:latin typeface="Segoe Print" panose="02000600000000000000" pitchFamily="2" charset="0"/>
              </a:rPr>
              <a:t>Comment voyager (Train /avion)</a:t>
            </a:r>
          </a:p>
          <a:p>
            <a:pPr marL="0" indent="0">
              <a:spcBef>
                <a:spcPts val="0"/>
              </a:spcBef>
              <a:buNone/>
            </a:pPr>
            <a:endParaRPr lang="fr-FR" dirty="0">
              <a:solidFill>
                <a:schemeClr val="bg1"/>
              </a:solidFill>
              <a:latin typeface="Segoe Print" panose="02000600000000000000" pitchFamily="2" charset="0"/>
            </a:endParaRPr>
          </a:p>
          <a:p>
            <a:pPr marL="0" indent="0">
              <a:spcBef>
                <a:spcPts val="0"/>
              </a:spcBef>
              <a:buNone/>
            </a:pPr>
            <a:r>
              <a:rPr lang="fr-FR" dirty="0">
                <a:solidFill>
                  <a:schemeClr val="bg1"/>
                </a:solidFill>
                <a:latin typeface="Segoe Print" panose="02000600000000000000" pitchFamily="2" charset="0"/>
              </a:rPr>
              <a:t>Réservation Hôtel</a:t>
            </a:r>
          </a:p>
          <a:p>
            <a:pPr marL="0" indent="0">
              <a:spcBef>
                <a:spcPts val="0"/>
              </a:spcBef>
              <a:buNone/>
            </a:pPr>
            <a:endParaRPr lang="fr-FR" dirty="0">
              <a:solidFill>
                <a:schemeClr val="bg1"/>
              </a:solidFill>
              <a:latin typeface="Segoe Print" panose="02000600000000000000" pitchFamily="2" charset="0"/>
            </a:endParaRPr>
          </a:p>
          <a:p>
            <a:pPr marL="0" indent="0">
              <a:spcBef>
                <a:spcPts val="0"/>
              </a:spcBef>
              <a:buNone/>
            </a:pPr>
            <a:r>
              <a:rPr lang="fr-FR" dirty="0">
                <a:solidFill>
                  <a:schemeClr val="bg1"/>
                </a:solidFill>
                <a:latin typeface="Segoe Print" panose="02000600000000000000" pitchFamily="2" charset="0"/>
              </a:rPr>
              <a:t>Voiture location</a:t>
            </a:r>
          </a:p>
          <a:p>
            <a:pPr marL="0" indent="0">
              <a:spcBef>
                <a:spcPts val="0"/>
              </a:spcBef>
              <a:buNone/>
            </a:pPr>
            <a:endParaRPr lang="fr-FR" dirty="0">
              <a:solidFill>
                <a:schemeClr val="bg1"/>
              </a:solidFill>
              <a:latin typeface="Segoe Print" panose="02000600000000000000" pitchFamily="2" charset="0"/>
            </a:endParaRPr>
          </a:p>
          <a:p>
            <a:pPr marL="0" indent="0">
              <a:spcBef>
                <a:spcPts val="0"/>
              </a:spcBef>
              <a:buNone/>
            </a:pPr>
            <a:r>
              <a:rPr lang="fr-FR" dirty="0">
                <a:solidFill>
                  <a:schemeClr val="bg1"/>
                </a:solidFill>
                <a:latin typeface="Segoe Print" panose="02000600000000000000" pitchFamily="2" charset="0"/>
              </a:rPr>
              <a:t>Qui fait quoi ?</a:t>
            </a:r>
          </a:p>
          <a:p>
            <a:endParaRPr lang="fr-FR" dirty="0"/>
          </a:p>
        </p:txBody>
      </p:sp>
      <p:sp>
        <p:nvSpPr>
          <p:cNvPr id="4" name="Espace réservé de la date 3"/>
          <p:cNvSpPr>
            <a:spLocks noGrp="1"/>
          </p:cNvSpPr>
          <p:nvPr>
            <p:ph type="dt" sz="half" idx="10"/>
          </p:nvPr>
        </p:nvSpPr>
        <p:spPr/>
        <p:txBody>
          <a:bodyPr/>
          <a:lstStyle/>
          <a:p>
            <a:r>
              <a:rPr lang="fr-FR" dirty="0" smtClean="0"/>
              <a:t>18/05/2019</a:t>
            </a:r>
            <a:endParaRPr lang="fr-FR" dirty="0"/>
          </a:p>
        </p:txBody>
      </p:sp>
      <p:pic>
        <p:nvPicPr>
          <p:cNvPr id="6" name="il_fi" descr="http://www.easydroit.fr/images/article/image/image031.png"/>
          <p:cNvPicPr/>
          <p:nvPr/>
        </p:nvPicPr>
        <p:blipFill>
          <a:blip r:embed="rId3" cstate="print"/>
          <a:srcRect/>
          <a:stretch>
            <a:fillRect/>
          </a:stretch>
        </p:blipFill>
        <p:spPr bwMode="auto">
          <a:xfrm>
            <a:off x="8495928" y="65385"/>
            <a:ext cx="648072" cy="576064"/>
          </a:xfrm>
          <a:prstGeom prst="rect">
            <a:avLst/>
          </a:prstGeom>
          <a:noFill/>
          <a:ln w="9525">
            <a:noFill/>
            <a:miter lim="800000"/>
            <a:headEnd/>
            <a:tailEnd/>
          </a:ln>
        </p:spPr>
      </p:pic>
    </p:spTree>
    <p:extLst>
      <p:ext uri="{BB962C8B-B14F-4D97-AF65-F5344CB8AC3E}">
        <p14:creationId xmlns:p14="http://schemas.microsoft.com/office/powerpoint/2010/main" val="580728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46717" y="0"/>
            <a:ext cx="7532586" cy="6888892"/>
          </a:xfrm>
        </p:spPr>
      </p:pic>
      <p:sp>
        <p:nvSpPr>
          <p:cNvPr id="2" name="Titre 1"/>
          <p:cNvSpPr>
            <a:spLocks noGrp="1"/>
          </p:cNvSpPr>
          <p:nvPr>
            <p:ph type="title"/>
          </p:nvPr>
        </p:nvSpPr>
        <p:spPr>
          <a:xfrm>
            <a:off x="102185" y="5933760"/>
            <a:ext cx="8366428" cy="1143000"/>
          </a:xfrm>
        </p:spPr>
        <p:txBody>
          <a:bodyPr>
            <a:normAutofit/>
          </a:bodyPr>
          <a:lstStyle/>
          <a:p>
            <a:r>
              <a:rPr lang="fr-FR" sz="3600" b="1" dirty="0" smtClean="0">
                <a:solidFill>
                  <a:srgbClr val="0000FF"/>
                </a:solidFill>
                <a:latin typeface="Segoe Print" panose="02000600000000000000" pitchFamily="2" charset="0"/>
              </a:rPr>
              <a:t>Et maintenant un film </a:t>
            </a:r>
            <a:endParaRPr lang="fr-FR" sz="3600" b="1" dirty="0">
              <a:solidFill>
                <a:srgbClr val="0000FF"/>
              </a:solidFill>
              <a:latin typeface="Segoe Print" panose="02000600000000000000" pitchFamily="2" charset="0"/>
            </a:endParaRPr>
          </a:p>
        </p:txBody>
      </p:sp>
      <p:sp>
        <p:nvSpPr>
          <p:cNvPr id="12" name="Espace réservé de la date 11"/>
          <p:cNvSpPr>
            <a:spLocks noGrp="1"/>
          </p:cNvSpPr>
          <p:nvPr>
            <p:ph type="dt" sz="half" idx="10"/>
          </p:nvPr>
        </p:nvSpPr>
        <p:spPr/>
        <p:txBody>
          <a:bodyPr/>
          <a:lstStyle/>
          <a:p>
            <a:r>
              <a:rPr lang="fr-FR" dirty="0" smtClean="0"/>
              <a:t>18/05/2019</a:t>
            </a:r>
            <a:endParaRPr lang="fr-FR" dirty="0"/>
          </a:p>
        </p:txBody>
      </p:sp>
      <p:pic>
        <p:nvPicPr>
          <p:cNvPr id="11" name="il_fi" descr="http://www.easydroit.fr/images/article/image/image031.png"/>
          <p:cNvPicPr/>
          <p:nvPr/>
        </p:nvPicPr>
        <p:blipFill>
          <a:blip r:embed="rId4"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23821973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6758" y="102067"/>
            <a:ext cx="7488832" cy="6418999"/>
          </a:xfrm>
        </p:spPr>
      </p:pic>
      <p:sp>
        <p:nvSpPr>
          <p:cNvPr id="4" name="Espace réservé de la date 3"/>
          <p:cNvSpPr>
            <a:spLocks noGrp="1"/>
          </p:cNvSpPr>
          <p:nvPr>
            <p:ph type="dt" sz="half" idx="10"/>
          </p:nvPr>
        </p:nvSpPr>
        <p:spPr/>
        <p:txBody>
          <a:bodyPr/>
          <a:lstStyle/>
          <a:p>
            <a:r>
              <a:rPr lang="fr-FR" dirty="0" smtClean="0"/>
              <a:t>18/05/2019</a:t>
            </a:r>
            <a:endParaRPr lang="fr-FR" dirty="0"/>
          </a:p>
        </p:txBody>
      </p:sp>
    </p:spTree>
    <p:extLst>
      <p:ext uri="{BB962C8B-B14F-4D97-AF65-F5344CB8AC3E}">
        <p14:creationId xmlns:p14="http://schemas.microsoft.com/office/powerpoint/2010/main" val="36541325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222060" y="1412776"/>
            <a:ext cx="6441187" cy="3416320"/>
          </a:xfrm>
          <a:prstGeom prst="rect">
            <a:avLst/>
          </a:prstGeom>
          <a:noFill/>
        </p:spPr>
        <p:txBody>
          <a:bodyPr wrap="none" lIns="91440" tIns="45720" rIns="91440" bIns="45720">
            <a:spAutoFit/>
          </a:bodyPr>
          <a:lstStyle/>
          <a:p>
            <a:pPr marL="0" indent="0" algn="ctr">
              <a:buNone/>
            </a:pPr>
            <a:r>
              <a:rPr lang="fr-FR" sz="5400" b="1" cap="none" spc="0" dirty="0" smtClean="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rPr>
              <a:t>Présentation </a:t>
            </a:r>
          </a:p>
          <a:p>
            <a:pPr marL="0" indent="0" algn="ctr">
              <a:buNone/>
            </a:pPr>
            <a:r>
              <a:rPr lang="fr-FR" sz="5400" b="1" cap="none" spc="0" dirty="0" smtClean="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rPr>
              <a:t>de </a:t>
            </a:r>
            <a:r>
              <a:rPr lang="fr-FR" sz="54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rPr>
              <a:t>votre matériel</a:t>
            </a:r>
          </a:p>
          <a:p>
            <a:pPr marL="0" indent="0" algn="ctr">
              <a:buNone/>
            </a:pPr>
            <a:r>
              <a:rPr lang="fr-FR" sz="54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rPr>
              <a:t> </a:t>
            </a:r>
          </a:p>
          <a:p>
            <a:pPr marL="0" indent="0" algn="ctr">
              <a:buNone/>
            </a:pPr>
            <a:r>
              <a:rPr lang="fr-FR" sz="54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rPr>
              <a:t>Questions diverses</a:t>
            </a:r>
            <a:endParaRPr lang="fr-FR" sz="54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endParaRPr>
          </a:p>
        </p:txBody>
      </p:sp>
      <p:sp>
        <p:nvSpPr>
          <p:cNvPr id="6" name="Espace réservé de la date 5"/>
          <p:cNvSpPr>
            <a:spLocks noGrp="1"/>
          </p:cNvSpPr>
          <p:nvPr>
            <p:ph type="dt" sz="half" idx="10"/>
          </p:nvPr>
        </p:nvSpPr>
        <p:spPr/>
        <p:txBody>
          <a:bodyPr/>
          <a:lstStyle/>
          <a:p>
            <a:r>
              <a:rPr lang="fr-FR" dirty="0" smtClean="0"/>
              <a:t>18/05/2019</a:t>
            </a:r>
            <a:endParaRPr lang="fr-FR" dirty="0"/>
          </a:p>
        </p:txBody>
      </p:sp>
      <p:pic>
        <p:nvPicPr>
          <p:cNvPr id="7"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204864"/>
            <a:ext cx="8712968" cy="1280890"/>
          </a:xfrm>
        </p:spPr>
        <p:txBody>
          <a:bodyPr>
            <a:normAutofit/>
          </a:bodyPr>
          <a:lstStyle/>
          <a:p>
            <a:pPr algn="ctr"/>
            <a:r>
              <a:rPr lang="fr-FR" sz="4800" b="1" dirty="0" smtClean="0">
                <a:solidFill>
                  <a:srgbClr val="61FA48"/>
                </a:solidFill>
                <a:latin typeface="Segoe Print" panose="02000600000000000000" pitchFamily="2" charset="0"/>
              </a:rPr>
              <a:t>Point finances</a:t>
            </a:r>
            <a:endParaRPr lang="fr-FR" sz="4800" b="1" dirty="0">
              <a:solidFill>
                <a:srgbClr val="61FA48"/>
              </a:solidFill>
              <a:latin typeface="Segoe Print" panose="02000600000000000000" pitchFamily="2" charset="0"/>
            </a:endParaRPr>
          </a:p>
        </p:txBody>
      </p:sp>
      <p:sp>
        <p:nvSpPr>
          <p:cNvPr id="4" name="Espace réservé de la date 3"/>
          <p:cNvSpPr>
            <a:spLocks noGrp="1"/>
          </p:cNvSpPr>
          <p:nvPr>
            <p:ph type="dt" sz="half" idx="10"/>
          </p:nvPr>
        </p:nvSpPr>
        <p:spPr/>
        <p:txBody>
          <a:bodyPr/>
          <a:lstStyle/>
          <a:p>
            <a:r>
              <a:rPr lang="fr-FR" dirty="0" smtClean="0"/>
              <a:t>18/05/2019</a:t>
            </a:r>
            <a:endParaRPr lang="fr-FR" dirty="0"/>
          </a:p>
        </p:txBody>
      </p:sp>
    </p:spTree>
    <p:extLst>
      <p:ext uri="{BB962C8B-B14F-4D97-AF65-F5344CB8AC3E}">
        <p14:creationId xmlns:p14="http://schemas.microsoft.com/office/powerpoint/2010/main" val="3420219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624110"/>
            <a:ext cx="8534400" cy="1280890"/>
          </a:xfrm>
        </p:spPr>
        <p:txBody>
          <a:bodyPr>
            <a:noAutofit/>
          </a:bodyPr>
          <a:lstStyle/>
          <a:p>
            <a:pPr algn="ctr"/>
            <a:r>
              <a:rPr lang="fr-FR" sz="2000" b="1" dirty="0">
                <a:solidFill>
                  <a:srgbClr val="61FA48"/>
                </a:solidFill>
                <a:latin typeface="Segoe Print" panose="02000600000000000000" pitchFamily="2" charset="0"/>
              </a:rPr>
              <a:t>RAPPORT  FINANCIER AMIS  DU  ZERO  APRES  REUNION  AMATEURS  ET/OU  CONSTRUCTEURS  DU  ZERO  LES  12  ET  13.04.2019  (Euros)</a:t>
            </a:r>
            <a:br>
              <a:rPr lang="fr-FR" sz="2000" b="1" dirty="0">
                <a:solidFill>
                  <a:srgbClr val="61FA48"/>
                </a:solidFill>
                <a:latin typeface="Segoe Print" panose="02000600000000000000" pitchFamily="2" charset="0"/>
              </a:rPr>
            </a:br>
            <a:endParaRPr lang="fr-FR" sz="2000" dirty="0"/>
          </a:p>
        </p:txBody>
      </p:sp>
      <p:sp>
        <p:nvSpPr>
          <p:cNvPr id="4" name="Espace réservé de la date 3"/>
          <p:cNvSpPr>
            <a:spLocks noGrp="1"/>
          </p:cNvSpPr>
          <p:nvPr>
            <p:ph type="dt" sz="half" idx="10"/>
          </p:nvPr>
        </p:nvSpPr>
        <p:spPr/>
        <p:txBody>
          <a:bodyPr/>
          <a:lstStyle/>
          <a:p>
            <a:r>
              <a:rPr lang="fr-FR" dirty="0" smtClean="0"/>
              <a:t>18/05/2019</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3581803198"/>
              </p:ext>
            </p:extLst>
          </p:nvPr>
        </p:nvGraphicFramePr>
        <p:xfrm>
          <a:off x="395536" y="1772816"/>
          <a:ext cx="7920880" cy="2088231"/>
        </p:xfrm>
        <a:graphic>
          <a:graphicData uri="http://schemas.openxmlformats.org/drawingml/2006/table">
            <a:tbl>
              <a:tblPr firstRow="1" firstCol="1" bandRow="1">
                <a:tableStyleId>{5C22544A-7EE6-4342-B048-85BDC9FD1C3A}</a:tableStyleId>
              </a:tblPr>
              <a:tblGrid>
                <a:gridCol w="7920880"/>
              </a:tblGrid>
              <a:tr h="292389">
                <a:tc>
                  <a:txBody>
                    <a:bodyPr/>
                    <a:lstStyle/>
                    <a:p>
                      <a:pPr>
                        <a:lnSpc>
                          <a:spcPct val="115000"/>
                        </a:lnSpc>
                        <a:spcAft>
                          <a:spcPts val="0"/>
                        </a:spcAft>
                      </a:pPr>
                      <a:r>
                        <a:rPr lang="fr-FR" sz="1000" dirty="0">
                          <a:effectLst/>
                        </a:rPr>
                        <a:t>Détail des </a:t>
                      </a:r>
                      <a:r>
                        <a:rPr lang="fr-FR" sz="1000" dirty="0" smtClean="0">
                          <a:effectLst/>
                        </a:rPr>
                        <a:t>règlements </a:t>
                      </a:r>
                      <a:r>
                        <a:rPr lang="fr-FR" sz="1000" dirty="0">
                          <a:effectLst/>
                        </a:rPr>
                        <a:t>Vatel par Amis du Zéro</a:t>
                      </a:r>
                      <a:endParaRPr lang="fr-FR" sz="1000" dirty="0">
                        <a:solidFill>
                          <a:srgbClr val="0F1419"/>
                        </a:solidFill>
                        <a:effectLst/>
                        <a:latin typeface="Arial" panose="020B0604020202020204" pitchFamily="34" charset="0"/>
                        <a:ea typeface="Calibri" panose="020F0502020204030204" pitchFamily="34" charset="0"/>
                      </a:endParaRPr>
                    </a:p>
                  </a:txBody>
                  <a:tcPr marL="44450" marR="44450" marT="0" marB="0" anchor="ctr"/>
                </a:tc>
              </a:tr>
              <a:tr h="292389">
                <a:tc>
                  <a:txBody>
                    <a:bodyPr/>
                    <a:lstStyle/>
                    <a:p>
                      <a:pPr>
                        <a:lnSpc>
                          <a:spcPct val="115000"/>
                        </a:lnSpc>
                        <a:spcAft>
                          <a:spcPts val="0"/>
                        </a:spcAft>
                      </a:pPr>
                      <a:r>
                        <a:rPr lang="fr-FR" sz="1000" dirty="0">
                          <a:effectLst/>
                        </a:rPr>
                        <a:t>Cumul des virements et chèques au nom des Amis du Zéro : 1015.00</a:t>
                      </a:r>
                      <a:endParaRPr lang="fr-FR" sz="1000" dirty="0">
                        <a:solidFill>
                          <a:srgbClr val="0F1419"/>
                        </a:solidFill>
                        <a:effectLst/>
                        <a:latin typeface="Arial" panose="020B0604020202020204" pitchFamily="34" charset="0"/>
                        <a:ea typeface="Calibri" panose="020F0502020204030204" pitchFamily="34" charset="0"/>
                      </a:endParaRPr>
                    </a:p>
                  </a:txBody>
                  <a:tcPr marL="44450" marR="44450" marT="0" marB="0" anchor="ctr"/>
                </a:tc>
              </a:tr>
              <a:tr h="292389">
                <a:tc>
                  <a:txBody>
                    <a:bodyPr/>
                    <a:lstStyle/>
                    <a:p>
                      <a:pPr>
                        <a:lnSpc>
                          <a:spcPct val="115000"/>
                        </a:lnSpc>
                        <a:spcAft>
                          <a:spcPts val="0"/>
                        </a:spcAft>
                      </a:pPr>
                      <a:r>
                        <a:rPr lang="fr-FR" sz="1000" dirty="0">
                          <a:effectLst/>
                        </a:rPr>
                        <a:t>Paiements Espèces : Jean-Claude MARTIN + Aldo et Donatella DI STUARDI : 105.00</a:t>
                      </a:r>
                      <a:endParaRPr lang="fr-FR" sz="1000" dirty="0">
                        <a:solidFill>
                          <a:srgbClr val="0F1419"/>
                        </a:solidFill>
                        <a:effectLst/>
                        <a:latin typeface="Arial" panose="020B0604020202020204" pitchFamily="34" charset="0"/>
                        <a:ea typeface="Calibri" panose="020F0502020204030204" pitchFamily="34" charset="0"/>
                      </a:endParaRPr>
                    </a:p>
                  </a:txBody>
                  <a:tcPr marL="44450" marR="44450" marT="0" marB="0" anchor="ctr"/>
                </a:tc>
              </a:tr>
              <a:tr h="605532">
                <a:tc>
                  <a:txBody>
                    <a:bodyPr/>
                    <a:lstStyle/>
                    <a:p>
                      <a:pPr>
                        <a:lnSpc>
                          <a:spcPct val="115000"/>
                        </a:lnSpc>
                        <a:spcAft>
                          <a:spcPts val="0"/>
                        </a:spcAft>
                      </a:pPr>
                      <a:r>
                        <a:rPr lang="fr-FR" sz="1000" dirty="0">
                          <a:effectLst/>
                        </a:rPr>
                        <a:t>Paiements par ADZ : Michel DESOEUVRE (dû de 2018) + Jean-Claude LABROT (vapeur vive chez Jean-Claude MARTIN) : 70.00</a:t>
                      </a:r>
                      <a:endParaRPr lang="fr-FR" sz="1000" dirty="0">
                        <a:solidFill>
                          <a:srgbClr val="0F1419"/>
                        </a:solidFill>
                        <a:effectLst/>
                        <a:latin typeface="Arial" panose="020B0604020202020204" pitchFamily="34" charset="0"/>
                        <a:ea typeface="Calibri" panose="020F0502020204030204" pitchFamily="34" charset="0"/>
                      </a:endParaRPr>
                    </a:p>
                  </a:txBody>
                  <a:tcPr marL="44450" marR="44450" marT="0" marB="0" anchor="ctr"/>
                </a:tc>
              </a:tr>
              <a:tr h="605532">
                <a:tc>
                  <a:txBody>
                    <a:bodyPr/>
                    <a:lstStyle/>
                    <a:p>
                      <a:pPr>
                        <a:lnSpc>
                          <a:spcPct val="115000"/>
                        </a:lnSpc>
                        <a:spcAft>
                          <a:spcPts val="0"/>
                        </a:spcAft>
                      </a:pPr>
                      <a:r>
                        <a:rPr lang="fr-FR" sz="1000" dirty="0">
                          <a:effectLst/>
                        </a:rPr>
                        <a:t>Suppléments demandés pendant le repas : 1 veau (pas d'agneau) + 2 omelettes (végétariens) : 35.00</a:t>
                      </a:r>
                      <a:endParaRPr lang="fr-FR" sz="1000" dirty="0">
                        <a:solidFill>
                          <a:srgbClr val="0F1419"/>
                        </a:solidFill>
                        <a:effectLst/>
                        <a:latin typeface="Arial" panose="020B0604020202020204" pitchFamily="34" charset="0"/>
                        <a:ea typeface="Calibri" panose="020F0502020204030204" pitchFamily="34" charset="0"/>
                      </a:endParaRPr>
                    </a:p>
                  </a:txBody>
                  <a:tcPr marL="44450" marR="44450" marT="0" marB="0" anchor="ctr"/>
                </a:tc>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903950713"/>
              </p:ext>
            </p:extLst>
          </p:nvPr>
        </p:nvGraphicFramePr>
        <p:xfrm>
          <a:off x="395536" y="3933056"/>
          <a:ext cx="7920880" cy="2572201"/>
        </p:xfrm>
        <a:graphic>
          <a:graphicData uri="http://schemas.openxmlformats.org/drawingml/2006/table">
            <a:tbl>
              <a:tblPr firstRow="1" firstCol="1" bandRow="1">
                <a:tableStyleId>{5C22544A-7EE6-4342-B048-85BDC9FD1C3A}</a:tableStyleId>
              </a:tblPr>
              <a:tblGrid>
                <a:gridCol w="7920880"/>
              </a:tblGrid>
              <a:tr h="255407">
                <a:tc>
                  <a:txBody>
                    <a:bodyPr/>
                    <a:lstStyle/>
                    <a:p>
                      <a:pPr>
                        <a:lnSpc>
                          <a:spcPct val="115000"/>
                        </a:lnSpc>
                        <a:spcAft>
                          <a:spcPts val="0"/>
                        </a:spcAft>
                      </a:pPr>
                      <a:r>
                        <a:rPr lang="fr-FR" sz="1000" dirty="0">
                          <a:effectLst/>
                        </a:rPr>
                        <a:t>POINT PARTICIPANTS AU REPAS VATEL</a:t>
                      </a:r>
                      <a:endParaRPr lang="fr-FR" sz="1000" dirty="0">
                        <a:solidFill>
                          <a:srgbClr val="0F1419"/>
                        </a:solidFill>
                        <a:effectLst/>
                        <a:latin typeface="Arial" panose="020B0604020202020204" pitchFamily="34" charset="0"/>
                        <a:ea typeface="Calibri" panose="020F0502020204030204" pitchFamily="34" charset="0"/>
                      </a:endParaRPr>
                    </a:p>
                  </a:txBody>
                  <a:tcPr marL="44450" marR="44450" marT="0" marB="0" anchor="ctr"/>
                </a:tc>
              </a:tr>
              <a:tr h="255407">
                <a:tc>
                  <a:txBody>
                    <a:bodyPr/>
                    <a:lstStyle/>
                    <a:p>
                      <a:pPr>
                        <a:lnSpc>
                          <a:spcPct val="115000"/>
                        </a:lnSpc>
                        <a:spcAft>
                          <a:spcPts val="0"/>
                        </a:spcAft>
                      </a:pPr>
                      <a:r>
                        <a:rPr lang="fr-FR" sz="1000" dirty="0">
                          <a:effectLst/>
                        </a:rPr>
                        <a:t>Nombre prévu = nombre de repas commandés = 75</a:t>
                      </a:r>
                      <a:endParaRPr lang="fr-FR" sz="1000" dirty="0">
                        <a:solidFill>
                          <a:srgbClr val="0F1419"/>
                        </a:solidFill>
                        <a:effectLst/>
                        <a:latin typeface="Arial" panose="020B0604020202020204" pitchFamily="34" charset="0"/>
                        <a:ea typeface="Calibri" panose="020F0502020204030204" pitchFamily="34" charset="0"/>
                      </a:endParaRPr>
                    </a:p>
                  </a:txBody>
                  <a:tcPr marL="44450" marR="44450" marT="0" marB="0" anchor="ctr"/>
                </a:tc>
              </a:tr>
              <a:tr h="528945">
                <a:tc>
                  <a:txBody>
                    <a:bodyPr/>
                    <a:lstStyle/>
                    <a:p>
                      <a:pPr>
                        <a:lnSpc>
                          <a:spcPct val="115000"/>
                        </a:lnSpc>
                        <a:spcAft>
                          <a:spcPts val="0"/>
                        </a:spcAft>
                      </a:pPr>
                      <a:r>
                        <a:rPr lang="fr-FR" sz="1000" dirty="0">
                          <a:effectLst/>
                        </a:rPr>
                        <a:t>Nombre de repas facturés et payés = 74 + 35 euros de suppléments demandés pendant le repas</a:t>
                      </a:r>
                      <a:endParaRPr lang="fr-FR" sz="1000" dirty="0">
                        <a:solidFill>
                          <a:srgbClr val="0F1419"/>
                        </a:solidFill>
                        <a:effectLst/>
                        <a:latin typeface="Arial" panose="020B0604020202020204" pitchFamily="34" charset="0"/>
                        <a:ea typeface="Calibri" panose="020F0502020204030204" pitchFamily="34" charset="0"/>
                      </a:endParaRPr>
                    </a:p>
                  </a:txBody>
                  <a:tcPr marL="44450" marR="44450" marT="0" marB="0" anchor="ctr"/>
                </a:tc>
              </a:tr>
              <a:tr h="255407">
                <a:tc>
                  <a:txBody>
                    <a:bodyPr/>
                    <a:lstStyle/>
                    <a:p>
                      <a:pPr>
                        <a:lnSpc>
                          <a:spcPct val="115000"/>
                        </a:lnSpc>
                        <a:spcAft>
                          <a:spcPts val="0"/>
                        </a:spcAft>
                      </a:pPr>
                      <a:r>
                        <a:rPr lang="fr-FR" sz="1000" dirty="0">
                          <a:effectLst/>
                        </a:rPr>
                        <a:t>Nombre de présents = 71</a:t>
                      </a:r>
                      <a:endParaRPr lang="fr-FR" sz="1000" dirty="0">
                        <a:solidFill>
                          <a:srgbClr val="0F1419"/>
                        </a:solidFill>
                        <a:effectLst/>
                        <a:latin typeface="Arial" panose="020B0604020202020204" pitchFamily="34" charset="0"/>
                        <a:ea typeface="Calibri" panose="020F0502020204030204" pitchFamily="34" charset="0"/>
                      </a:endParaRPr>
                    </a:p>
                  </a:txBody>
                  <a:tcPr marL="44450" marR="44450" marT="0" marB="0" anchor="ctr"/>
                </a:tc>
              </a:tr>
              <a:tr h="255407">
                <a:tc>
                  <a:txBody>
                    <a:bodyPr/>
                    <a:lstStyle/>
                    <a:p>
                      <a:pPr>
                        <a:lnSpc>
                          <a:spcPct val="115000"/>
                        </a:lnSpc>
                        <a:spcAft>
                          <a:spcPts val="0"/>
                        </a:spcAft>
                      </a:pPr>
                      <a:r>
                        <a:rPr lang="fr-FR" sz="1000" dirty="0">
                          <a:effectLst/>
                        </a:rPr>
                        <a:t>Absents ayant payé = 3 (Roland GANDELOT Angelo GERACI Enrico SACCONAGHIS)</a:t>
                      </a:r>
                      <a:endParaRPr lang="fr-FR" sz="1000" dirty="0">
                        <a:solidFill>
                          <a:srgbClr val="0F1419"/>
                        </a:solidFill>
                        <a:effectLst/>
                        <a:latin typeface="Arial" panose="020B0604020202020204" pitchFamily="34" charset="0"/>
                        <a:ea typeface="Calibri" panose="020F0502020204030204" pitchFamily="34" charset="0"/>
                      </a:endParaRPr>
                    </a:p>
                  </a:txBody>
                  <a:tcPr marL="44450" marR="44450" marT="0" marB="0" anchor="ctr"/>
                </a:tc>
              </a:tr>
              <a:tr h="255407">
                <a:tc>
                  <a:txBody>
                    <a:bodyPr/>
                    <a:lstStyle/>
                    <a:p>
                      <a:pPr>
                        <a:lnSpc>
                          <a:spcPct val="115000"/>
                        </a:lnSpc>
                        <a:spcAft>
                          <a:spcPts val="0"/>
                        </a:spcAft>
                      </a:pPr>
                      <a:r>
                        <a:rPr lang="fr-FR" sz="1000" dirty="0">
                          <a:effectLst/>
                        </a:rPr>
                        <a:t>Absent invité par ADZ = 1 (Jean-Claude LABROT)</a:t>
                      </a:r>
                      <a:endParaRPr lang="fr-FR" sz="1000" dirty="0">
                        <a:solidFill>
                          <a:srgbClr val="0F1419"/>
                        </a:solidFill>
                        <a:effectLst/>
                        <a:latin typeface="Arial" panose="020B0604020202020204" pitchFamily="34" charset="0"/>
                        <a:ea typeface="Calibri" panose="020F0502020204030204" pitchFamily="34" charset="0"/>
                      </a:endParaRPr>
                    </a:p>
                  </a:txBody>
                  <a:tcPr marL="44450" marR="44450" marT="0" marB="0" anchor="ctr"/>
                </a:tc>
              </a:tr>
              <a:tr h="255407">
                <a:tc>
                  <a:txBody>
                    <a:bodyPr/>
                    <a:lstStyle/>
                    <a:p>
                      <a:pPr>
                        <a:lnSpc>
                          <a:spcPct val="115000"/>
                        </a:lnSpc>
                        <a:spcAft>
                          <a:spcPts val="0"/>
                        </a:spcAft>
                      </a:pPr>
                      <a:r>
                        <a:rPr lang="fr-FR" sz="1000" dirty="0">
                          <a:effectLst/>
                        </a:rPr>
                        <a:t>Repas payés par chèque à l'ordre de Vatel = 41</a:t>
                      </a:r>
                      <a:endParaRPr lang="fr-FR" sz="1000" dirty="0">
                        <a:solidFill>
                          <a:srgbClr val="0F1419"/>
                        </a:solidFill>
                        <a:effectLst/>
                        <a:latin typeface="Arial" panose="020B0604020202020204" pitchFamily="34" charset="0"/>
                        <a:ea typeface="Calibri" panose="020F0502020204030204" pitchFamily="34" charset="0"/>
                      </a:endParaRPr>
                    </a:p>
                  </a:txBody>
                  <a:tcPr marL="44450" marR="44450" marT="0" marB="0" anchor="ctr"/>
                </a:tc>
              </a:tr>
              <a:tr h="255407">
                <a:tc>
                  <a:txBody>
                    <a:bodyPr/>
                    <a:lstStyle/>
                    <a:p>
                      <a:pPr>
                        <a:lnSpc>
                          <a:spcPct val="115000"/>
                        </a:lnSpc>
                        <a:spcAft>
                          <a:spcPts val="0"/>
                        </a:spcAft>
                      </a:pPr>
                      <a:r>
                        <a:rPr lang="fr-FR" sz="1000" dirty="0">
                          <a:effectLst/>
                        </a:rPr>
                        <a:t>Repas payés par virements, chèques ou espèces à ADZ = 32</a:t>
                      </a:r>
                      <a:endParaRPr lang="fr-FR" sz="1000" dirty="0">
                        <a:solidFill>
                          <a:srgbClr val="0F1419"/>
                        </a:solidFill>
                        <a:effectLst/>
                        <a:latin typeface="Arial" panose="020B0604020202020204" pitchFamily="34" charset="0"/>
                        <a:ea typeface="Calibri" panose="020F0502020204030204" pitchFamily="34" charset="0"/>
                      </a:endParaRPr>
                    </a:p>
                  </a:txBody>
                  <a:tcPr marL="44450" marR="44450" marT="0" marB="0" anchor="ctr"/>
                </a:tc>
              </a:tr>
              <a:tr h="255407">
                <a:tc>
                  <a:txBody>
                    <a:bodyPr/>
                    <a:lstStyle/>
                    <a:p>
                      <a:pPr>
                        <a:lnSpc>
                          <a:spcPct val="115000"/>
                        </a:lnSpc>
                        <a:spcAft>
                          <a:spcPts val="0"/>
                        </a:spcAft>
                      </a:pPr>
                      <a:r>
                        <a:rPr lang="fr-FR" sz="1000" dirty="0">
                          <a:effectLst/>
                        </a:rPr>
                        <a:t>Repas payé par ADZ = 2 – 1 offert par Vatel + 35 euros de suppléments</a:t>
                      </a:r>
                      <a:endParaRPr lang="fr-FR" sz="1000" dirty="0">
                        <a:solidFill>
                          <a:srgbClr val="0F1419"/>
                        </a:solidFill>
                        <a:effectLst/>
                        <a:latin typeface="Arial" panose="020B0604020202020204" pitchFamily="34" charset="0"/>
                        <a:ea typeface="Calibri" panose="020F0502020204030204" pitchFamily="34" charset="0"/>
                      </a:endParaRPr>
                    </a:p>
                  </a:txBody>
                  <a:tcPr marL="44450" marR="44450" marT="0" marB="0" anchor="ctr"/>
                </a:tc>
              </a:tr>
            </a:tbl>
          </a:graphicData>
        </a:graphic>
      </p:graphicFrame>
    </p:spTree>
    <p:extLst>
      <p:ext uri="{BB962C8B-B14F-4D97-AF65-F5344CB8AC3E}">
        <p14:creationId xmlns:p14="http://schemas.microsoft.com/office/powerpoint/2010/main" val="3439776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78469"/>
            <a:ext cx="7920879" cy="1280890"/>
          </a:xfrm>
        </p:spPr>
        <p:txBody>
          <a:bodyPr>
            <a:noAutofit/>
          </a:bodyPr>
          <a:lstStyle/>
          <a:p>
            <a:pPr algn="ctr"/>
            <a:r>
              <a:rPr lang="fr-FR" sz="2000" b="1" dirty="0">
                <a:solidFill>
                  <a:srgbClr val="61FA48"/>
                </a:solidFill>
                <a:latin typeface="Segoe Print" panose="02000600000000000000" pitchFamily="2" charset="0"/>
              </a:rPr>
              <a:t>RAPPORT  FINANCIER AMIS  DU  ZERO  APRES  REUNION  AMATEURS  ET/OU  CONSTRUCTEURS  DU  ZERO  LES  12  ET  13.04.2019  (Euros)</a:t>
            </a:r>
            <a:br>
              <a:rPr lang="fr-FR" sz="2000" b="1" dirty="0">
                <a:solidFill>
                  <a:srgbClr val="61FA48"/>
                </a:solidFill>
                <a:latin typeface="Segoe Print" panose="02000600000000000000" pitchFamily="2" charset="0"/>
              </a:rPr>
            </a:br>
            <a:endParaRPr lang="fr-FR" sz="2000" b="1" dirty="0">
              <a:solidFill>
                <a:srgbClr val="61FA48"/>
              </a:solidFill>
              <a:latin typeface="Segoe Print" panose="02000600000000000000" pitchFamily="2" charset="0"/>
            </a:endParaRPr>
          </a:p>
        </p:txBody>
      </p:sp>
      <p:sp>
        <p:nvSpPr>
          <p:cNvPr id="4" name="Espace réservé de la date 3"/>
          <p:cNvSpPr>
            <a:spLocks noGrp="1"/>
          </p:cNvSpPr>
          <p:nvPr>
            <p:ph type="dt" sz="half" idx="10"/>
          </p:nvPr>
        </p:nvSpPr>
        <p:spPr/>
        <p:txBody>
          <a:bodyPr/>
          <a:lstStyle/>
          <a:p>
            <a:r>
              <a:rPr lang="fr-FR" dirty="0" smtClean="0"/>
              <a:t>18/05/2019</a:t>
            </a:r>
            <a:endParaRPr lang="fr-FR" dirty="0"/>
          </a:p>
        </p:txBody>
      </p:sp>
      <p:sp>
        <p:nvSpPr>
          <p:cNvPr id="7" name="Espace réservé du contenu 6"/>
          <p:cNvSpPr>
            <a:spLocks noGrp="1"/>
          </p:cNvSpPr>
          <p:nvPr>
            <p:ph idx="1"/>
          </p:nvPr>
        </p:nvSpPr>
        <p:spPr>
          <a:xfrm>
            <a:off x="304627" y="1391566"/>
            <a:ext cx="8354888" cy="4989762"/>
          </a:xfrm>
        </p:spPr>
        <p:txBody>
          <a:bodyPr>
            <a:noAutofit/>
          </a:bodyPr>
          <a:lstStyle/>
          <a:p>
            <a:pPr marL="0" indent="0">
              <a:buNone/>
            </a:pPr>
            <a:r>
              <a:rPr lang="fr-FR" sz="2000" b="1" dirty="0">
                <a:solidFill>
                  <a:srgbClr val="002060"/>
                </a:solidFill>
                <a:latin typeface="Segoe Print" panose="02000600000000000000" pitchFamily="2" charset="0"/>
              </a:rPr>
              <a:t>SOLDES AVANT LA REUNION :</a:t>
            </a:r>
          </a:p>
          <a:p>
            <a:pPr marL="0" lvl="0" indent="0">
              <a:buNone/>
            </a:pPr>
            <a:r>
              <a:rPr lang="fr-FR" sz="2000" b="1" dirty="0">
                <a:solidFill>
                  <a:srgbClr val="002060"/>
                </a:solidFill>
                <a:latin typeface="Segoe Print" panose="02000600000000000000" pitchFamily="2" charset="0"/>
              </a:rPr>
              <a:t>Banque : 120.00 (virement Michel Louette après ouverture du compte le 20.12.18)</a:t>
            </a:r>
          </a:p>
          <a:p>
            <a:pPr marL="0" lvl="0" indent="0">
              <a:buNone/>
            </a:pPr>
            <a:r>
              <a:rPr lang="fr-FR" sz="2000" b="1" dirty="0">
                <a:solidFill>
                  <a:srgbClr val="002060"/>
                </a:solidFill>
                <a:latin typeface="Segoe Print" panose="02000600000000000000" pitchFamily="2" charset="0"/>
              </a:rPr>
              <a:t>Espèces : 0.00</a:t>
            </a:r>
          </a:p>
          <a:p>
            <a:pPr marL="0" indent="0">
              <a:buNone/>
            </a:pPr>
            <a:r>
              <a:rPr lang="fr-FR" sz="2000" b="1" dirty="0">
                <a:solidFill>
                  <a:srgbClr val="002060"/>
                </a:solidFill>
                <a:latin typeface="Segoe Print" panose="02000600000000000000" pitchFamily="2" charset="0"/>
              </a:rPr>
              <a:t> </a:t>
            </a:r>
          </a:p>
          <a:p>
            <a:pPr marL="0" lvl="0" indent="0">
              <a:buNone/>
            </a:pPr>
            <a:r>
              <a:rPr lang="fr-FR" sz="2000" b="1" dirty="0" smtClean="0">
                <a:solidFill>
                  <a:srgbClr val="002060"/>
                </a:solidFill>
                <a:latin typeface="Segoe Print" panose="02000600000000000000" pitchFamily="2" charset="0"/>
              </a:rPr>
              <a:t>TOTAL </a:t>
            </a:r>
            <a:r>
              <a:rPr lang="fr-FR" sz="2000" b="1" dirty="0">
                <a:solidFill>
                  <a:srgbClr val="002060"/>
                </a:solidFill>
                <a:latin typeface="Segoe Print" panose="02000600000000000000" pitchFamily="2" charset="0"/>
              </a:rPr>
              <a:t>RECETTES : Banque 830.00 Espèces </a:t>
            </a:r>
            <a:r>
              <a:rPr lang="fr-FR" sz="2000" b="1" dirty="0" smtClean="0">
                <a:solidFill>
                  <a:srgbClr val="002060"/>
                </a:solidFill>
                <a:latin typeface="Segoe Print" panose="02000600000000000000" pitchFamily="2" charset="0"/>
              </a:rPr>
              <a:t>35.00</a:t>
            </a:r>
            <a:endParaRPr lang="fr-FR" sz="2000" b="1" dirty="0">
              <a:solidFill>
                <a:srgbClr val="002060"/>
              </a:solidFill>
              <a:latin typeface="Segoe Print" panose="02000600000000000000" pitchFamily="2" charset="0"/>
            </a:endParaRPr>
          </a:p>
          <a:p>
            <a:pPr marL="0" lvl="0" indent="0">
              <a:buNone/>
            </a:pPr>
            <a:r>
              <a:rPr lang="fr-FR" sz="2000" b="1" dirty="0" smtClean="0">
                <a:solidFill>
                  <a:srgbClr val="002060"/>
                </a:solidFill>
                <a:latin typeface="Segoe Print" panose="02000600000000000000" pitchFamily="2" charset="0"/>
              </a:rPr>
              <a:t>TOTAL </a:t>
            </a:r>
            <a:r>
              <a:rPr lang="fr-FR" sz="2000" b="1" dirty="0">
                <a:solidFill>
                  <a:srgbClr val="002060"/>
                </a:solidFill>
                <a:latin typeface="Segoe Print" panose="02000600000000000000" pitchFamily="2" charset="0"/>
              </a:rPr>
              <a:t>DEPENSES : Banque 409.60 Espèces 40.00</a:t>
            </a:r>
          </a:p>
          <a:p>
            <a:pPr marL="0" indent="0">
              <a:buNone/>
            </a:pPr>
            <a:r>
              <a:rPr lang="fr-FR" sz="2000" b="1" dirty="0">
                <a:solidFill>
                  <a:srgbClr val="002060"/>
                </a:solidFill>
                <a:latin typeface="Segoe Print" panose="02000600000000000000" pitchFamily="2" charset="0"/>
              </a:rPr>
              <a:t> </a:t>
            </a:r>
          </a:p>
          <a:p>
            <a:pPr marL="0" indent="0">
              <a:buNone/>
            </a:pPr>
            <a:r>
              <a:rPr lang="fr-FR" sz="2000" b="1" dirty="0">
                <a:solidFill>
                  <a:srgbClr val="002060"/>
                </a:solidFill>
                <a:latin typeface="Segoe Print" panose="02000600000000000000" pitchFamily="2" charset="0"/>
              </a:rPr>
              <a:t>SOLDES APRES REUNION :</a:t>
            </a:r>
          </a:p>
          <a:p>
            <a:pPr marL="0" lvl="0" indent="0">
              <a:buNone/>
            </a:pPr>
            <a:r>
              <a:rPr lang="fr-FR" sz="2000" b="1" dirty="0">
                <a:solidFill>
                  <a:srgbClr val="002060"/>
                </a:solidFill>
                <a:latin typeface="Segoe Print" panose="02000600000000000000" pitchFamily="2" charset="0"/>
              </a:rPr>
              <a:t>Banque : </a:t>
            </a:r>
            <a:r>
              <a:rPr lang="fr-FR" sz="2000" b="1" dirty="0" smtClean="0">
                <a:solidFill>
                  <a:srgbClr val="002060"/>
                </a:solidFill>
                <a:latin typeface="Segoe Print" panose="02000600000000000000" pitchFamily="2" charset="0"/>
              </a:rPr>
              <a:t>369.40</a:t>
            </a:r>
            <a:endParaRPr lang="fr-FR" sz="2000" b="1" dirty="0">
              <a:solidFill>
                <a:srgbClr val="002060"/>
              </a:solidFill>
              <a:latin typeface="Segoe Print" panose="02000600000000000000" pitchFamily="2" charset="0"/>
            </a:endParaRPr>
          </a:p>
          <a:p>
            <a:pPr marL="0" lvl="0" indent="0">
              <a:buNone/>
            </a:pPr>
            <a:r>
              <a:rPr lang="fr-FR" sz="2000" b="1" dirty="0">
                <a:solidFill>
                  <a:srgbClr val="002060"/>
                </a:solidFill>
                <a:latin typeface="Segoe Print" panose="02000600000000000000" pitchFamily="2" charset="0"/>
              </a:rPr>
              <a:t>Espèces : </a:t>
            </a:r>
            <a:r>
              <a:rPr lang="fr-FR" sz="2000" b="1" dirty="0" smtClean="0">
                <a:solidFill>
                  <a:srgbClr val="002060"/>
                </a:solidFill>
                <a:latin typeface="Segoe Print" panose="02000600000000000000" pitchFamily="2" charset="0"/>
              </a:rPr>
              <a:t>45.00</a:t>
            </a:r>
            <a:endParaRPr lang="fr-FR" sz="2000" b="1" dirty="0">
              <a:solidFill>
                <a:srgbClr val="002060"/>
              </a:solidFill>
              <a:latin typeface="Segoe Print" panose="02000600000000000000" pitchFamily="2" charset="0"/>
            </a:endParaRPr>
          </a:p>
          <a:p>
            <a:pPr marL="0" lvl="0" indent="0">
              <a:buNone/>
            </a:pPr>
            <a:r>
              <a:rPr lang="fr-FR" sz="2000" b="1" dirty="0">
                <a:solidFill>
                  <a:srgbClr val="002060"/>
                </a:solidFill>
                <a:latin typeface="Segoe Print" panose="02000600000000000000" pitchFamily="2" charset="0"/>
              </a:rPr>
              <a:t>SOLDE TOTAL : </a:t>
            </a:r>
            <a:r>
              <a:rPr lang="fr-FR" sz="2000" b="1" dirty="0" smtClean="0">
                <a:solidFill>
                  <a:srgbClr val="002060"/>
                </a:solidFill>
                <a:latin typeface="Segoe Print" panose="02000600000000000000" pitchFamily="2" charset="0"/>
              </a:rPr>
              <a:t>414.40</a:t>
            </a:r>
            <a:endParaRPr lang="fr-FR" sz="2000" b="1" dirty="0">
              <a:solidFill>
                <a:srgbClr val="002060"/>
              </a:solidFill>
              <a:latin typeface="Segoe Print" panose="02000600000000000000" pitchFamily="2" charset="0"/>
            </a:endParaRPr>
          </a:p>
          <a:p>
            <a:pPr marL="0" indent="0">
              <a:buNone/>
            </a:pPr>
            <a:endParaRPr lang="fr-FR" sz="1200" dirty="0">
              <a:solidFill>
                <a:srgbClr val="002060"/>
              </a:solidFill>
            </a:endParaRPr>
          </a:p>
        </p:txBody>
      </p:sp>
      <p:pic>
        <p:nvPicPr>
          <p:cNvPr id="8" name="il_fi" descr="http://www.easydroit.fr/images/article/image/image031.png"/>
          <p:cNvPicPr/>
          <p:nvPr/>
        </p:nvPicPr>
        <p:blipFill>
          <a:blip r:embed="rId2"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3299319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a:xfrm>
            <a:off x="1797052" y="2136338"/>
            <a:ext cx="5549917" cy="335476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514350" indent="-514350" algn="ctr">
              <a:buNone/>
            </a:pPr>
            <a:r>
              <a:rPr lang="fr-FR" sz="3200" b="1" dirty="0" smtClean="0">
                <a:ln w="17780" cmpd="sng">
                  <a:solidFill>
                    <a:srgbClr val="FFFF00"/>
                  </a:solidFill>
                  <a:prstDash val="solid"/>
                  <a:miter lim="800000"/>
                </a:ln>
                <a:solidFill>
                  <a:srgbClr val="CCFFFF"/>
                </a:solidFill>
                <a:effectLst>
                  <a:outerShdw blurRad="55000" dist="50800" dir="5400000" algn="tl">
                    <a:srgbClr val="000000">
                      <a:alpha val="33000"/>
                    </a:srgbClr>
                  </a:outerShdw>
                </a:effectLst>
                <a:latin typeface="Segoe Print" panose="02000600000000000000" pitchFamily="2" charset="0"/>
                <a:cs typeface="Arial" pitchFamily="34" charset="0"/>
              </a:rPr>
              <a:t>Rencontre 2019 </a:t>
            </a:r>
          </a:p>
          <a:p>
            <a:pPr marL="514350" indent="-514350" algn="ctr">
              <a:buNone/>
            </a:pPr>
            <a:r>
              <a:rPr lang="fr-FR" sz="3200" b="1" dirty="0" smtClean="0">
                <a:ln w="17780" cmpd="sng">
                  <a:solidFill>
                    <a:srgbClr val="FFFF00"/>
                  </a:solidFill>
                  <a:prstDash val="solid"/>
                  <a:miter lim="800000"/>
                </a:ln>
                <a:solidFill>
                  <a:srgbClr val="CCFFFF"/>
                </a:solidFill>
                <a:effectLst>
                  <a:outerShdw blurRad="55000" dist="50800" dir="5400000" algn="tl">
                    <a:srgbClr val="000000">
                      <a:alpha val="33000"/>
                    </a:srgbClr>
                  </a:outerShdw>
                </a:effectLst>
                <a:latin typeface="Segoe Print" panose="02000600000000000000" pitchFamily="2" charset="0"/>
                <a:cs typeface="Arial" pitchFamily="34" charset="0"/>
              </a:rPr>
              <a:t>des amateurs </a:t>
            </a:r>
          </a:p>
          <a:p>
            <a:pPr marL="514350" indent="-514350" algn="ctr">
              <a:buNone/>
            </a:pPr>
            <a:r>
              <a:rPr lang="fr-FR" sz="3200" b="1" dirty="0" smtClean="0">
                <a:ln w="17780" cmpd="sng">
                  <a:solidFill>
                    <a:srgbClr val="FFFF00"/>
                  </a:solidFill>
                  <a:prstDash val="solid"/>
                  <a:miter lim="800000"/>
                </a:ln>
                <a:solidFill>
                  <a:srgbClr val="CCFFFF"/>
                </a:solidFill>
                <a:effectLst>
                  <a:outerShdw blurRad="55000" dist="50800" dir="5400000" algn="tl">
                    <a:srgbClr val="000000">
                      <a:alpha val="33000"/>
                    </a:srgbClr>
                  </a:outerShdw>
                </a:effectLst>
                <a:latin typeface="Segoe Print" panose="02000600000000000000" pitchFamily="2" charset="0"/>
                <a:cs typeface="Arial" pitchFamily="34" charset="0"/>
              </a:rPr>
              <a:t>et/ou </a:t>
            </a:r>
          </a:p>
          <a:p>
            <a:pPr marL="514350" indent="-514350" algn="ctr">
              <a:buNone/>
            </a:pPr>
            <a:r>
              <a:rPr lang="fr-FR" sz="3200" b="1" cap="none" spc="0" dirty="0" smtClean="0">
                <a:ln w="17780" cmpd="sng">
                  <a:solidFill>
                    <a:srgbClr val="FFFF00"/>
                  </a:solidFill>
                  <a:prstDash val="solid"/>
                  <a:miter lim="800000"/>
                </a:ln>
                <a:solidFill>
                  <a:srgbClr val="CCFFFF"/>
                </a:solidFill>
                <a:effectLst>
                  <a:outerShdw blurRad="55000" dist="50800" dir="5400000" algn="tl">
                    <a:srgbClr val="000000">
                      <a:alpha val="33000"/>
                    </a:srgbClr>
                  </a:outerShdw>
                </a:effectLst>
                <a:latin typeface="Segoe Print" panose="02000600000000000000" pitchFamily="2" charset="0"/>
                <a:cs typeface="Arial" pitchFamily="34" charset="0"/>
              </a:rPr>
              <a:t>Constructeurs du zéro </a:t>
            </a:r>
          </a:p>
          <a:p>
            <a:pPr marL="514350" indent="-514350" algn="ctr">
              <a:buNone/>
            </a:pPr>
            <a:endParaRPr lang="fr-FR" sz="3200" b="1" dirty="0">
              <a:ln w="17780" cmpd="sng">
                <a:solidFill>
                  <a:srgbClr val="FFFF00"/>
                </a:solidFill>
                <a:prstDash val="solid"/>
                <a:miter lim="800000"/>
              </a:ln>
              <a:solidFill>
                <a:srgbClr val="CCFFFF"/>
              </a:solidFill>
              <a:effectLst>
                <a:outerShdw blurRad="55000" dist="50800" dir="5400000" algn="tl">
                  <a:srgbClr val="000000">
                    <a:alpha val="33000"/>
                  </a:srgbClr>
                </a:outerShdw>
              </a:effectLst>
              <a:latin typeface="Segoe Print" panose="02000600000000000000" pitchFamily="2" charset="0"/>
              <a:cs typeface="Arial" pitchFamily="34" charset="0"/>
            </a:endParaRPr>
          </a:p>
          <a:p>
            <a:pPr marL="514350" indent="-514350" algn="ctr">
              <a:buNone/>
            </a:pPr>
            <a:endParaRPr lang="fr-FR" sz="3200" b="1" cap="none" spc="0" dirty="0" smtClean="0">
              <a:ln w="17780" cmpd="sng">
                <a:solidFill>
                  <a:srgbClr val="FFFF00"/>
                </a:solidFill>
                <a:prstDash val="solid"/>
                <a:miter lim="800000"/>
              </a:ln>
              <a:solidFill>
                <a:srgbClr val="CCFFFF"/>
              </a:solidFill>
              <a:effectLst>
                <a:outerShdw blurRad="55000" dist="50800" dir="5400000" algn="tl">
                  <a:srgbClr val="000000">
                    <a:alpha val="33000"/>
                  </a:srgbClr>
                </a:outerShdw>
              </a:effectLst>
              <a:latin typeface="Segoe Print" panose="02000600000000000000" pitchFamily="2" charset="0"/>
              <a:cs typeface="Arial" pitchFamily="34" charset="0"/>
            </a:endParaRPr>
          </a:p>
          <a:p>
            <a:pPr marL="514350" indent="-514350" algn="ctr">
              <a:buNone/>
            </a:pPr>
            <a:r>
              <a:rPr lang="fr-FR" sz="2000" b="1" cap="none" spc="0" dirty="0" smtClean="0">
                <a:ln w="17780" cmpd="sng">
                  <a:solidFill>
                    <a:srgbClr val="FFFF00"/>
                  </a:solidFill>
                  <a:prstDash val="solid"/>
                  <a:miter lim="800000"/>
                </a:ln>
                <a:solidFill>
                  <a:srgbClr val="CCFFFF"/>
                </a:solidFill>
                <a:effectLst>
                  <a:outerShdw blurRad="55000" dist="50800" dir="5400000" algn="tl">
                    <a:srgbClr val="000000">
                      <a:alpha val="33000"/>
                    </a:srgbClr>
                  </a:outerShdw>
                </a:effectLst>
                <a:latin typeface="Segoe Print" panose="02000600000000000000" pitchFamily="2" charset="0"/>
                <a:cs typeface="Arial" pitchFamily="34" charset="0"/>
              </a:rPr>
              <a:t>Les vendredi 12 avril et samedi 13 avril </a:t>
            </a:r>
          </a:p>
        </p:txBody>
      </p:sp>
      <p:sp>
        <p:nvSpPr>
          <p:cNvPr id="4" name="Espace réservé de la date 3"/>
          <p:cNvSpPr>
            <a:spLocks noGrp="1"/>
          </p:cNvSpPr>
          <p:nvPr>
            <p:ph type="dt" sz="half" idx="10"/>
          </p:nvPr>
        </p:nvSpPr>
        <p:spPr/>
        <p:txBody>
          <a:bodyPr/>
          <a:lstStyle/>
          <a:p>
            <a:r>
              <a:rPr lang="fr-FR" dirty="0" smtClean="0"/>
              <a:t>18/05/2019</a:t>
            </a:r>
            <a:endParaRPr lang="fr-FR" dirty="0"/>
          </a:p>
        </p:txBody>
      </p:sp>
      <p:pic>
        <p:nvPicPr>
          <p:cNvPr id="6"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313110530"/>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ception personnalisée">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ersonnalisé 1">
      <a:majorFont>
        <a:latin typeface="Segoe Script"/>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1">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6473</TotalTime>
  <Words>1007</Words>
  <Application>Microsoft Office PowerPoint</Application>
  <PresentationFormat>Affichage à l'écran (4:3)</PresentationFormat>
  <Paragraphs>408</Paragraphs>
  <Slides>50</Slides>
  <Notes>12</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50</vt:i4>
      </vt:variant>
    </vt:vector>
  </HeadingPairs>
  <TitlesOfParts>
    <vt:vector size="61" baseType="lpstr">
      <vt:lpstr>Arial</vt:lpstr>
      <vt:lpstr>Calibri</vt:lpstr>
      <vt:lpstr>Candara</vt:lpstr>
      <vt:lpstr>Century Gothic</vt:lpstr>
      <vt:lpstr>Segoe Print</vt:lpstr>
      <vt:lpstr>Segoe Script</vt:lpstr>
      <vt:lpstr>Symbol</vt:lpstr>
      <vt:lpstr>Times New Roman</vt:lpstr>
      <vt:lpstr>Wingdings 3</vt:lpstr>
      <vt:lpstr>Conception personnalisée</vt:lpstr>
      <vt:lpstr>Brin</vt:lpstr>
      <vt:lpstr>Présentation PowerPoint</vt:lpstr>
      <vt:lpstr>Présentation PowerPoint</vt:lpstr>
      <vt:lpstr>Présentation PowerPoint</vt:lpstr>
      <vt:lpstr>  ASSEMBLÉE GÉNÉRALE 2019  DU CERCLE DU ZÉRO</vt:lpstr>
      <vt:lpstr>Présentation PowerPoint</vt:lpstr>
      <vt:lpstr>Point finances</vt:lpstr>
      <vt:lpstr>RAPPORT  FINANCIER AMIS  DU  ZERO  APRES  REUNION  AMATEURS  ET/OU  CONSTRUCTEURS  DU  ZERO  LES  12  ET  13.04.2019  (Euros) </vt:lpstr>
      <vt:lpstr>RAPPORT  FINANCIER AMIS  DU  ZERO  APRES  REUNION  AMATEURS  ET/OU  CONSTRUCTEURS  DU  ZERO  LES  12  ET  13.04.2019  (Euros) </vt:lpstr>
      <vt:lpstr>Présentation PowerPoint</vt:lpstr>
      <vt:lpstr>Présentation PowerPoint</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WAGONS CEREALIERS   </vt:lpstr>
      <vt:lpstr>VOITURES UIC  </vt:lpstr>
      <vt:lpstr>Présentation PowerPoint</vt:lpstr>
      <vt:lpstr>  231 GHK   </vt:lpstr>
      <vt:lpstr>Présentation PowerPoint</vt:lpstr>
      <vt:lpstr>BB 4400 KW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Guildex Exhibition Telford 2019  Saturday 31st August 10.00am to 5.00pm  and  Sunday September 1st 10.00am to 4.00pm </vt:lpstr>
      <vt:lpstr>Et maintenant un film </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User</dc:creator>
  <cp:lastModifiedBy>Utilisateur Windows</cp:lastModifiedBy>
  <cp:revision>997</cp:revision>
  <dcterms:created xsi:type="dcterms:W3CDTF">2015-09-29T08:51:39Z</dcterms:created>
  <dcterms:modified xsi:type="dcterms:W3CDTF">2019-05-17T09:10:28Z</dcterms:modified>
</cp:coreProperties>
</file>