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321" r:id="rId1"/>
    <p:sldMasterId id="2147485300" r:id="rId2"/>
  </p:sldMasterIdLst>
  <p:notesMasterIdLst>
    <p:notesMasterId r:id="rId55"/>
  </p:notesMasterIdLst>
  <p:handoutMasterIdLst>
    <p:handoutMasterId r:id="rId56"/>
  </p:handoutMasterIdLst>
  <p:sldIdLst>
    <p:sldId id="266" r:id="rId3"/>
    <p:sldId id="293" r:id="rId4"/>
    <p:sldId id="368" r:id="rId5"/>
    <p:sldId id="870" r:id="rId6"/>
    <p:sldId id="932" r:id="rId7"/>
    <p:sldId id="937" r:id="rId8"/>
    <p:sldId id="907" r:id="rId9"/>
    <p:sldId id="909" r:id="rId10"/>
    <p:sldId id="908" r:id="rId11"/>
    <p:sldId id="891" r:id="rId12"/>
    <p:sldId id="902" r:id="rId13"/>
    <p:sldId id="900" r:id="rId14"/>
    <p:sldId id="903" r:id="rId15"/>
    <p:sldId id="839" r:id="rId16"/>
    <p:sldId id="840" r:id="rId17"/>
    <p:sldId id="886" r:id="rId18"/>
    <p:sldId id="904" r:id="rId19"/>
    <p:sldId id="910" r:id="rId20"/>
    <p:sldId id="911" r:id="rId21"/>
    <p:sldId id="912" r:id="rId22"/>
    <p:sldId id="934" r:id="rId23"/>
    <p:sldId id="933" r:id="rId24"/>
    <p:sldId id="929" r:id="rId25"/>
    <p:sldId id="925" r:id="rId26"/>
    <p:sldId id="924" r:id="rId27"/>
    <p:sldId id="926" r:id="rId28"/>
    <p:sldId id="928" r:id="rId29"/>
    <p:sldId id="821" r:id="rId30"/>
    <p:sldId id="895" r:id="rId31"/>
    <p:sldId id="896" r:id="rId32"/>
    <p:sldId id="897" r:id="rId33"/>
    <p:sldId id="898" r:id="rId34"/>
    <p:sldId id="899" r:id="rId35"/>
    <p:sldId id="864" r:id="rId36"/>
    <p:sldId id="858" r:id="rId37"/>
    <p:sldId id="863" r:id="rId38"/>
    <p:sldId id="906" r:id="rId39"/>
    <p:sldId id="829" r:id="rId40"/>
    <p:sldId id="831" r:id="rId41"/>
    <p:sldId id="914" r:id="rId42"/>
    <p:sldId id="913" r:id="rId43"/>
    <p:sldId id="918" r:id="rId44"/>
    <p:sldId id="917" r:id="rId45"/>
    <p:sldId id="931" r:id="rId46"/>
    <p:sldId id="930" r:id="rId47"/>
    <p:sldId id="935" r:id="rId48"/>
    <p:sldId id="916" r:id="rId49"/>
    <p:sldId id="706" r:id="rId50"/>
    <p:sldId id="395" r:id="rId51"/>
    <p:sldId id="299" r:id="rId52"/>
    <p:sldId id="920" r:id="rId53"/>
    <p:sldId id="919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Windows" initials="UW" lastIdx="1" clrIdx="0">
    <p:extLst>
      <p:ext uri="{19B8F6BF-5375-455C-9EA6-DF929625EA0E}">
        <p15:presenceInfo xmlns:p15="http://schemas.microsoft.com/office/powerpoint/2012/main" userId="Utilisateur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FA48"/>
    <a:srgbClr val="FFFFFF"/>
    <a:srgbClr val="BEF73F"/>
    <a:srgbClr val="0000FF"/>
    <a:srgbClr val="99CCFF"/>
    <a:srgbClr val="FF00FF"/>
    <a:srgbClr val="000000"/>
    <a:srgbClr val="CCFFFF"/>
    <a:srgbClr val="4EA0D2"/>
    <a:srgbClr val="60E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69039" autoAdjust="0"/>
  </p:normalViewPr>
  <p:slideViewPr>
    <p:cSldViewPr>
      <p:cViewPr varScale="1">
        <p:scale>
          <a:sx n="78" d="100"/>
          <a:sy n="78" d="100"/>
        </p:scale>
        <p:origin x="24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13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96961-393D-491E-922A-55DD85B4822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94450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7CE80-6162-40DE-9B76-D3558D7CFF4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'en-tête 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5174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808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760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65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16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3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943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579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07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87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30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127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59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913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86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463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5911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66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3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75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2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173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03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85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95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19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127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05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6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78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7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29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97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84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57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93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01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44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24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167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54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6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2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10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66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83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72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6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29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57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75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759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4056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96922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663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862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4754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6059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8141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4616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0817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886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2631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7095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7711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474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658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54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12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84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11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38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43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81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755576" y="3068960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Candara" pitchFamily="34" charset="0"/>
                <a:ea typeface="Calibri"/>
                <a:cs typeface="Times New Roman"/>
              </a:rPr>
              <a:t>Présentation d’un nouveau venu </a:t>
            </a: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latin typeface="Candara" pitchFamily="34" charset="0"/>
                <a:ea typeface="Times New Roman"/>
                <a:cs typeface="Times New Roman"/>
              </a:rPr>
              <a:t>Daniel RUAS  </a:t>
            </a:r>
          </a:p>
          <a:p>
            <a:pPr algn="ctr"/>
            <a:r>
              <a:rPr lang="fr-FR" sz="4400" dirty="0" smtClean="0">
                <a:solidFill>
                  <a:srgbClr val="000000"/>
                </a:solidFill>
                <a:latin typeface="Candara" pitchFamily="34" charset="0"/>
                <a:ea typeface="Times New Roman"/>
                <a:cs typeface="Times New Roman"/>
              </a:rPr>
              <a:t>et ses machines</a:t>
            </a:r>
            <a:endParaRPr lang="fr-FR" sz="4400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6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030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455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3763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0506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063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973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67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15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03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13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32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9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0898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912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95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32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8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95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56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5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57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6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488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00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  <p:sldLayoutId id="2147484339" r:id="rId16"/>
    <p:sldLayoutId id="2147484340" r:id="rId17"/>
    <p:sldLayoutId id="2147484341" r:id="rId18"/>
    <p:sldLayoutId id="2147484342" r:id="rId19"/>
    <p:sldLayoutId id="2147484345" r:id="rId20"/>
    <p:sldLayoutId id="2147484346" r:id="rId21"/>
    <p:sldLayoutId id="2147484347" r:id="rId22"/>
    <p:sldLayoutId id="2147484348" r:id="rId23"/>
    <p:sldLayoutId id="2147484353" r:id="rId24"/>
    <p:sldLayoutId id="2147484354" r:id="rId25"/>
    <p:sldLayoutId id="2147484355" r:id="rId26"/>
    <p:sldLayoutId id="2147483661" r:id="rId27"/>
    <p:sldLayoutId id="2147483649" r:id="rId28"/>
    <p:sldLayoutId id="2147484320" r:id="rId29"/>
    <p:sldLayoutId id="2147484368" r:id="rId30"/>
    <p:sldLayoutId id="2147484369" r:id="rId31"/>
    <p:sldLayoutId id="2147484372" r:id="rId32"/>
    <p:sldLayoutId id="2147484373" r:id="rId33"/>
    <p:sldLayoutId id="2147484374" r:id="rId34"/>
    <p:sldLayoutId id="2147484375" r:id="rId35"/>
    <p:sldLayoutId id="2147484376" r:id="rId36"/>
    <p:sldLayoutId id="2147484377" r:id="rId37"/>
    <p:sldLayoutId id="2147484378" r:id="rId38"/>
    <p:sldLayoutId id="2147484379" r:id="rId39"/>
    <p:sldLayoutId id="2147484380" r:id="rId40"/>
    <p:sldLayoutId id="2147484381" r:id="rId41"/>
    <p:sldLayoutId id="2147484384" r:id="rId42"/>
    <p:sldLayoutId id="2147484385" r:id="rId43"/>
    <p:sldLayoutId id="2147484386" r:id="rId44"/>
    <p:sldLayoutId id="2147484387" r:id="rId45"/>
    <p:sldLayoutId id="2147484388" r:id="rId46"/>
    <p:sldLayoutId id="2147484389" r:id="rId47"/>
    <p:sldLayoutId id="2147484390" r:id="rId48"/>
    <p:sldLayoutId id="2147484434" r:id="rId49"/>
    <p:sldLayoutId id="2147484435" r:id="rId50"/>
    <p:sldLayoutId id="2147484436" r:id="rId51"/>
    <p:sldLayoutId id="2147484437" r:id="rId52"/>
    <p:sldLayoutId id="2147484438" r:id="rId53"/>
    <p:sldLayoutId id="2147484439" r:id="rId54"/>
    <p:sldLayoutId id="2147484440" r:id="rId55"/>
    <p:sldLayoutId id="2147484441" r:id="rId56"/>
    <p:sldLayoutId id="2147484442" r:id="rId57"/>
    <p:sldLayoutId id="2147484443" r:id="rId58"/>
    <p:sldLayoutId id="2147484444" r:id="rId59"/>
    <p:sldLayoutId id="2147484445" r:id="rId60"/>
    <p:sldLayoutId id="2147484446" r:id="rId61"/>
    <p:sldLayoutId id="2147484447" r:id="rId62"/>
    <p:sldLayoutId id="2147484448" r:id="rId63"/>
    <p:sldLayoutId id="2147484449" r:id="rId64"/>
    <p:sldLayoutId id="2147484450" r:id="rId65"/>
    <p:sldLayoutId id="2147484451" r:id="rId66"/>
    <p:sldLayoutId id="2147484452" r:id="rId67"/>
    <p:sldLayoutId id="2147484633" r:id="rId68"/>
    <p:sldLayoutId id="2147484634" r:id="rId69"/>
    <p:sldLayoutId id="2147484635" r:id="rId70"/>
    <p:sldLayoutId id="2147484636" r:id="rId71"/>
    <p:sldLayoutId id="2147484637" r:id="rId72"/>
    <p:sldLayoutId id="2147484638" r:id="rId73"/>
    <p:sldLayoutId id="2147484639" r:id="rId74"/>
    <p:sldLayoutId id="2147484640" r:id="rId75"/>
    <p:sldLayoutId id="2147484641" r:id="rId76"/>
    <p:sldLayoutId id="2147484642" r:id="rId77"/>
    <p:sldLayoutId id="2147484643" r:id="rId78"/>
    <p:sldLayoutId id="2147484644" r:id="rId79"/>
    <p:sldLayoutId id="2147484645" r:id="rId80"/>
    <p:sldLayoutId id="2147484646" r:id="rId81"/>
    <p:sldLayoutId id="2147484647" r:id="rId82"/>
    <p:sldLayoutId id="2147484648" r:id="rId83"/>
    <p:sldLayoutId id="2147484750" r:id="rId84"/>
    <p:sldLayoutId id="2147484751" r:id="rId85"/>
    <p:sldLayoutId id="2147484752" r:id="rId86"/>
    <p:sldLayoutId id="2147484753" r:id="rId87"/>
    <p:sldLayoutId id="2147484754" r:id="rId88"/>
    <p:sldLayoutId id="2147484755" r:id="rId89"/>
    <p:sldLayoutId id="2147484756" r:id="rId90"/>
    <p:sldLayoutId id="2147484757" r:id="rId91"/>
    <p:sldLayoutId id="2147484758" r:id="rId92"/>
    <p:sldLayoutId id="2147484759" r:id="rId93"/>
    <p:sldLayoutId id="2147484760" r:id="rId94"/>
    <p:sldLayoutId id="2147484761" r:id="rId95"/>
    <p:sldLayoutId id="2147484990" r:id="rId96"/>
    <p:sldLayoutId id="2147484980" r:id="rId97"/>
    <p:sldLayoutId id="2147484981" r:id="rId98"/>
    <p:sldLayoutId id="2147484982" r:id="rId99"/>
    <p:sldLayoutId id="2147484984" r:id="rId100"/>
    <p:sldLayoutId id="2147484985" r:id="rId101"/>
    <p:sldLayoutId id="2147484986" r:id="rId102"/>
    <p:sldLayoutId id="2147484987" r:id="rId103"/>
    <p:sldLayoutId id="2147484988" r:id="rId104"/>
    <p:sldLayoutId id="2147484989" r:id="rId105"/>
    <p:sldLayoutId id="2147485031" r:id="rId106"/>
    <p:sldLayoutId id="2147485032" r:id="rId107"/>
    <p:sldLayoutId id="2147485033" r:id="rId108"/>
    <p:sldLayoutId id="2147485034" r:id="rId109"/>
    <p:sldLayoutId id="2147485035" r:id="rId110"/>
    <p:sldLayoutId id="2147485036" r:id="rId111"/>
    <p:sldLayoutId id="2147485037" r:id="rId112"/>
    <p:sldLayoutId id="2147485038" r:id="rId113"/>
    <p:sldLayoutId id="2147485039" r:id="rId114"/>
    <p:sldLayoutId id="2147485040" r:id="rId115"/>
    <p:sldLayoutId id="2147485247" r:id="rId116"/>
    <p:sldLayoutId id="2147485248" r:id="rId117"/>
    <p:sldLayoutId id="2147485249" r:id="rId118"/>
    <p:sldLayoutId id="2147485250" r:id="rId119"/>
    <p:sldLayoutId id="2147485251" r:id="rId120"/>
    <p:sldLayoutId id="2147485252" r:id="rId121"/>
    <p:sldLayoutId id="2147485253" r:id="rId122"/>
    <p:sldLayoutId id="2147485254" r:id="rId123"/>
    <p:sldLayoutId id="2147485255" r:id="rId124"/>
    <p:sldLayoutId id="2147485165" r:id="rId125"/>
    <p:sldLayoutId id="2147485166" r:id="rId126"/>
    <p:sldLayoutId id="2147485167" r:id="rId127"/>
    <p:sldLayoutId id="2147485168" r:id="rId128"/>
    <p:sldLayoutId id="2147485169" r:id="rId129"/>
    <p:sldLayoutId id="2147485170" r:id="rId130"/>
    <p:sldLayoutId id="2147485171" r:id="rId131"/>
    <p:sldLayoutId id="2147485172" r:id="rId132"/>
    <p:sldLayoutId id="2147485173" r:id="rId133"/>
    <p:sldLayoutId id="2147485174" r:id="rId134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1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  <p:sldLayoutId id="2147485312" r:id="rId12"/>
    <p:sldLayoutId id="2147485313" r:id="rId13"/>
    <p:sldLayoutId id="2147485314" r:id="rId14"/>
    <p:sldLayoutId id="2147485315" r:id="rId15"/>
    <p:sldLayoutId id="2147485316" r:id="rId16"/>
    <p:sldLayoutId id="2147485317" r:id="rId17"/>
    <p:sldLayoutId id="2147485318" r:id="rId18"/>
    <p:sldLayoutId id="2147485321" r:id="rId19"/>
    <p:sldLayoutId id="2147485323" r:id="rId20"/>
    <p:sldLayoutId id="2147485324" r:id="rId21"/>
    <p:sldLayoutId id="2147485326" r:id="rId2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jfr.fr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forum.e-train.fr/album_mod/upload/grandes/afac37ddba45c71b3482fca8ea2f863e.jpg" TargetMode="Externa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269047"/>
            <a:ext cx="8280920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ctr">
              <a:buNone/>
            </a:pPr>
            <a:r>
              <a:rPr lang="fr-FR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Réunion </a:t>
            </a:r>
          </a:p>
          <a:p>
            <a:pPr marL="514350" indent="-514350" algn="ctr">
              <a:buNone/>
            </a:pPr>
            <a:r>
              <a:rPr lang="fr-FR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«  des Amis du Zéro »</a:t>
            </a:r>
          </a:p>
          <a:p>
            <a:pPr marL="514350" indent="-514350" algn="ctr">
              <a:buNone/>
            </a:pPr>
            <a:endParaRPr lang="fr-FR" sz="3200" b="1" dirty="0" smtClean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5 octobre </a:t>
            </a: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2019</a:t>
            </a:r>
          </a:p>
          <a:p>
            <a:pPr marL="514350" indent="-514350" algn="ctr">
              <a:buNone/>
            </a:pP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 10 à 16 heures </a:t>
            </a:r>
          </a:p>
          <a:p>
            <a:pPr marL="514350" indent="-514350" algn="ctr">
              <a:buNone/>
            </a:pP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au VATEL à Nîmes.</a:t>
            </a:r>
            <a:endParaRPr lang="fr-FR" sz="3200" b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14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11663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98"/>
            <a:ext cx="4824536" cy="6795495"/>
          </a:xfr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1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204864"/>
            <a:ext cx="8712968" cy="1280890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Point finances</a:t>
            </a:r>
            <a:endParaRPr lang="fr-FR" sz="4800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2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8469"/>
            <a:ext cx="7920879" cy="1280890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Nos finances</a:t>
            </a:r>
            <a:endParaRPr lang="fr-FR" sz="6600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3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878778" cy="59191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4846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Print" panose="02000600000000000000" pitchFamily="2" charset="0"/>
              </a:rPr>
              <a:t>G</a:t>
            </a:r>
            <a:r>
              <a:rPr lang="fr-FR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uildex </a:t>
            </a:r>
            <a:r>
              <a:rPr lang="fr-FR" b="1" dirty="0">
                <a:solidFill>
                  <a:schemeClr val="bg1"/>
                </a:solidFill>
                <a:latin typeface="Segoe Print" panose="02000600000000000000" pitchFamily="2" charset="0"/>
              </a:rPr>
              <a:t>Exhibition </a:t>
            </a:r>
            <a:r>
              <a:rPr lang="fr-FR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Telford 2019 </a:t>
            </a:r>
            <a:r>
              <a:rPr lang="fr-FR" b="1" dirty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fr-FR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fr-FR" sz="2200" b="1" dirty="0">
                <a:solidFill>
                  <a:schemeClr val="bg1"/>
                </a:solidFill>
                <a:latin typeface="Segoe Print" panose="02000600000000000000" pitchFamily="2" charset="0"/>
              </a:rPr>
              <a:t>Saturday 31st August 10.00am to 5.00pm </a:t>
            </a:r>
            <a:r>
              <a:rPr lang="fr-FR" sz="2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fr-FR" sz="2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fr-FR" sz="2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and </a:t>
            </a:r>
            <a:br>
              <a:rPr lang="fr-FR" sz="2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fr-FR" sz="2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Sunday </a:t>
            </a:r>
            <a:r>
              <a:rPr lang="fr-FR" sz="2200" b="1" dirty="0">
                <a:solidFill>
                  <a:schemeClr val="bg1"/>
                </a:solidFill>
                <a:latin typeface="Segoe Print" panose="02000600000000000000" pitchFamily="2" charset="0"/>
              </a:rPr>
              <a:t>September 1st 10.00am to 4.00pm</a:t>
            </a:r>
            <a:br>
              <a:rPr lang="fr-FR" sz="2200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endParaRPr lang="fr-FR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6538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07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7052" y="2136338"/>
            <a:ext cx="5549917" cy="33547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4350" indent="-514350" algn="ctr">
              <a:buNone/>
            </a:pPr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Rencontre 2020</a:t>
            </a:r>
          </a:p>
          <a:p>
            <a:pPr marL="514350" indent="-514350" algn="ctr">
              <a:buNone/>
            </a:pPr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des amateurs </a:t>
            </a:r>
          </a:p>
          <a:p>
            <a:pPr marL="514350" indent="-514350" algn="ctr">
              <a:buNone/>
            </a:pPr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et/ou </a:t>
            </a:r>
          </a:p>
          <a:p>
            <a:pPr marL="514350" indent="-514350" algn="ctr">
              <a:buNone/>
            </a:pP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Constructeurs du zéro </a:t>
            </a:r>
          </a:p>
          <a:p>
            <a:pPr marL="514350" indent="-514350" algn="ctr">
              <a:buNone/>
            </a:pPr>
            <a:endParaRPr lang="fr-FR" sz="32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endParaRPr lang="fr-FR" sz="3200" b="1" cap="none" spc="0" dirty="0" smtClean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sz="20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Les vendredi 12 avril et samedi 13 avril </a:t>
            </a: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1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080" y="1049574"/>
            <a:ext cx="7886700" cy="54556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Candara" panose="020E0502030303020204" pitchFamily="34" charset="0"/>
              </a:rPr>
              <a:t>Rappel 2019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Candara" panose="020E0502030303020204" pitchFamily="34" charset="0"/>
              </a:rPr>
              <a:t>75 </a:t>
            </a:r>
            <a:r>
              <a:rPr lang="fr-FR" sz="2400" b="1" dirty="0">
                <a:solidFill>
                  <a:srgbClr val="61FA48"/>
                </a:solidFill>
                <a:latin typeface="Candara" panose="020E0502030303020204" pitchFamily="34" charset="0"/>
              </a:rPr>
              <a:t>participants en 2019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Candara" panose="020E0502030303020204" pitchFamily="34" charset="0"/>
              </a:rPr>
              <a:t>61 </a:t>
            </a:r>
            <a:r>
              <a:rPr lang="fr-FR" sz="2400" b="1" dirty="0">
                <a:solidFill>
                  <a:srgbClr val="61FA48"/>
                </a:solidFill>
                <a:latin typeface="Candara" panose="020E0502030303020204" pitchFamily="34" charset="0"/>
              </a:rPr>
              <a:t>participants en 2018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Candara" panose="020E0502030303020204" pitchFamily="34" charset="0"/>
              </a:rPr>
              <a:t>64 </a:t>
            </a:r>
            <a:r>
              <a:rPr lang="fr-FR" sz="2400" b="1" dirty="0">
                <a:solidFill>
                  <a:srgbClr val="61FA48"/>
                </a:solidFill>
                <a:latin typeface="Candara" panose="020E0502030303020204" pitchFamily="34" charset="0"/>
              </a:rPr>
              <a:t>participants en 2017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Candara" panose="020E0502030303020204" pitchFamily="34" charset="0"/>
              </a:rPr>
              <a:t>63 participants en 2016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artisans : AMJL - CMF - DJFR - ELLETREN - LOCO PRESTIGE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LOMBARDI - PESOLILLO</a:t>
            </a:r>
            <a:endParaRPr lang="fr-FR" sz="2400" b="1" dirty="0" smtClean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Réseau vapeur vive Jean-Claude MARTIN : 18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Visite du musée de la Romanité : annulé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Visite du musée ferroviaire de Nîmes : 8 ( les italiens)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Aide </a:t>
            </a:r>
            <a:r>
              <a:rPr lang="fr-FR" sz="1800" b="1" dirty="0">
                <a:solidFill>
                  <a:srgbClr val="FFFFFF"/>
                </a:solidFill>
                <a:latin typeface="Candara" panose="020E0502030303020204" pitchFamily="34" charset="0"/>
              </a:rPr>
              <a:t>à l’installation de la </a:t>
            </a: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salle : 24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Diner </a:t>
            </a:r>
            <a:r>
              <a:rPr lang="fr-FR" sz="1800" b="1" dirty="0">
                <a:solidFill>
                  <a:srgbClr val="FFFFFF"/>
                </a:solidFill>
                <a:latin typeface="Candara" panose="020E0502030303020204" pitchFamily="34" charset="0"/>
              </a:rPr>
              <a:t>du vendredi au </a:t>
            </a:r>
            <a:r>
              <a:rPr lang="fr-FR" sz="1800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Vatel : 24</a:t>
            </a:r>
            <a:endParaRPr lang="fr-FR" sz="28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2154" y="43651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endParaRPr lang="fr-FR" sz="2400" b="1" dirty="0">
              <a:solidFill>
                <a:srgbClr val="CCFFFF"/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56592" y="161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Rencontre </a:t>
            </a:r>
            <a:r>
              <a:rPr lang="fr-FR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2020 </a:t>
            </a:r>
            <a:endParaRPr lang="fr-FR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des amateurs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et/ou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Constructeurs du zéro 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39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5680" y="908720"/>
            <a:ext cx="8496943" cy="3777622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endParaRPr lang="fr-FR" sz="2400" b="1" dirty="0" smtClean="0">
              <a:solidFill>
                <a:srgbClr val="0000FF"/>
              </a:solidFill>
              <a:latin typeface="Segoe Print" panose="02000600000000000000" pitchFamily="2" charset="0"/>
            </a:endParaRPr>
          </a:p>
          <a:p>
            <a:pPr marL="137160" indent="0" algn="ctr">
              <a:buNone/>
            </a:pPr>
            <a:r>
              <a:rPr lang="fr-FR" sz="24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organisation du vendredi </a:t>
            </a:r>
          </a:p>
          <a:p>
            <a:pPr marL="137160" indent="0" algn="ctr">
              <a:buNone/>
            </a:pPr>
            <a:endParaRPr lang="fr-FR" sz="1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137160" indent="0" algn="ctr">
              <a:buNone/>
            </a:pPr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q</a:t>
            </a:r>
            <a:r>
              <a:rPr lang="fr-FR" sz="1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ue faire en 2020 ?</a:t>
            </a:r>
          </a:p>
          <a:p>
            <a:pPr marL="137160" indent="0" algn="ctr">
              <a:buNone/>
            </a:pPr>
            <a:endParaRPr lang="fr-FR" sz="1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137160" indent="0" algn="ctr">
              <a:buNone/>
            </a:pPr>
            <a:r>
              <a:rPr lang="fr-FR" sz="1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L’installation de la salle,</a:t>
            </a:r>
          </a:p>
          <a:p>
            <a:pPr marL="137160" indent="0" algn="ctr">
              <a:buNone/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itchFamily="34" charset="0"/>
              </a:rPr>
              <a:t>Repas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itchFamily="34" charset="0"/>
              </a:rPr>
              <a:t>en commun le soir au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itchFamily="34" charset="0"/>
              </a:rPr>
              <a:t>VATEL ? </a:t>
            </a:r>
            <a:endParaRPr lang="fr-FR" b="1" dirty="0">
              <a:solidFill>
                <a:srgbClr val="FFFF00"/>
              </a:solidFill>
              <a:latin typeface="Segoe Print" panose="02000600000000000000" pitchFamily="2" charset="0"/>
              <a:ea typeface="Calibri" panose="020F0502020204030204" pitchFamily="34" charset="0"/>
              <a:cs typeface="Arial" pitchFamily="34" charset="0"/>
            </a:endParaRPr>
          </a:p>
          <a:p>
            <a:pPr marL="137160" indent="0" algn="ctr">
              <a:buNone/>
            </a:pPr>
            <a:endParaRPr lang="fr-FR" sz="1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61FA48"/>
                </a:solidFill>
                <a:latin typeface="Segoe Print" panose="02000600000000000000" pitchFamily="2" charset="0"/>
              </a:rPr>
              <a:t> </a:t>
            </a:r>
            <a:endParaRPr lang="fr-FR" dirty="0">
              <a:latin typeface="Segoe Print" panose="02000600000000000000" pitchFamily="2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fr-FR" sz="1200" b="1" dirty="0" smtClean="0">
                <a:latin typeface="Segoe Print" panose="02000600000000000000" pitchFamily="2" charset="0"/>
              </a:rPr>
              <a:t>    </a:t>
            </a:r>
            <a:endParaRPr lang="fr-FR" sz="1200" dirty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137160" indent="0">
              <a:buNone/>
            </a:pPr>
            <a:endParaRPr lang="fr-FR" sz="1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137160" indent="0">
              <a:buNone/>
            </a:pPr>
            <a:endParaRPr lang="fr-FR" sz="1600" b="1" dirty="0" smtClean="0">
              <a:solidFill>
                <a:srgbClr val="0000FF"/>
              </a:solidFill>
              <a:latin typeface="+mj-lt"/>
            </a:endParaRPr>
          </a:p>
          <a:p>
            <a:pPr marL="137160" indent="0">
              <a:buNone/>
            </a:pPr>
            <a:endParaRPr lang="fr-FR" sz="1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00608" y="925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Rencontre </a:t>
            </a:r>
            <a:r>
              <a:rPr lang="fr-FR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2020 </a:t>
            </a:r>
            <a:endParaRPr lang="fr-FR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des amateurs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et/ou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Constructeurs du zéro </a:t>
            </a:r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0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7" y="2133600"/>
            <a:ext cx="8138864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Compte rendu pour la revue </a:t>
            </a:r>
          </a:p>
          <a:p>
            <a:pPr marL="0" indent="0" algn="ctr">
              <a:buNone/>
            </a:pPr>
            <a:r>
              <a:rPr lang="fr-FR" sz="32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du Cercle du Zéro par</a:t>
            </a:r>
          </a:p>
          <a:p>
            <a:pPr marL="0" indent="0" algn="ctr">
              <a:buNone/>
            </a:pPr>
            <a:r>
              <a:rPr lang="fr-FR" sz="32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Gilbert LEBEC</a:t>
            </a:r>
          </a:p>
          <a:p>
            <a:pPr marL="0" indent="0" algn="ctr">
              <a:buNone/>
            </a:pPr>
            <a:r>
              <a:rPr lang="fr-FR" sz="32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Retombées ?</a:t>
            </a:r>
            <a:endParaRPr lang="fr-FR" sz="3200" b="1" dirty="0">
              <a:solidFill>
                <a:srgbClr val="0000FF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28600" y="2164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Rencontre </a:t>
            </a:r>
            <a:r>
              <a:rPr lang="fr-FR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2020</a:t>
            </a:r>
            <a:endParaRPr lang="fr-FR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des amateurs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et/ou </a:t>
            </a:r>
          </a:p>
          <a:p>
            <a:pPr marL="514350" indent="-514350" algn="ctr">
              <a:buNone/>
            </a:pPr>
            <a:r>
              <a:rPr lang="fr-FR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Constructeurs du zéro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4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987" y="260648"/>
            <a:ext cx="8208912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fr-FR" sz="2300" b="1" dirty="0">
                <a:solidFill>
                  <a:srgbClr val="61FA48"/>
                </a:solidFill>
                <a:latin typeface="Segoe Print" panose="02000600000000000000" pitchFamily="2" charset="0"/>
              </a:rPr>
              <a:t>Texte pour la revue du CDZ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 </a:t>
            </a:r>
            <a:endParaRPr lang="fr-FR" sz="2300" dirty="0" smtClean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 algn="just">
              <a:lnSpc>
                <a:spcPct val="170000"/>
              </a:lnSpc>
              <a:spcBef>
                <a:spcPts val="1200"/>
              </a:spcBef>
              <a:buNone/>
            </a:pP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La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RENCONTRE 2020 des "Amateurs et/ou  Constructeurs du Zéro" se déroulera  le samedi 25 avril 2020 dans les locaux de l’Hôtel Vatel de Nîmes de  9 heures 30 à 17h00.  Cette rencontre annuelle est organisée par « Les amis du Zéro ». </a:t>
            </a:r>
            <a:endParaRPr lang="fr-FR" sz="2300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 algn="just">
              <a:lnSpc>
                <a:spcPct val="170000"/>
              </a:lnSpc>
              <a:spcBef>
                <a:spcPts val="1200"/>
              </a:spcBef>
              <a:buNone/>
            </a:pP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La RENCONTRE 2020 n'est pas un salon,  mais un regroupement annuel, visant à réunir des amateurs et des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artisans,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passionnés  par le train miniature à l’échelle 1/43,5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– 1/45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ou Zéro,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elle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n’est pas ouverte au public. Tous les participants amateurs,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collectionneurs, constructeurs et artisans participent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aux mêmes conditions.</a:t>
            </a:r>
            <a:endParaRPr lang="fr-FR" sz="2300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 algn="just">
              <a:lnSpc>
                <a:spcPct val="170000"/>
              </a:lnSpc>
              <a:spcBef>
                <a:spcPts val="1200"/>
              </a:spcBef>
              <a:buNone/>
            </a:pP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La RENCONTRE 2020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est 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conçue pour que chacun  échange des idées et des souhaits, expose  ses réalisations (constructions ou transformations) ou des pièces de sa collection, contemple celles des autres amateurs ou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artisans.  En 2019 étaient présent AMJL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, CMF, DJFR, LOMBARDI, ELETTREN, LOCO PRESTIGE, MAGROU,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PESOLILLO</a:t>
            </a:r>
            <a:r>
              <a:rPr lang="fr-FR" sz="2300" b="1" dirty="0">
                <a:solidFill>
                  <a:srgbClr val="FFFFFF"/>
                </a:solidFill>
                <a:latin typeface="Segoe Print" panose="02000600000000000000" pitchFamily="2" charset="0"/>
              </a:rPr>
              <a:t> </a:t>
            </a:r>
            <a:r>
              <a:rPr lang="fr-FR" sz="2300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et plus de </a:t>
            </a:r>
            <a:r>
              <a:rPr lang="fr-FR" sz="2300" b="1" smtClean="0">
                <a:solidFill>
                  <a:srgbClr val="FFFFFF"/>
                </a:solidFill>
                <a:latin typeface="Segoe Print" panose="02000600000000000000" pitchFamily="2" charset="0"/>
              </a:rPr>
              <a:t>200 modèles exposés</a:t>
            </a:r>
            <a:endParaRPr lang="fr-FR" sz="2300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86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040" y="260648"/>
            <a:ext cx="8676456" cy="650526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Pour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participer Il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suffit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de réunir les conditions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suivantes :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s’engager à  apporter  à minima une pièce ferroviaire  à l'échelle zéro (1/43,5 ou 1/45),  que ce soit un matériel roulant ou pas, un élément de votre fabrication ou du commerce, une pièce rare ou pas... peu importe.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S’acquitter de la somme de 35 euros pour les frais de location de la salle et les frais de bouche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S’acquitter de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la somme de 10 euros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pour contribuer aux frais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d'organisation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Les places étant forcément limitées, les demandes de participation seront prises dans l'ordre d'arrivée jusqu'à obtention du quota. Les inscriptions seront prisent à partir de début janvier 2020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dirty="0" smtClean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Si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vous en disposez nous vous encourageons à amener un diorama.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Une petite bourse (autogestion) est possible afin de permettre des échanges de matériel.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4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92696"/>
            <a:ext cx="8219256" cy="583264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fr-FR" sz="5600" dirty="0" smtClean="0">
                <a:solidFill>
                  <a:srgbClr val="FF0000"/>
                </a:solidFill>
                <a:latin typeface="+mj-lt"/>
              </a:rPr>
              <a:t> </a:t>
            </a:r>
          </a:p>
          <a:p>
            <a:pPr algn="ctr">
              <a:spcBef>
                <a:spcPts val="0"/>
              </a:spcBef>
              <a:buNone/>
            </a:pPr>
            <a:endParaRPr lang="fr-FR" sz="5600" b="1" dirty="0" smtClean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fr-FR" sz="5600" b="1" dirty="0" smtClean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Présentation </a:t>
            </a: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des nouveaux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venus</a:t>
            </a: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Prochaines réunions,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Info cercle du zéro et prochain salons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Point finances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Voyage TELFORD,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Déplacement futur,</a:t>
            </a: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des constructeurs 2020,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B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oîtier </a:t>
            </a: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de pilotage Va et Vient sur base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Arduino</a:t>
            </a: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par D.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Ruas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Actualité des artisans,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Projets en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cours,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Questions diverses,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Réseau « Les Catalans »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Le musée ferroviaire de Saint Pétersbourg par J.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ROYER</a:t>
            </a: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Présentation de votre matériel.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6400" b="1" dirty="0" smtClean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sz="7200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7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 </a:t>
            </a:r>
            <a:endParaRPr lang="fr-FR" sz="5600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56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4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40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fr-FR" sz="40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endParaRPr lang="fr-FR" sz="4000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355917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A l’ordre du jour</a:t>
            </a:r>
            <a:endParaRPr lang="fr-FR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6788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956"/>
            <a:ext cx="7855212" cy="684204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fr-FR" sz="2400" b="1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 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Le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vendredi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12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avril 2019</a:t>
            </a:r>
            <a:r>
              <a:rPr lang="fr-FR" dirty="0">
                <a:solidFill>
                  <a:srgbClr val="FFFFFF"/>
                </a:solidFill>
                <a:latin typeface="Segoe Print" panose="02000600000000000000" pitchFamily="2" charset="0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p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our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ceux qui souhaitent arriver la veille de l'exposition nous proposerons une visite et un repas en commun le soir au Vatel.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b="1" dirty="0" smtClean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Le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s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amedi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13 avril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2019</a:t>
            </a:r>
            <a:r>
              <a:rPr lang="fr-FR" dirty="0">
                <a:solidFill>
                  <a:srgbClr val="FFFFFF"/>
                </a:solidFill>
                <a:latin typeface="Segoe Print" panose="02000600000000000000" pitchFamily="2" charset="0"/>
              </a:rPr>
              <a:t> </a:t>
            </a:r>
            <a:r>
              <a:rPr lang="fr-FR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d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e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9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heures à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17h00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, exposition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de vos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modèles.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Vous disposez à priori d'un mètre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linéaire, sur table, d'exposition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et si nécessaire nous nous 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adaptons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à vos souhaits. 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 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Contacts :</a:t>
            </a:r>
            <a:r>
              <a:rPr lang="fr-FR" dirty="0">
                <a:solidFill>
                  <a:srgbClr val="FFFFFF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«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 Les amis du Zéro </a:t>
            </a: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»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michellouette@orange.fr</a:t>
            </a:r>
            <a:endParaRPr lang="fr-FR" dirty="0">
              <a:solidFill>
                <a:srgbClr val="FFFFFF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Henri </a:t>
            </a:r>
            <a:r>
              <a:rPr lang="fr-FR" b="1" dirty="0">
                <a:solidFill>
                  <a:srgbClr val="FFFFFF"/>
                </a:solidFill>
                <a:latin typeface="Segoe Print" panose="02000600000000000000" pitchFamily="2" charset="0"/>
              </a:rPr>
              <a:t>RODDE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 </a:t>
            </a:r>
            <a:r>
              <a:rPr lang="fr-FR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Qui </a:t>
            </a:r>
            <a:r>
              <a:rPr lang="fr-FR" dirty="0">
                <a:solidFill>
                  <a:srgbClr val="FFFFFF"/>
                </a:solidFill>
                <a:latin typeface="Segoe Print" panose="02000600000000000000" pitchFamily="2" charset="0"/>
              </a:rPr>
              <a:t>d’autre ?</a:t>
            </a:r>
          </a:p>
          <a:p>
            <a:pPr marL="0" indent="0">
              <a:buNone/>
            </a:pPr>
            <a:r>
              <a:rPr lang="fr-FR" dirty="0">
                <a:solidFill>
                  <a:srgbClr val="FFFFFF"/>
                </a:solidFill>
                <a:latin typeface="Segoe Print" panose="02000600000000000000" pitchFamily="2" charset="0"/>
              </a:rPr>
              <a:t> </a:t>
            </a:r>
          </a:p>
          <a:p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025"/>
            <a:ext cx="842493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>
                <a:solidFill>
                  <a:srgbClr val="BEF73F"/>
                </a:solidFill>
                <a:latin typeface="Segoe Print" panose="02000600000000000000" pitchFamily="2" charset="0"/>
              </a:rPr>
              <a:t>Inviter Yan Young petit train de France ?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rgbClr val="BEF73F"/>
                </a:solidFill>
                <a:latin typeface="Segoe Print" panose="02000600000000000000" pitchFamily="2" charset="0"/>
              </a:rPr>
              <a:t>Autre proposition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37647"/>
            <a:ext cx="4788024" cy="2693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030018" cy="2829385"/>
          </a:xfrm>
          <a:prstGeom prst="rect">
            <a:avLst/>
          </a:prstGeom>
        </p:spPr>
      </p:pic>
      <p:pic>
        <p:nvPicPr>
          <p:cNvPr id="7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2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>
                <a:solidFill>
                  <a:srgbClr val="BEF73F"/>
                </a:solidFill>
                <a:latin typeface="Segoe Print" panose="02000600000000000000" pitchFamily="2" charset="0"/>
              </a:rPr>
              <a:t>Idée voyage en Italie </a:t>
            </a:r>
            <a:br>
              <a:rPr lang="fr-FR" sz="4000" b="1" dirty="0">
                <a:solidFill>
                  <a:srgbClr val="BEF73F"/>
                </a:solidFill>
                <a:latin typeface="Segoe Print" panose="02000600000000000000" pitchFamily="2" charset="0"/>
              </a:rPr>
            </a:br>
            <a:endParaRPr lang="fr-FR" sz="4000" b="1" dirty="0">
              <a:solidFill>
                <a:srgbClr val="BEF73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133600"/>
            <a:ext cx="8352927" cy="3777622"/>
          </a:xfrm>
        </p:spPr>
        <p:txBody>
          <a:bodyPr/>
          <a:lstStyle/>
          <a:p>
            <a:pPr marL="0" indent="0">
              <a:buNone/>
            </a:pPr>
            <a:endParaRPr lang="fr-FR" sz="3200" dirty="0" smtClean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fr-FR" sz="3200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fr-FR" sz="32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Visite LOMBARDI, ELETTREN et ALDO</a:t>
            </a:r>
          </a:p>
          <a:p>
            <a:pPr marL="0" indent="0" algn="ctr">
              <a:buNone/>
            </a:pPr>
            <a:r>
              <a:rPr lang="fr-FR" sz="32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En janvier ou février</a:t>
            </a:r>
          </a:p>
          <a:p>
            <a:endParaRPr lang="fr-FR" sz="32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5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133600"/>
            <a:ext cx="8856983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FFFF00"/>
                </a:solidFill>
                <a:latin typeface="Segoe Print" panose="02000600000000000000" pitchFamily="2" charset="0"/>
              </a:rPr>
              <a:t>Boîtier de pilotage Va et Vient </a:t>
            </a:r>
            <a:endParaRPr lang="fr-FR" sz="3600" b="1" dirty="0" smtClean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sur </a:t>
            </a:r>
            <a:r>
              <a:rPr lang="fr-FR" sz="3600" b="1" dirty="0">
                <a:solidFill>
                  <a:srgbClr val="FFFF00"/>
                </a:solidFill>
                <a:latin typeface="Segoe Print" panose="02000600000000000000" pitchFamily="2" charset="0"/>
              </a:rPr>
              <a:t>base Arduino </a:t>
            </a:r>
            <a:r>
              <a:rPr lang="fr-FR" sz="36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 </a:t>
            </a:r>
            <a:endParaRPr lang="fr-FR" sz="36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sz="36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par </a:t>
            </a:r>
            <a:r>
              <a:rPr lang="fr-FR" sz="36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Daniel Ruas</a:t>
            </a:r>
            <a:br>
              <a:rPr lang="fr-FR" sz="36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60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6592" y="3429000"/>
            <a:ext cx="8229600" cy="3633267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Boitier compact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Mise en œuvre immédiate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Fonctionne indifféremment en analogique ou en digital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1719893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Va &amp; Vient  électronique 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67" y="1266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Boîtier de pilotage Va et Vient sur base Arduino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 par Daniel Ruas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4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4904" y="1196752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Va &amp; Vient  électronique </a:t>
            </a:r>
            <a:b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sz="24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3212976"/>
            <a:ext cx="8229600" cy="3849291"/>
          </a:xfrm>
        </p:spPr>
        <p:txBody>
          <a:bodyPr/>
          <a:lstStyle/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Sur base Arduino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Capteurs d’extrémité à ultrasons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Courant  1.5 A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Commande des feux (en mode digital)</a:t>
            </a:r>
          </a:p>
          <a:p>
            <a:pPr>
              <a:buNone/>
            </a:pPr>
            <a:r>
              <a:rPr lang="fr-FR" sz="2000" dirty="0" smtClean="0"/>
              <a:t> 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7504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Boîtier de pilotage Va et Vient sur base Arduino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 par Daniel Ruas</a:t>
            </a:r>
            <a:b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1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91" y="188640"/>
            <a:ext cx="8017881" cy="622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Boîtier de pilotage Va et Vient sur base Arduino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 par Daniel Ruas</a:t>
            </a:r>
            <a:b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84984"/>
            <a:ext cx="8435280" cy="3849291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Mode Analogique : tension modulée à 66KHz</a:t>
            </a:r>
          </a:p>
          <a:p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Mode Digital : conforme aux recommandations du NMRA</a:t>
            </a:r>
          </a:p>
          <a:p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Compatibilité vérifiée sur décodeurs :</a:t>
            </a:r>
          </a:p>
          <a:p>
            <a:pPr lvl="1"/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Hornby</a:t>
            </a:r>
          </a:p>
          <a:p>
            <a:pPr lvl="1"/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ESU</a:t>
            </a:r>
          </a:p>
          <a:p>
            <a:pPr lvl="1"/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ZIMO</a:t>
            </a:r>
            <a:endParaRPr lang="fr-FR" sz="20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840" y="1624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Boîtier de pilotage Va et Vient sur base Arduino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 par Daniel Ruas</a:t>
            </a:r>
            <a:b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80479" y="2079034"/>
            <a:ext cx="4132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Va &amp; Vient  électronique </a:t>
            </a: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82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result for nouveaute logo"/>
          <p:cNvSpPr>
            <a:spLocks noChangeAspect="1" noChangeArrowheads="1"/>
          </p:cNvSpPr>
          <p:nvPr/>
        </p:nvSpPr>
        <p:spPr bwMode="auto">
          <a:xfrm>
            <a:off x="107504" y="1412776"/>
            <a:ext cx="65532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383468" y="3244334"/>
            <a:ext cx="6377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sz="44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Actualité des artisans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,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5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12967" y="3789040"/>
            <a:ext cx="2436665" cy="504056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61FA48"/>
                </a:solidFill>
              </a:rPr>
              <a:t>André </a:t>
            </a:r>
            <a:r>
              <a:rPr lang="fr-FR" sz="2400" b="1" dirty="0" smtClean="0">
                <a:solidFill>
                  <a:srgbClr val="61FA48"/>
                </a:solidFill>
              </a:rPr>
              <a:t>GOLETTO</a:t>
            </a:r>
            <a:endParaRPr lang="fr-FR" b="1" dirty="0">
              <a:solidFill>
                <a:srgbClr val="61FA48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2413736" cy="1080120"/>
          </a:xfrm>
          <a:prstGeom prst="rect">
            <a:avLst/>
          </a:prstGeom>
        </p:spPr>
      </p:pic>
      <p:pic>
        <p:nvPicPr>
          <p:cNvPr id="8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8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39265"/>
            <a:ext cx="864096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>
              <a:solidFill>
                <a:srgbClr val="00B0F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Réunion </a:t>
            </a: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ADZ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5 </a:t>
            </a: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Octobre 2019</a:t>
            </a:r>
            <a:endParaRPr lang="fr-FR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Réunion ADZ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14 </a:t>
            </a: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Décembre 2019</a:t>
            </a:r>
            <a:endParaRPr lang="fr-FR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Réunion ADZ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8 </a:t>
            </a: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Février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2020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Préparation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des amateurs &amp; constructeurs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début avril 2020</a:t>
            </a: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des </a:t>
            </a: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amateurs &amp; constructeurs 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24 </a:t>
            </a:r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&amp; 25 Avril </a:t>
            </a: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2020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Réunion ADZ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6 </a:t>
            </a:r>
            <a:r>
              <a:rPr lang="fr-F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Juin </a:t>
            </a:r>
            <a:r>
              <a:rPr lang="fr-FR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2020</a:t>
            </a:r>
            <a:endParaRPr lang="fr-FR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1663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14753" y="188640"/>
            <a:ext cx="66399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Dates de nos réunions </a:t>
            </a:r>
          </a:p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saison 2019/2020 </a:t>
            </a:r>
            <a:endParaRPr lang="fr-FR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872"/>
            <a:ext cx="9154495" cy="6865872"/>
          </a:xfrm>
        </p:spPr>
      </p:pic>
      <p:pic>
        <p:nvPicPr>
          <p:cNvPr id="6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02886"/>
            <a:ext cx="5940152" cy="445511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7666" cy="377825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6845"/>
            <a:ext cx="2413736" cy="1080120"/>
          </a:xfrm>
          <a:prstGeom prst="rect">
            <a:avLst/>
          </a:prstGeom>
        </p:spPr>
      </p:pic>
      <p:pic>
        <p:nvPicPr>
          <p:cNvPr id="8" name="il_fi" descr="http://www.easydroit.fr/images/article/image/image03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97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3025" cy="687227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1190"/>
            <a:ext cx="2413736" cy="1080120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62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9" y="0"/>
            <a:ext cx="9143999" cy="6858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65" y="4181886"/>
            <a:ext cx="3611893" cy="27089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12"/>
            <a:ext cx="3923928" cy="2942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6845"/>
            <a:ext cx="2413736" cy="1080120"/>
          </a:xfrm>
          <a:prstGeom prst="rect">
            <a:avLst/>
          </a:prstGeom>
        </p:spPr>
      </p:pic>
      <p:pic>
        <p:nvPicPr>
          <p:cNvPr id="9" name="il_fi" descr="http://www.easydroit.fr/images/article/image/image03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2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" y="116632"/>
            <a:ext cx="9143999" cy="6858000"/>
          </a:xfrm>
        </p:spPr>
      </p:pic>
      <p:pic>
        <p:nvPicPr>
          <p:cNvPr id="8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62068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7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8854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231 </a:t>
            </a:r>
            <a:r>
              <a:rPr lang="fr-FR" b="1" dirty="0">
                <a:solidFill>
                  <a:srgbClr val="61FA48"/>
                </a:solidFill>
                <a:latin typeface="Segoe Print" panose="02000600000000000000" pitchFamily="2" charset="0"/>
              </a:rPr>
              <a:t>GHK </a:t>
            </a:r>
            <a:r>
              <a:rPr lang="fr-FR" dirty="0">
                <a:solidFill>
                  <a:srgbClr val="61FA48"/>
                </a:solidFill>
                <a:latin typeface="Segoe Print" panose="02000600000000000000" pitchFamily="2" charset="0"/>
              </a:rPr>
              <a:t/>
            </a:r>
            <a:br>
              <a:rPr lang="fr-FR" dirty="0">
                <a:solidFill>
                  <a:srgbClr val="61FA48"/>
                </a:solidFill>
                <a:latin typeface="Segoe Print" panose="02000600000000000000" pitchFamily="2" charset="0"/>
              </a:rPr>
            </a:br>
            <a:r>
              <a:rPr lang="fr-FR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fr-FR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2" descr="D:\train_travail\_AMJL\logo_AMJ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514"/>
            <a:ext cx="1280526" cy="582194"/>
          </a:xfrm>
          <a:prstGeom prst="rect">
            <a:avLst/>
          </a:prstGeom>
          <a:noFill/>
        </p:spPr>
      </p:pic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3" y="762969"/>
            <a:ext cx="7887341" cy="591550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70"/>
            <a:ext cx="9144000" cy="6858000"/>
          </a:xfrm>
          <a:prstGeom prst="rect">
            <a:avLst/>
          </a:prstGeom>
        </p:spPr>
      </p:pic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3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" y="1988840"/>
            <a:ext cx="9150403" cy="2088232"/>
          </a:xfrm>
        </p:spPr>
      </p:pic>
      <p:pic>
        <p:nvPicPr>
          <p:cNvPr id="6" name="Espace réservé du contenu 9" descr="logo_djfr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1512168" cy="7860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419872" y="1434842"/>
            <a:ext cx="1463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PN</a:t>
            </a:r>
            <a:endParaRPr lang="fr-FR" sz="6600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10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rum.e-train.fr/album_mod/upload/afac37ddba45c71b3482fca8ea2f863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88840"/>
            <a:ext cx="6096000" cy="4572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268760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BEF73F"/>
                </a:solidFill>
                <a:latin typeface="Candara" panose="020E0502030303020204" pitchFamily="34" charset="0"/>
              </a:rPr>
              <a:t>Celui préservé à Mulhouse en déco AL </a:t>
            </a:r>
          </a:p>
          <a:p>
            <a:r>
              <a:rPr lang="fr-FR" sz="1600" b="1" dirty="0" smtClean="0">
                <a:solidFill>
                  <a:srgbClr val="BEF73F"/>
                </a:solidFill>
                <a:latin typeface="Candara" panose="020E0502030303020204" pitchFamily="34" charset="0"/>
              </a:rPr>
              <a:t>a retrouvé sa plateforme ouverte</a:t>
            </a:r>
            <a:endParaRPr lang="fr-FR" sz="1600" b="1" dirty="0">
              <a:solidFill>
                <a:srgbClr val="BEF73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12687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smtClean="0">
                <a:solidFill>
                  <a:srgbClr val="BEF73F"/>
                </a:solidFill>
                <a:latin typeface="Candara" panose="020E0502030303020204" pitchFamily="34" charset="0"/>
              </a:rPr>
              <a:t>N° AL Patf 40541 à 570 </a:t>
            </a:r>
            <a:br>
              <a:rPr lang="fr-FR" sz="1600" b="1" dirty="0" smtClean="0">
                <a:solidFill>
                  <a:srgbClr val="BEF73F"/>
                </a:solidFill>
                <a:latin typeface="Candara" panose="020E0502030303020204" pitchFamily="34" charset="0"/>
              </a:rPr>
            </a:br>
            <a:r>
              <a:rPr lang="fr-FR" sz="1600" b="1" dirty="0" smtClean="0">
                <a:solidFill>
                  <a:srgbClr val="BEF73F"/>
                </a:solidFill>
                <a:latin typeface="Candara" panose="020E0502030303020204" pitchFamily="34" charset="0"/>
              </a:rPr>
              <a:t>UIC PA 50 87 00 17 055 à 17 074 et 47 051 à 47 054 </a:t>
            </a:r>
            <a:endParaRPr lang="fr-FR" sz="1600" b="1" dirty="0">
              <a:solidFill>
                <a:srgbClr val="BEF73F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2651" y="283567"/>
            <a:ext cx="7929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anose="020E0502030303020204" pitchFamily="34" charset="0"/>
              </a:rPr>
              <a:t>AMBULANT POSTAL A 2 ESSIEUX (1932)</a:t>
            </a:r>
            <a:endParaRPr lang="fr-FR" sz="36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736" y="2242587"/>
            <a:ext cx="1507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Buzer</a:t>
            </a:r>
            <a:endParaRPr lang="fr-FR" sz="3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6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" y="-13393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872">
            <a:off x="464904" y="457053"/>
            <a:ext cx="2466179" cy="14302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60262" y="5110692"/>
            <a:ext cx="26597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Contact 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Claude BUZER</a:t>
            </a:r>
            <a:br>
              <a:rPr lang="fr-FR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897 chemin du Bel Enfant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84100 ORANGE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04 90 34 32 63</a:t>
            </a:r>
            <a:endParaRPr lang="fr-FR" dirty="0">
              <a:solidFill>
                <a:srgbClr val="00000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875">
            <a:off x="1466986" y="5164767"/>
            <a:ext cx="1170290" cy="15851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737">
            <a:off x="741231" y="4632287"/>
            <a:ext cx="1135873" cy="1601513"/>
          </a:xfrm>
          <a:prstGeom prst="rect">
            <a:avLst/>
          </a:prstGeom>
        </p:spPr>
      </p:pic>
      <p:pic>
        <p:nvPicPr>
          <p:cNvPr id="13" name="il_fi" descr="http://www.easydroit.fr/images/article/image/image03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9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016" y="692748"/>
            <a:ext cx="8856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 </a:t>
            </a:r>
            <a:r>
              <a:rPr lang="fr-FR" sz="27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info</a:t>
            </a:r>
            <a:br>
              <a:rPr lang="fr-FR" sz="27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</a:br>
            <a:r>
              <a:rPr lang="fr-FR" sz="27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DU </a:t>
            </a:r>
            <a:r>
              <a:rPr lang="fr-FR" sz="2700" b="1" dirty="0">
                <a:solidFill>
                  <a:srgbClr val="61FA48"/>
                </a:solidFill>
                <a:latin typeface="Segoe Print" panose="02000600000000000000" pitchFamily="2" charset="0"/>
              </a:rPr>
              <a:t>CERCLE DU ZÉRO</a:t>
            </a:r>
            <a:endParaRPr lang="fr-FR" sz="2700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7" y="2133600"/>
            <a:ext cx="8138864" cy="3886200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 algn="ctr">
              <a:buNone/>
            </a:pPr>
            <a:endParaRPr lang="fr-FR" sz="16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167380"/>
          </a:xfr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5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" y="27942"/>
            <a:ext cx="9144000" cy="315234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36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fr-FR" sz="3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rgbClr val="FFFF00"/>
                </a:solidFill>
              </a:rPr>
              <a:t>LES </a:t>
            </a:r>
            <a:r>
              <a:rPr lang="fr-FR" sz="3600" b="1" dirty="0">
                <a:solidFill>
                  <a:srgbClr val="FFFF00"/>
                </a:solidFill>
              </a:rPr>
              <a:t>A1A A1A 68000/68500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 </a:t>
            </a:r>
            <a:endParaRPr lang="fr-F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MODELES LEMATEC A L’ECHELLE O 1/43.5 EN LAITON </a:t>
            </a:r>
            <a:endParaRPr lang="fr-F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MOTEUR DE PRECISION FAULHABER. </a:t>
            </a:r>
            <a:endParaRPr lang="fr-F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DECODEUR ESU LOKSOUND DE LA </a:t>
            </a:r>
            <a:r>
              <a:rPr lang="fr-FR" b="1" dirty="0" smtClean="0">
                <a:solidFill>
                  <a:srgbClr val="FFFF00"/>
                </a:solidFill>
              </a:rPr>
              <a:t>DERNIERE GENERATION </a:t>
            </a:r>
            <a:r>
              <a:rPr lang="fr-FR" b="1" dirty="0">
                <a:solidFill>
                  <a:srgbClr val="FFFF00"/>
                </a:solidFill>
              </a:rPr>
              <a:t>EST INSTALLE D’ORIGINE</a:t>
            </a:r>
            <a:r>
              <a:rPr lang="fr-FR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PRIX EUR 3’950.-/TTC</a:t>
            </a:r>
            <a:endParaRPr lang="fr-FR" dirty="0">
              <a:solidFill>
                <a:srgbClr val="FFFF00"/>
              </a:solidFill>
            </a:endParaRPr>
          </a:p>
          <a:p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3198"/>
            <a:ext cx="2712711" cy="1017267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35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319514"/>
              </p:ext>
            </p:extLst>
          </p:nvPr>
        </p:nvGraphicFramePr>
        <p:xfrm>
          <a:off x="179512" y="1772821"/>
          <a:ext cx="8640960" cy="4660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60"/>
              </a:tblGrid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o-201/1      SNCF A1A A1A 68006, rennes, VO, cabine entièrement vitrée, bleu diesel, 1963 à 1975    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5825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o-201/2      SNCF A1A A1A 68007, Caen, VO, cabine entièrement vitrée, bleu diesel, 1963 à 1975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o-201/3      SNCF A1A A1A 68502, Chalindrey, VO, cabine entièrement vitrée, bleu diesel, 1963 à 1975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o-201/4      SNCF A1A A1A 68073, Chambéry, VO, cabine avec montant d’angle, bleu diesel, 1966 à 1975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o-201/5      SNCF A1A A1A 68050, Limoges, VO, cabine avec montant d’angle, éperon chasse-neige, bleu diesel, 1966 à 1975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o-201/6      SNCF A1A A1A 68522, Chalindrey, VO, cabine avec montant d’angle, bleu diesel, 1966 à 1975   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272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o-201/7      SNCF A1A A1A 68066, Tours, cabine modernisée, bleu diesel, 1975 à 2010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o-201/8      SNCF A1A A1A 68081, Chalindrey, cabine modernisée, bleu diesel, 1975 à 2010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58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o-201/8S    SNCF A1A A1A 68521, Chalindrey, cabine modernisée, bleu diesel, 1975 a 2010</a:t>
                      </a:r>
                      <a:endParaRPr lang="pt-BR" sz="1200" b="1" i="0" u="none" strike="noStrike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272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o-201/9      SNCF A1A A1A 68053, Sotteville, cabine modernisée, bleu diesel, 1975 à 2010  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272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o-201/10    SNCF A1A A1A 68538, cabine modernisée, Fret, vert, 2002 à 2010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2723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o-201/11    SNCF A1A A1A 68506, cabine modernisée, Infra bleu, 2010 à 2018</a:t>
                      </a:r>
                      <a:endParaRPr lang="pt-B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272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 o-201/12    SNCF A1A A1A 68523, cabine modernisée, Infra jaune, 2012 à aujourd’hui</a:t>
                      </a:r>
                      <a:endParaRPr lang="fr-FR" sz="1200" b="1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</a:tr>
            </a:tbl>
          </a:graphicData>
        </a:graphic>
      </p:graphicFrame>
      <p:pic>
        <p:nvPicPr>
          <p:cNvPr id="6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95509"/>
            <a:ext cx="2712711" cy="1017267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85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125" y="1066851"/>
            <a:ext cx="290170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140 C </a:t>
            </a:r>
            <a:r>
              <a:rPr lang="fr-FR" sz="4000" b="1" dirty="0" smtClean="0">
                <a:solidFill>
                  <a:srgbClr val="FFFF00"/>
                </a:solidFill>
              </a:rPr>
              <a:t/>
            </a:r>
            <a:br>
              <a:rPr lang="fr-FR" sz="4000" b="1" dirty="0" smtClean="0">
                <a:solidFill>
                  <a:srgbClr val="FFFF00"/>
                </a:solidFill>
              </a:rPr>
            </a:br>
            <a:r>
              <a:rPr lang="fr-FR" b="1" dirty="0" smtClean="0">
                <a:solidFill>
                  <a:srgbClr val="FFFF00"/>
                </a:solidFill>
              </a:rPr>
              <a:t>EST &amp; OUEST </a:t>
            </a:r>
            <a:br>
              <a:rPr lang="fr-FR" b="1" dirty="0" smtClean="0">
                <a:solidFill>
                  <a:srgbClr val="FFFF00"/>
                </a:solidFill>
              </a:rPr>
            </a:br>
            <a:r>
              <a:rPr lang="fr-FR" sz="2400" b="1" dirty="0" smtClean="0">
                <a:solidFill>
                  <a:srgbClr val="FFFF00"/>
                </a:solidFill>
              </a:rPr>
              <a:t>800€ </a:t>
            </a:r>
            <a:br>
              <a:rPr lang="fr-FR" sz="2400" b="1" dirty="0" smtClean="0">
                <a:solidFill>
                  <a:srgbClr val="FFFF00"/>
                </a:solidFill>
              </a:rPr>
            </a:br>
            <a:r>
              <a:rPr lang="fr-FR" sz="2400" b="1" dirty="0" smtClean="0">
                <a:solidFill>
                  <a:srgbClr val="FFFF00"/>
                </a:solidFill>
              </a:rPr>
              <a:t>pour juin 2020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" y="0"/>
            <a:ext cx="2905125" cy="5429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07" y="0"/>
            <a:ext cx="4847677" cy="6858000"/>
          </a:xfrm>
          <a:prstGeom prst="rect">
            <a:avLst/>
          </a:prstGeom>
        </p:spPr>
      </p:pic>
      <p:pic>
        <p:nvPicPr>
          <p:cNvPr id="6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3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" y="0"/>
            <a:ext cx="2905125" cy="54292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7" y="4618041"/>
            <a:ext cx="3052057" cy="17167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18041"/>
            <a:ext cx="2630152" cy="17556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2" y="721272"/>
            <a:ext cx="5080000" cy="33909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29822"/>
            <a:ext cx="4067944" cy="2288219"/>
          </a:xfrm>
          <a:prstGeom prst="rect">
            <a:avLst/>
          </a:prstGeom>
        </p:spPr>
      </p:pic>
      <p:pic>
        <p:nvPicPr>
          <p:cNvPr id="10" name="il_fi" descr="http://www.easydroit.fr/images/article/image/image03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851920" y="170433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Wagons citerne et réfrigérant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2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3200" y="68534"/>
            <a:ext cx="6589200" cy="1280890"/>
          </a:xfrm>
        </p:spPr>
        <p:txBody>
          <a:bodyPr/>
          <a:lstStyle/>
          <a:p>
            <a:pPr algn="ctr"/>
            <a:r>
              <a:rPr lang="fr-FR" b="1" i="1" dirty="0">
                <a:solidFill>
                  <a:srgbClr val="FFFF00"/>
                </a:solidFill>
              </a:rPr>
              <a:t>Martyna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1" y="3515143"/>
            <a:ext cx="9178121" cy="300821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934"/>
            <a:ext cx="9144000" cy="2752187"/>
          </a:xfrm>
          <a:prstGeom prst="rect">
            <a:avLst/>
          </a:prstGeom>
        </p:spPr>
      </p:pic>
      <p:pic>
        <p:nvPicPr>
          <p:cNvPr id="7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252536" y="3420121"/>
            <a:ext cx="9167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1" dirty="0">
                <a:solidFill>
                  <a:srgbClr val="0000FF"/>
                </a:solidFill>
              </a:rPr>
              <a:t>voitures </a:t>
            </a:r>
            <a:r>
              <a:rPr lang="fr-FR" sz="3600" b="1" i="1" dirty="0" smtClean="0">
                <a:solidFill>
                  <a:srgbClr val="0000FF"/>
                </a:solidFill>
              </a:rPr>
              <a:t>SUD-OUEST modernisées </a:t>
            </a:r>
            <a:endParaRPr lang="fr-FR" sz="3600" dirty="0">
              <a:solidFill>
                <a:srgbClr val="0000FF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8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624110"/>
            <a:ext cx="8856984" cy="644650"/>
          </a:xfrm>
        </p:spPr>
        <p:txBody>
          <a:bodyPr/>
          <a:lstStyle/>
          <a:p>
            <a:pPr algn="ctr"/>
            <a:r>
              <a:rPr lang="fr-FR" b="1" i="1" dirty="0">
                <a:solidFill>
                  <a:srgbClr val="FFFF00"/>
                </a:solidFill>
              </a:rPr>
              <a:t>Martyna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727" y="1700808"/>
            <a:ext cx="8496943" cy="48044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200" b="1" i="1" dirty="0">
                <a:solidFill>
                  <a:srgbClr val="FFFF00"/>
                </a:solidFill>
              </a:rPr>
              <a:t>voitures SUD-OUEST - Kits et Chaudrons </a:t>
            </a:r>
            <a:endParaRPr lang="fr-FR" sz="2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fr-FR" sz="2200" b="1" dirty="0">
                <a:solidFill>
                  <a:srgbClr val="FFFF00"/>
                </a:solidFill>
              </a:rPr>
              <a:t>Types : Deux entrées 2° cl - Entrée centrale 1° cl - Mixte fourgon </a:t>
            </a:r>
          </a:p>
          <a:p>
            <a:pPr marL="0" indent="0">
              <a:buNone/>
            </a:pPr>
            <a:r>
              <a:rPr lang="fr-FR" sz="1900" b="1" dirty="0">
                <a:solidFill>
                  <a:srgbClr val="FFFF00"/>
                </a:solidFill>
              </a:rPr>
              <a:t/>
            </a:r>
            <a:br>
              <a:rPr lang="fr-FR" sz="1900" b="1" dirty="0">
                <a:solidFill>
                  <a:srgbClr val="FFFF00"/>
                </a:solidFill>
              </a:rPr>
            </a:br>
            <a:r>
              <a:rPr lang="fr-FR" sz="1900" b="1" dirty="0">
                <a:solidFill>
                  <a:srgbClr val="FFFF00"/>
                </a:solidFill>
              </a:rPr>
              <a:t>PROPOSITIONS </a:t>
            </a:r>
          </a:p>
          <a:p>
            <a:pPr marL="0" indent="0">
              <a:buNone/>
            </a:pPr>
            <a:r>
              <a:rPr lang="fr-FR" sz="1900" b="1" dirty="0">
                <a:solidFill>
                  <a:srgbClr val="0000FF"/>
                </a:solidFill>
              </a:rPr>
              <a:t/>
            </a:r>
            <a:br>
              <a:rPr lang="fr-FR" sz="1900" b="1" dirty="0">
                <a:solidFill>
                  <a:srgbClr val="0000FF"/>
                </a:solidFill>
              </a:rPr>
            </a:br>
            <a:r>
              <a:rPr lang="fr-FR" sz="1900" b="1" dirty="0" smtClean="0">
                <a:solidFill>
                  <a:srgbClr val="0000FF"/>
                </a:solidFill>
              </a:rPr>
              <a:t>	Kit complet : 480 € port compris</a:t>
            </a:r>
            <a:br>
              <a:rPr lang="fr-FR" sz="1900" b="1" dirty="0" smtClean="0">
                <a:solidFill>
                  <a:srgbClr val="0000FF"/>
                </a:solidFill>
              </a:rPr>
            </a:br>
            <a:r>
              <a:rPr lang="fr-FR" sz="1900" b="1" dirty="0" smtClean="0">
                <a:solidFill>
                  <a:srgbClr val="0000FF"/>
                </a:solidFill>
              </a:rPr>
              <a:t>	Notice et plans détaillés.</a:t>
            </a:r>
            <a:br>
              <a:rPr lang="fr-FR" sz="1900" b="1" dirty="0" smtClean="0">
                <a:solidFill>
                  <a:srgbClr val="0000FF"/>
                </a:solidFill>
              </a:rPr>
            </a:br>
            <a:r>
              <a:rPr lang="fr-FR" sz="1900" b="1" dirty="0" smtClean="0">
                <a:solidFill>
                  <a:srgbClr val="0000FF"/>
                </a:solidFill>
              </a:rPr>
              <a:t>	Relativement facile à monter. </a:t>
            </a:r>
            <a:endParaRPr lang="fr-FR" sz="19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fr-FR" sz="1900" b="1" dirty="0">
                <a:solidFill>
                  <a:schemeClr val="tx2">
                    <a:lumMod val="75000"/>
                  </a:schemeClr>
                </a:solidFill>
              </a:rPr>
              <a:t>Mode chaudron : 650 € </a:t>
            </a:r>
            <a:br>
              <a:rPr lang="fr-FR" sz="19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900" b="1" dirty="0">
                <a:solidFill>
                  <a:schemeClr val="tx2">
                    <a:lumMod val="75000"/>
                  </a:schemeClr>
                </a:solidFill>
              </a:rPr>
              <a:t>Caisse nue, toit, châssis et plancher montés, détaillages à monter, toutes pièces et transferts fournis.</a:t>
            </a:r>
            <a:br>
              <a:rPr lang="fr-FR" sz="19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900" b="1" dirty="0">
                <a:solidFill>
                  <a:schemeClr val="tx2">
                    <a:lumMod val="75000"/>
                  </a:schemeClr>
                </a:solidFill>
              </a:rPr>
              <a:t>Port compris. </a:t>
            </a:r>
            <a:br>
              <a:rPr lang="fr-FR" sz="19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900" b="1" dirty="0">
                <a:solidFill>
                  <a:schemeClr val="tx2">
                    <a:lumMod val="75000"/>
                  </a:schemeClr>
                </a:solidFill>
              </a:rPr>
              <a:t>Roulements à billes en option.</a:t>
            </a:r>
          </a:p>
          <a:p>
            <a:pPr marL="0" indent="0" algn="ctr">
              <a:buNone/>
            </a:pPr>
            <a:r>
              <a:rPr lang="fr-FR" sz="1900" b="1" dirty="0">
                <a:solidFill>
                  <a:srgbClr val="FFFF00"/>
                </a:solidFill>
              </a:rPr>
              <a:t>Réservation avec 100 € encaissable à la livraison. </a:t>
            </a:r>
          </a:p>
          <a:p>
            <a:pPr marL="0" indent="0" algn="ctr">
              <a:buNone/>
            </a:pPr>
            <a:r>
              <a:rPr lang="fr-FR" sz="1900" b="1" dirty="0">
                <a:solidFill>
                  <a:srgbClr val="FFFF00"/>
                </a:solidFill>
              </a:rPr>
              <a:t>Dispo courant octobre-novembre 2019 </a:t>
            </a:r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94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4110"/>
            <a:ext cx="8748464" cy="1280890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rgbClr val="FFFF00"/>
                </a:solidFill>
                <a:latin typeface="Segoe Print" panose="02000600000000000000" pitchFamily="2" charset="0"/>
              </a:rPr>
              <a:t>Busch 60101, Lanz </a:t>
            </a:r>
            <a:r>
              <a:rPr lang="de-DE" b="1" dirty="0" err="1">
                <a:solidFill>
                  <a:srgbClr val="FFFF00"/>
                </a:solidFill>
                <a:latin typeface="Segoe Print" panose="02000600000000000000" pitchFamily="2" charset="0"/>
              </a:rPr>
              <a:t>Bulldog</a:t>
            </a:r>
            <a:r>
              <a:rPr lang="de-DE" b="1" dirty="0">
                <a:solidFill>
                  <a:srgbClr val="FFFF00"/>
                </a:solidFill>
                <a:latin typeface="Segoe Print" panose="02000600000000000000" pitchFamily="2" charset="0"/>
              </a:rPr>
              <a:t> 1:43</a:t>
            </a:r>
            <a:br>
              <a:rPr lang="de-DE" b="1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6044491" cy="509248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8150" y="593503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89€</a:t>
            </a:r>
            <a:endParaRPr lang="fr-FR" sz="20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69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16351"/>
            <a:ext cx="8712968" cy="128089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Thierry MAGROU</a:t>
            </a:r>
            <a:endParaRPr lang="fr-FR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" y="1124744"/>
            <a:ext cx="9089010" cy="5112568"/>
          </a:xfrm>
        </p:spPr>
      </p:pic>
      <p:sp>
        <p:nvSpPr>
          <p:cNvPr id="6" name="ZoneTexte 5"/>
          <p:cNvSpPr txBox="1"/>
          <p:nvPr/>
        </p:nvSpPr>
        <p:spPr>
          <a:xfrm>
            <a:off x="179512" y="6211669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Z 4200</a:t>
            </a:r>
            <a:endParaRPr lang="fr-FR" sz="36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584" y="4804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7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248"/>
            <a:ext cx="9144000" cy="3513221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6184" y="908720"/>
            <a:ext cx="1584176" cy="1591248"/>
          </a:xfrm>
          <a:prstGeom prst="rect">
            <a:avLst/>
          </a:prstGeom>
        </p:spPr>
      </p:pic>
      <p:pic>
        <p:nvPicPr>
          <p:cNvPr id="5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50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1663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49001" y="2136338"/>
            <a:ext cx="64459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Loco-Diffusion</a:t>
            </a:r>
          </a:p>
          <a:p>
            <a:pPr algn="ctr"/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Wagon frigorifique PO /SNCF </a:t>
            </a:r>
            <a:endParaRPr lang="fr-FR" sz="32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sz="32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BEF73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290590"/>
            <a:ext cx="4623984" cy="32924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95" y="116632"/>
            <a:ext cx="1822514" cy="1822514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4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85" y="0"/>
            <a:ext cx="4889629" cy="685800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7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060" y="1412776"/>
            <a:ext cx="6441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54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 </a:t>
            </a:r>
          </a:p>
          <a:p>
            <a:pPr marL="0" indent="0" algn="ctr">
              <a:buNone/>
            </a:pPr>
            <a:r>
              <a:rPr lang="fr-FR" sz="54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Questions diverses</a:t>
            </a:r>
            <a:endParaRPr lang="fr-FR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BEF73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133600"/>
            <a:ext cx="8568951" cy="38862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Réseau « Les Catalans </a:t>
            </a: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»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Par Guy AVRIL</a:t>
            </a:r>
          </a:p>
          <a:p>
            <a:pPr marL="0" indent="0" algn="ctr">
              <a:spcBef>
                <a:spcPts val="1200"/>
              </a:spcBef>
              <a:buNone/>
            </a:pPr>
            <a:endParaRPr lang="fr-FR" sz="2800" b="1" dirty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</a:rPr>
              <a:t>Le musée ferroviaire de Saint Pétersbourg </a:t>
            </a:r>
            <a:endParaRPr lang="fr-FR" sz="2800" b="1" dirty="0" smtClean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par </a:t>
            </a: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</a:rPr>
              <a:t>J. </a:t>
            </a: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ROYER</a:t>
            </a:r>
          </a:p>
          <a:p>
            <a:pPr marL="0" indent="0" algn="ctr">
              <a:spcBef>
                <a:spcPts val="1200"/>
              </a:spcBef>
              <a:buNone/>
            </a:pPr>
            <a:endParaRPr lang="fr-FR" sz="2800" b="1" dirty="0" smtClean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Telford et Severn Railway</a:t>
            </a:r>
            <a:endParaRPr lang="fr-FR" sz="2800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9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133600"/>
            <a:ext cx="8856983" cy="3886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Présentation </a:t>
            </a:r>
          </a:p>
          <a:p>
            <a:pPr marL="0" indent="0" algn="ctr">
              <a:buNone/>
            </a:pPr>
            <a:r>
              <a:rPr lang="fr-FR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 votre matériel</a:t>
            </a:r>
          </a:p>
          <a:p>
            <a:endParaRPr lang="fr-FR" sz="4400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861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752528" cy="6816005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556792"/>
            <a:ext cx="6591985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6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prochains </a:t>
            </a:r>
            <a:r>
              <a:rPr lang="fr-FR" sz="6000" b="1" dirty="0">
                <a:solidFill>
                  <a:srgbClr val="FFFF00"/>
                </a:solidFill>
                <a:latin typeface="Segoe Print" panose="02000600000000000000" pitchFamily="2" charset="0"/>
              </a:rPr>
              <a:t>salons.</a:t>
            </a:r>
            <a:endParaRPr lang="fr-FR" sz="60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41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896544" cy="6927283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7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ersonnalisé 1">
      <a:majorFont>
        <a:latin typeface="Segoe Script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i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6742</TotalTime>
  <Words>937</Words>
  <Application>Microsoft Office PowerPoint</Application>
  <PresentationFormat>Affichage à l'écran (4:3)</PresentationFormat>
  <Paragraphs>291</Paragraphs>
  <Slides>52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Candara</vt:lpstr>
      <vt:lpstr>Century Gothic</vt:lpstr>
      <vt:lpstr>Segoe Print</vt:lpstr>
      <vt:lpstr>Segoe Script</vt:lpstr>
      <vt:lpstr>Times New Roman</vt:lpstr>
      <vt:lpstr>Wingdings</vt:lpstr>
      <vt:lpstr>Wingdings 3</vt:lpstr>
      <vt:lpstr>Conception personnalisée</vt:lpstr>
      <vt:lpstr>Brin</vt:lpstr>
      <vt:lpstr>Présentation PowerPoint</vt:lpstr>
      <vt:lpstr>Présentation PowerPoint</vt:lpstr>
      <vt:lpstr>Présentation PowerPoint</vt:lpstr>
      <vt:lpstr>  info DU CERCLE DU ZÉRO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Point finances</vt:lpstr>
      <vt:lpstr>Nos finances</vt:lpstr>
      <vt:lpstr>Guildex Exhibition Telford 2019  Saturday 31st August 10.00am to 5.00pm  and  Sunday September 1st 10.00am to 4.00pm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Idée voyage en Italie  </vt:lpstr>
      <vt:lpstr>Présentation PowerPoint</vt:lpstr>
      <vt:lpstr>Présentation PowerPoint</vt:lpstr>
      <vt:lpstr>Va &amp; Vient  électronique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231 GHK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140 C  EST &amp; OUEST  800€  pour juin 2020</vt:lpstr>
      <vt:lpstr>Présentation PowerPoint</vt:lpstr>
      <vt:lpstr>Martyna</vt:lpstr>
      <vt:lpstr>Martyna</vt:lpstr>
      <vt:lpstr>Busch 60101, Lanz Bulldog 1:43 </vt:lpstr>
      <vt:lpstr>Thierry MAGROU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Utilisateur Windows</cp:lastModifiedBy>
  <cp:revision>1039</cp:revision>
  <dcterms:created xsi:type="dcterms:W3CDTF">2015-09-29T08:51:39Z</dcterms:created>
  <dcterms:modified xsi:type="dcterms:W3CDTF">2019-10-03T11:43:15Z</dcterms:modified>
</cp:coreProperties>
</file>