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4321" r:id="rId1"/>
    <p:sldMasterId id="2147485300" r:id="rId2"/>
  </p:sldMasterIdLst>
  <p:notesMasterIdLst>
    <p:notesMasterId r:id="rId89"/>
  </p:notesMasterIdLst>
  <p:handoutMasterIdLst>
    <p:handoutMasterId r:id="rId90"/>
  </p:handoutMasterIdLst>
  <p:sldIdLst>
    <p:sldId id="266" r:id="rId3"/>
    <p:sldId id="293" r:id="rId4"/>
    <p:sldId id="368" r:id="rId5"/>
    <p:sldId id="950" r:id="rId6"/>
    <p:sldId id="900" r:id="rId7"/>
    <p:sldId id="939" r:id="rId8"/>
    <p:sldId id="954" r:id="rId9"/>
    <p:sldId id="946" r:id="rId10"/>
    <p:sldId id="940" r:id="rId11"/>
    <p:sldId id="941" r:id="rId12"/>
    <p:sldId id="942" r:id="rId13"/>
    <p:sldId id="943" r:id="rId14"/>
    <p:sldId id="944" r:id="rId15"/>
    <p:sldId id="956" r:id="rId16"/>
    <p:sldId id="945" r:id="rId17"/>
    <p:sldId id="947" r:id="rId18"/>
    <p:sldId id="948" r:id="rId19"/>
    <p:sldId id="949" r:id="rId20"/>
    <p:sldId id="1013" r:id="rId21"/>
    <p:sldId id="933" r:id="rId22"/>
    <p:sldId id="952" r:id="rId23"/>
    <p:sldId id="937" r:id="rId24"/>
    <p:sldId id="932" r:id="rId25"/>
    <p:sldId id="907" r:id="rId26"/>
    <p:sldId id="1012" r:id="rId27"/>
    <p:sldId id="1019" r:id="rId28"/>
    <p:sldId id="1014" r:id="rId29"/>
    <p:sldId id="1015" r:id="rId30"/>
    <p:sldId id="1016" r:id="rId31"/>
    <p:sldId id="821" r:id="rId32"/>
    <p:sldId id="1007" r:id="rId33"/>
    <p:sldId id="1021" r:id="rId34"/>
    <p:sldId id="958" r:id="rId35"/>
    <p:sldId id="1020" r:id="rId36"/>
    <p:sldId id="961" r:id="rId37"/>
    <p:sldId id="962" r:id="rId38"/>
    <p:sldId id="1017" r:id="rId39"/>
    <p:sldId id="963" r:id="rId40"/>
    <p:sldId id="983" r:id="rId41"/>
    <p:sldId id="1008" r:id="rId42"/>
    <p:sldId id="987" r:id="rId43"/>
    <p:sldId id="1009" r:id="rId44"/>
    <p:sldId id="1010" r:id="rId45"/>
    <p:sldId id="988" r:id="rId46"/>
    <p:sldId id="989" r:id="rId47"/>
    <p:sldId id="990" r:id="rId48"/>
    <p:sldId id="991" r:id="rId49"/>
    <p:sldId id="992" r:id="rId50"/>
    <p:sldId id="993" r:id="rId51"/>
    <p:sldId id="994" r:id="rId52"/>
    <p:sldId id="706" r:id="rId53"/>
    <p:sldId id="996" r:id="rId54"/>
    <p:sldId id="997" r:id="rId55"/>
    <p:sldId id="1011" r:id="rId56"/>
    <p:sldId id="998" r:id="rId57"/>
    <p:sldId id="999" r:id="rId58"/>
    <p:sldId id="1022" r:id="rId59"/>
    <p:sldId id="1000" r:id="rId60"/>
    <p:sldId id="1001" r:id="rId61"/>
    <p:sldId id="1003" r:id="rId62"/>
    <p:sldId id="1005" r:id="rId63"/>
    <p:sldId id="920" r:id="rId64"/>
    <p:sldId id="1024" r:id="rId65"/>
    <p:sldId id="1025" r:id="rId66"/>
    <p:sldId id="1026" r:id="rId67"/>
    <p:sldId id="1023" r:id="rId68"/>
    <p:sldId id="1033" r:id="rId69"/>
    <p:sldId id="1028" r:id="rId70"/>
    <p:sldId id="1029" r:id="rId71"/>
    <p:sldId id="1032" r:id="rId72"/>
    <p:sldId id="1031" r:id="rId73"/>
    <p:sldId id="1030" r:id="rId74"/>
    <p:sldId id="1027" r:id="rId75"/>
    <p:sldId id="1038" r:id="rId76"/>
    <p:sldId id="1034" r:id="rId77"/>
    <p:sldId id="1039" r:id="rId78"/>
    <p:sldId id="1036" r:id="rId79"/>
    <p:sldId id="1035" r:id="rId80"/>
    <p:sldId id="1037" r:id="rId81"/>
    <p:sldId id="1042" r:id="rId82"/>
    <p:sldId id="1041" r:id="rId83"/>
    <p:sldId id="1045" r:id="rId84"/>
    <p:sldId id="1044" r:id="rId85"/>
    <p:sldId id="1043" r:id="rId86"/>
    <p:sldId id="299" r:id="rId87"/>
    <p:sldId id="919" r:id="rId8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 Windows" initials="UW" lastIdx="1" clrIdx="0">
    <p:extLst>
      <p:ext uri="{19B8F6BF-5375-455C-9EA6-DF929625EA0E}">
        <p15:presenceInfo xmlns:p15="http://schemas.microsoft.com/office/powerpoint/2012/main" userId="Utilisateur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99CCFF"/>
    <a:srgbClr val="FFFFFF"/>
    <a:srgbClr val="61FA48"/>
    <a:srgbClr val="BEF73F"/>
    <a:srgbClr val="0000FF"/>
    <a:srgbClr val="FF00FF"/>
    <a:srgbClr val="000000"/>
    <a:srgbClr val="4EA0D2"/>
    <a:srgbClr val="60E2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69039" autoAdjust="0"/>
  </p:normalViewPr>
  <p:slideViewPr>
    <p:cSldViewPr>
      <p:cViewPr varScale="1">
        <p:scale>
          <a:sx n="113" d="100"/>
          <a:sy n="113" d="100"/>
        </p:scale>
        <p:origin x="159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132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96961-393D-491E-922A-55DD85B4822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944505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7CE80-6162-40DE-9B76-D3558D7CFF4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e l'en-tête 9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51740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8808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2787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9913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6559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9989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590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7243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0659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9473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0846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7226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5796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6291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8700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85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036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86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9432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1078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dirty="0" smtClean="0"/>
              <a:t>18/05/2019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2612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E7A063-7294-4EC4-95E9-03D964D5BF31}" type="datetime1">
              <a:rPr lang="fr-FR" smtClean="0"/>
              <a:t>07/02/2020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169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8019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18/05/2019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3403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8E3AB14-494B-4580-A555-F42695BE854C}" type="datetime1">
              <a:rPr lang="fr-FR" smtClean="0"/>
              <a:t>07/02/2020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9504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84201C8-6772-4C36-8784-42B912D36338}" type="datetime1">
              <a:rPr lang="fr-FR" smtClean="0"/>
              <a:t>07/02/2020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67CE80-6162-40DE-9B76-D3558D7CFF4D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9747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4638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59111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667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35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757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21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173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036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855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5957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916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197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1277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052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68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78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47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291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974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846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57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939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016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449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5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24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167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543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36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8220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10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663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831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727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466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293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7576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875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87599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14056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96922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86635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5862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44754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76059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58141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54616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90817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18861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42631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70951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77115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4742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6658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2549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0128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9439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16/02/2019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668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5810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755576" y="3068960"/>
            <a:ext cx="7992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latin typeface="Candara" pitchFamily="34" charset="0"/>
                <a:ea typeface="Calibri"/>
                <a:cs typeface="Times New Roman"/>
              </a:rPr>
              <a:t>Présentation d’un nouveau venu </a:t>
            </a:r>
          </a:p>
          <a:p>
            <a:pPr algn="ctr"/>
            <a:r>
              <a:rPr lang="fr-FR" sz="4400" b="1" dirty="0" smtClean="0">
                <a:solidFill>
                  <a:srgbClr val="000000"/>
                </a:solidFill>
                <a:latin typeface="Candara" pitchFamily="34" charset="0"/>
                <a:ea typeface="Times New Roman"/>
                <a:cs typeface="Times New Roman"/>
              </a:rPr>
              <a:t>Daniel RUAS  </a:t>
            </a:r>
          </a:p>
          <a:p>
            <a:pPr algn="ctr"/>
            <a:r>
              <a:rPr lang="fr-FR" sz="4400" dirty="0" smtClean="0">
                <a:solidFill>
                  <a:srgbClr val="000000"/>
                </a:solidFill>
                <a:latin typeface="Candara" pitchFamily="34" charset="0"/>
                <a:ea typeface="Times New Roman"/>
                <a:cs typeface="Times New Roman"/>
              </a:rPr>
              <a:t>et ses machines</a:t>
            </a:r>
            <a:endParaRPr lang="fr-FR" sz="4400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563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6030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1455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3763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05065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50634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39731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670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915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7037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13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320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391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08982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912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952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321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482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956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569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555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578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483118" y="53008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66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858A-B378-4F09-ADF8-4E25A52FF34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-1116013" y="341313"/>
            <a:ext cx="914400" cy="914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pic>
        <p:nvPicPr>
          <p:cNvPr id="11" name="il_fi" descr="http://www.easydroit.fr/images/article/image/image031.png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4884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8B2D1-DD13-4E67-9225-33C25A234C2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200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  <p:sldLayoutId id="2147484333" r:id="rId12"/>
    <p:sldLayoutId id="2147484334" r:id="rId13"/>
    <p:sldLayoutId id="2147484335" r:id="rId14"/>
    <p:sldLayoutId id="2147484336" r:id="rId15"/>
    <p:sldLayoutId id="2147484339" r:id="rId16"/>
    <p:sldLayoutId id="2147484340" r:id="rId17"/>
    <p:sldLayoutId id="2147484341" r:id="rId18"/>
    <p:sldLayoutId id="2147484342" r:id="rId19"/>
    <p:sldLayoutId id="2147484345" r:id="rId20"/>
    <p:sldLayoutId id="2147484346" r:id="rId21"/>
    <p:sldLayoutId id="2147484347" r:id="rId22"/>
    <p:sldLayoutId id="2147484348" r:id="rId23"/>
    <p:sldLayoutId id="2147484353" r:id="rId24"/>
    <p:sldLayoutId id="2147484354" r:id="rId25"/>
    <p:sldLayoutId id="2147484355" r:id="rId26"/>
    <p:sldLayoutId id="2147483661" r:id="rId27"/>
    <p:sldLayoutId id="2147483649" r:id="rId28"/>
    <p:sldLayoutId id="2147484320" r:id="rId29"/>
    <p:sldLayoutId id="2147484368" r:id="rId30"/>
    <p:sldLayoutId id="2147484369" r:id="rId31"/>
    <p:sldLayoutId id="2147484372" r:id="rId32"/>
    <p:sldLayoutId id="2147484373" r:id="rId33"/>
    <p:sldLayoutId id="2147484374" r:id="rId34"/>
    <p:sldLayoutId id="2147484375" r:id="rId35"/>
    <p:sldLayoutId id="2147484376" r:id="rId36"/>
    <p:sldLayoutId id="2147484377" r:id="rId37"/>
    <p:sldLayoutId id="2147484378" r:id="rId38"/>
    <p:sldLayoutId id="2147484379" r:id="rId39"/>
    <p:sldLayoutId id="2147484380" r:id="rId40"/>
    <p:sldLayoutId id="2147484381" r:id="rId41"/>
    <p:sldLayoutId id="2147484384" r:id="rId42"/>
    <p:sldLayoutId id="2147484385" r:id="rId43"/>
    <p:sldLayoutId id="2147484386" r:id="rId44"/>
    <p:sldLayoutId id="2147484387" r:id="rId45"/>
    <p:sldLayoutId id="2147484388" r:id="rId46"/>
    <p:sldLayoutId id="2147484389" r:id="rId47"/>
    <p:sldLayoutId id="2147484390" r:id="rId48"/>
    <p:sldLayoutId id="2147484434" r:id="rId49"/>
    <p:sldLayoutId id="2147484435" r:id="rId50"/>
    <p:sldLayoutId id="2147484436" r:id="rId51"/>
    <p:sldLayoutId id="2147484437" r:id="rId52"/>
    <p:sldLayoutId id="2147484438" r:id="rId53"/>
    <p:sldLayoutId id="2147484439" r:id="rId54"/>
    <p:sldLayoutId id="2147484440" r:id="rId55"/>
    <p:sldLayoutId id="2147484441" r:id="rId56"/>
    <p:sldLayoutId id="2147484442" r:id="rId57"/>
    <p:sldLayoutId id="2147484443" r:id="rId58"/>
    <p:sldLayoutId id="2147484444" r:id="rId59"/>
    <p:sldLayoutId id="2147484445" r:id="rId60"/>
    <p:sldLayoutId id="2147484446" r:id="rId61"/>
    <p:sldLayoutId id="2147484447" r:id="rId62"/>
    <p:sldLayoutId id="2147484448" r:id="rId63"/>
    <p:sldLayoutId id="2147484449" r:id="rId64"/>
    <p:sldLayoutId id="2147484450" r:id="rId65"/>
    <p:sldLayoutId id="2147484451" r:id="rId66"/>
    <p:sldLayoutId id="2147484452" r:id="rId67"/>
    <p:sldLayoutId id="2147484633" r:id="rId68"/>
    <p:sldLayoutId id="2147484634" r:id="rId69"/>
    <p:sldLayoutId id="2147484635" r:id="rId70"/>
    <p:sldLayoutId id="2147484636" r:id="rId71"/>
    <p:sldLayoutId id="2147484637" r:id="rId72"/>
    <p:sldLayoutId id="2147484638" r:id="rId73"/>
    <p:sldLayoutId id="2147484639" r:id="rId74"/>
    <p:sldLayoutId id="2147484640" r:id="rId75"/>
    <p:sldLayoutId id="2147484641" r:id="rId76"/>
    <p:sldLayoutId id="2147484642" r:id="rId77"/>
    <p:sldLayoutId id="2147484643" r:id="rId78"/>
    <p:sldLayoutId id="2147484644" r:id="rId79"/>
    <p:sldLayoutId id="2147484645" r:id="rId80"/>
    <p:sldLayoutId id="2147484646" r:id="rId81"/>
    <p:sldLayoutId id="2147484647" r:id="rId82"/>
    <p:sldLayoutId id="2147484648" r:id="rId83"/>
    <p:sldLayoutId id="2147484750" r:id="rId84"/>
    <p:sldLayoutId id="2147484751" r:id="rId85"/>
    <p:sldLayoutId id="2147484752" r:id="rId86"/>
    <p:sldLayoutId id="2147484753" r:id="rId87"/>
    <p:sldLayoutId id="2147484754" r:id="rId88"/>
    <p:sldLayoutId id="2147484755" r:id="rId89"/>
    <p:sldLayoutId id="2147484756" r:id="rId90"/>
    <p:sldLayoutId id="2147484757" r:id="rId91"/>
    <p:sldLayoutId id="2147484758" r:id="rId92"/>
    <p:sldLayoutId id="2147484759" r:id="rId93"/>
    <p:sldLayoutId id="2147484760" r:id="rId94"/>
    <p:sldLayoutId id="2147484761" r:id="rId95"/>
    <p:sldLayoutId id="2147484990" r:id="rId96"/>
    <p:sldLayoutId id="2147484980" r:id="rId97"/>
    <p:sldLayoutId id="2147484981" r:id="rId98"/>
    <p:sldLayoutId id="2147484982" r:id="rId99"/>
    <p:sldLayoutId id="2147484984" r:id="rId100"/>
    <p:sldLayoutId id="2147484985" r:id="rId101"/>
    <p:sldLayoutId id="2147484986" r:id="rId102"/>
    <p:sldLayoutId id="2147484987" r:id="rId103"/>
    <p:sldLayoutId id="2147484988" r:id="rId104"/>
    <p:sldLayoutId id="2147484989" r:id="rId105"/>
    <p:sldLayoutId id="2147485031" r:id="rId106"/>
    <p:sldLayoutId id="2147485032" r:id="rId107"/>
    <p:sldLayoutId id="2147485033" r:id="rId108"/>
    <p:sldLayoutId id="2147485034" r:id="rId109"/>
    <p:sldLayoutId id="2147485035" r:id="rId110"/>
    <p:sldLayoutId id="2147485036" r:id="rId111"/>
    <p:sldLayoutId id="2147485037" r:id="rId112"/>
    <p:sldLayoutId id="2147485038" r:id="rId113"/>
    <p:sldLayoutId id="2147485039" r:id="rId114"/>
    <p:sldLayoutId id="2147485040" r:id="rId115"/>
    <p:sldLayoutId id="2147485247" r:id="rId116"/>
    <p:sldLayoutId id="2147485248" r:id="rId117"/>
    <p:sldLayoutId id="2147485249" r:id="rId118"/>
    <p:sldLayoutId id="2147485250" r:id="rId119"/>
    <p:sldLayoutId id="2147485251" r:id="rId120"/>
    <p:sldLayoutId id="2147485252" r:id="rId121"/>
    <p:sldLayoutId id="2147485253" r:id="rId122"/>
    <p:sldLayoutId id="2147485254" r:id="rId123"/>
    <p:sldLayoutId id="2147485255" r:id="rId124"/>
    <p:sldLayoutId id="2147485165" r:id="rId125"/>
    <p:sldLayoutId id="2147485166" r:id="rId126"/>
    <p:sldLayoutId id="2147485167" r:id="rId127"/>
    <p:sldLayoutId id="2147485168" r:id="rId128"/>
    <p:sldLayoutId id="2147485169" r:id="rId129"/>
    <p:sldLayoutId id="2147485170" r:id="rId130"/>
    <p:sldLayoutId id="2147485171" r:id="rId131"/>
    <p:sldLayoutId id="2147485172" r:id="rId132"/>
    <p:sldLayoutId id="2147485173" r:id="rId133"/>
    <p:sldLayoutId id="2147485174" r:id="rId134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115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1" r:id="rId1"/>
    <p:sldLayoutId id="2147485302" r:id="rId2"/>
    <p:sldLayoutId id="2147485303" r:id="rId3"/>
    <p:sldLayoutId id="2147485304" r:id="rId4"/>
    <p:sldLayoutId id="2147485305" r:id="rId5"/>
    <p:sldLayoutId id="2147485306" r:id="rId6"/>
    <p:sldLayoutId id="2147485307" r:id="rId7"/>
    <p:sldLayoutId id="2147485308" r:id="rId8"/>
    <p:sldLayoutId id="2147485309" r:id="rId9"/>
    <p:sldLayoutId id="2147485310" r:id="rId10"/>
    <p:sldLayoutId id="2147485311" r:id="rId11"/>
    <p:sldLayoutId id="2147485312" r:id="rId12"/>
    <p:sldLayoutId id="2147485313" r:id="rId13"/>
    <p:sldLayoutId id="2147485314" r:id="rId14"/>
    <p:sldLayoutId id="2147485315" r:id="rId15"/>
    <p:sldLayoutId id="2147485316" r:id="rId16"/>
    <p:sldLayoutId id="2147485317" r:id="rId17"/>
    <p:sldLayoutId id="2147485318" r:id="rId18"/>
    <p:sldLayoutId id="2147485326" r:id="rId19"/>
    <p:sldLayoutId id="2147485327" r:id="rId20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32.jpe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43.png"/><Relationship Id="rId5" Type="http://schemas.openxmlformats.org/officeDocument/2006/relationships/image" Target="../media/image33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5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75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5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5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5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5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5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5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5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5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5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5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5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5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1269047"/>
            <a:ext cx="8280920" cy="37240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 algn="ctr">
              <a:buNone/>
            </a:pPr>
            <a:r>
              <a:rPr lang="fr-FR" sz="5400" b="1" cap="none" spc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Réunion </a:t>
            </a:r>
          </a:p>
          <a:p>
            <a:pPr marL="514350" indent="-514350" algn="ctr">
              <a:buNone/>
            </a:pPr>
            <a:r>
              <a:rPr lang="fr-FR" sz="5400" b="1" cap="none" spc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«  des Amis du Zéro »</a:t>
            </a:r>
          </a:p>
          <a:p>
            <a:pPr marL="514350" indent="-514350" algn="ctr">
              <a:buNone/>
            </a:pPr>
            <a:endParaRPr lang="fr-FR" sz="3200" b="1" dirty="0" smtClean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61FA48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  <a:p>
            <a:pPr marL="514350" indent="-514350" algn="ctr">
              <a:buNone/>
            </a:pPr>
            <a:r>
              <a:rPr lang="fr-FR" sz="32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8</a:t>
            </a:r>
            <a:r>
              <a:rPr lang="fr-FR" sz="32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 février </a:t>
            </a:r>
            <a:r>
              <a:rPr lang="fr-FR" sz="3200" b="1" cap="none" spc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2020</a:t>
            </a:r>
          </a:p>
          <a:p>
            <a:pPr marL="514350" indent="-514350" algn="ctr">
              <a:buNone/>
            </a:pPr>
            <a:r>
              <a:rPr lang="fr-FR" sz="3200" b="1" cap="none" spc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de 10 à 16 heures </a:t>
            </a:r>
          </a:p>
          <a:p>
            <a:pPr marL="514350" indent="-514350" algn="ctr">
              <a:buNone/>
            </a:pPr>
            <a:r>
              <a:rPr lang="fr-FR" sz="3200" b="1" cap="none" spc="0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61FA48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au VATEL à Nîmes.</a:t>
            </a:r>
            <a:endParaRPr lang="fr-FR" sz="3200" b="1" cap="none" spc="0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61FA48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</p:txBody>
      </p:sp>
      <p:pic>
        <p:nvPicPr>
          <p:cNvPr id="14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116632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851920" y="404664"/>
            <a:ext cx="3744416" cy="494632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Participation</a:t>
            </a: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/>
            </a:r>
            <a:b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</a:br>
            <a:endParaRPr lang="fr-FR" sz="5400" dirty="0">
              <a:solidFill>
                <a:schemeClr val="accent2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7355" y="985222"/>
            <a:ext cx="8229600" cy="5304454"/>
          </a:xfrm>
        </p:spPr>
        <p:txBody>
          <a:bodyPr>
            <a:noAutofit/>
          </a:bodyPr>
          <a:lstStyle/>
          <a:p>
            <a:pPr lvl="0"/>
            <a:endParaRPr lang="fr-FR" sz="1600" dirty="0" smtClean="0">
              <a:solidFill>
                <a:srgbClr val="FF0000"/>
              </a:solidFill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fr-FR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S’engager </a:t>
            </a:r>
            <a:r>
              <a:rPr lang="fr-FR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à  apporter  à minima une pièce ferroviaire  à l'échelle zéro (1/43,5 ou 1/45),  que ce soit un matériel roulant ou pas, un élément de votre fabrication ou du commerce, une pièce rare ou pas... peu importe.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fr-FR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Et encourager </a:t>
            </a:r>
            <a:r>
              <a:rPr lang="fr-FR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à amener un </a:t>
            </a:r>
            <a:r>
              <a:rPr lang="fr-FR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diorama</a:t>
            </a:r>
            <a:endParaRPr lang="fr-FR" sz="1600" dirty="0" smtClean="0">
              <a:solidFill>
                <a:schemeClr val="accent2">
                  <a:lumMod val="20000"/>
                  <a:lumOff val="80000"/>
                </a:schemeClr>
              </a:solidFill>
              <a:ea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fr-FR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Arial" pitchFamily="34" charset="0"/>
              </a:rPr>
              <a:t>Possibilité  de présence du réseau Auvergne; action H. RODDE/</a:t>
            </a:r>
            <a:r>
              <a:rPr lang="fr-FR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Daniel FAYET/JM</a:t>
            </a:r>
            <a:r>
              <a:rPr lang="fr-FR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  </a:t>
            </a:r>
            <a:r>
              <a:rPr lang="fr-FR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ROIGT.</a:t>
            </a:r>
            <a:endParaRPr lang="fr-FR" sz="16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  il </a:t>
            </a:r>
            <a:r>
              <a:rPr lang="fr-FR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réseau mesure prés de 6m en largeur et 13m au maxi en longueur</a:t>
            </a:r>
            <a:r>
              <a:rPr lang="fr-FR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 Peut-on </a:t>
            </a:r>
            <a:r>
              <a:rPr lang="fr-FR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1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  	le placer?</a:t>
            </a:r>
            <a:endParaRPr lang="fr-FR" sz="16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fr-FR" sz="1600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Atelier RUMEAU plus RUAS : 8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Visite réseau MARTIN : 5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HUITOREL  atelier ESU: 13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Visite musée romain : 6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Installation salle : 19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Diner vendredi : 16</a:t>
            </a:r>
            <a:endParaRPr lang="fr-FR" sz="1600" dirty="0" smtClean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fr-FR" sz="16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34925" algn="just">
              <a:spcAft>
                <a:spcPts val="0"/>
              </a:spcAft>
              <a:tabLst>
                <a:tab pos="1368425" algn="l"/>
                <a:tab pos="2701925" algn="l"/>
              </a:tabLst>
            </a:pPr>
            <a:endParaRPr lang="fr-FR" sz="16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Calibri" panose="020F0502020204030204" pitchFamily="34" charset="0"/>
              <a:cs typeface="Arial" pitchFamily="34" charset="0"/>
            </a:endParaRPr>
          </a:p>
          <a:p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16/02/2019</a:t>
            </a:r>
            <a:endParaRPr lang="fr-FR" dirty="0"/>
          </a:p>
        </p:txBody>
      </p:sp>
      <p:pic>
        <p:nvPicPr>
          <p:cNvPr id="9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23528" y="252282"/>
            <a:ext cx="3024336" cy="553357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RENCONTRE 2020  DES AMATEURS et/ou CONSTRUCTEURS DU ZERO</a:t>
            </a:r>
            <a:endParaRPr lang="fr-FR" sz="11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9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23528" y="1291812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algn="ctr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3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AD </a:t>
            </a:r>
            <a:r>
              <a:rPr lang="fr-FR" sz="23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TRAINS MODEL'S</a:t>
            </a:r>
            <a:r>
              <a:rPr lang="fr-FR" sz="2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endParaRPr lang="fr-FR" sz="2300" b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3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fr-FR" sz="23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fr-FR" sz="23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AMJL </a:t>
            </a:r>
          </a:p>
          <a:p>
            <a:pPr algn="ctr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3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BUZER</a:t>
            </a:r>
          </a:p>
          <a:p>
            <a:pPr algn="ctr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3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CMF</a:t>
            </a:r>
          </a:p>
          <a:p>
            <a:pPr algn="ctr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3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DJFR</a:t>
            </a:r>
            <a:endParaRPr lang="fr-FR" sz="2300" b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 algn="ctr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3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ELETTREN</a:t>
            </a:r>
            <a:endParaRPr lang="fr-FR" sz="2300" b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 algn="ctr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3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LOMBARDI</a:t>
            </a:r>
          </a:p>
          <a:p>
            <a:pPr algn="ctr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3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MAGROU</a:t>
            </a:r>
          </a:p>
          <a:p>
            <a:pPr algn="ctr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3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MINIATURE JA</a:t>
            </a:r>
          </a:p>
          <a:p>
            <a:pPr algn="ctr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3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PLM MODELISME</a:t>
            </a:r>
            <a:r>
              <a:rPr lang="fr-FR" sz="23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endParaRPr lang="fr-FR" sz="23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 algn="ctr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3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PESOLILLO </a:t>
            </a:r>
            <a:endParaRPr lang="fr-FR" sz="2300" b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 algn="ctr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3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VERNAY </a:t>
            </a:r>
            <a:endParaRPr lang="fr-FR" sz="2300" b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fr-F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16/02/2019</a:t>
            </a:r>
            <a:endParaRPr lang="fr-FR" dirty="0"/>
          </a:p>
        </p:txBody>
      </p:sp>
      <p:pic>
        <p:nvPicPr>
          <p:cNvPr id="9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250856" y="522403"/>
            <a:ext cx="3207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Présence artisans</a:t>
            </a:r>
            <a:endParaRPr lang="fr-FR" sz="28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528" y="252282"/>
            <a:ext cx="3024336" cy="553357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RENCONTRE 2020  DES AMATEURS et/ou CONSTRUCTEURS DU ZERO</a:t>
            </a:r>
            <a:endParaRPr lang="fr-FR" sz="11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18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83850" y="92695"/>
            <a:ext cx="3826768" cy="634082"/>
          </a:xfrm>
        </p:spPr>
        <p:txBody>
          <a:bodyPr>
            <a:noAutofit/>
          </a:bodyPr>
          <a:lstStyle/>
          <a:p>
            <a:pPr marL="514350" indent="-514350" algn="ctr"/>
            <a:r>
              <a:rPr lang="fr-FR" sz="20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	</a:t>
            </a:r>
            <a:endParaRPr lang="fr-FR" sz="2000" b="1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16/02/2019</a:t>
            </a:r>
            <a:endParaRPr lang="fr-FR" dirty="0"/>
          </a:p>
        </p:txBody>
      </p:sp>
      <p:pic>
        <p:nvPicPr>
          <p:cNvPr id="9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155589" y="281528"/>
            <a:ext cx="3024336" cy="553357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RENCONTRE 2020  DES AMATEURS et/ou CONSTRUCTEURS DU ZERO</a:t>
            </a:r>
            <a:endParaRPr lang="fr-FR" sz="11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9988" y="1628800"/>
            <a:ext cx="7488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CFFFF"/>
                </a:solidFill>
                <a:latin typeface="Corbel" panose="020B0503020204020204" pitchFamily="34" charset="0"/>
              </a:rPr>
              <a:t>66 </a:t>
            </a:r>
            <a:r>
              <a:rPr lang="fr-FR" sz="2800" b="1" dirty="0">
                <a:solidFill>
                  <a:srgbClr val="CCFFFF"/>
                </a:solidFill>
                <a:latin typeface="Corbel" panose="020B0503020204020204" pitchFamily="34" charset="0"/>
              </a:rPr>
              <a:t>Inscrits à ce </a:t>
            </a:r>
            <a:r>
              <a:rPr lang="fr-FR" sz="2800" b="1" dirty="0" smtClean="0">
                <a:solidFill>
                  <a:srgbClr val="CCFFFF"/>
                </a:solidFill>
                <a:latin typeface="Corbel" panose="020B0503020204020204" pitchFamily="34" charset="0"/>
              </a:rPr>
              <a:t>jour</a:t>
            </a:r>
          </a:p>
          <a:p>
            <a:pPr algn="ctr"/>
            <a:endParaRPr lang="fr-FR" sz="2800" b="1" dirty="0">
              <a:solidFill>
                <a:srgbClr val="CCFFFF"/>
              </a:solidFill>
              <a:latin typeface="Corbel" panose="020B0503020204020204" pitchFamily="34" charset="0"/>
            </a:endParaRPr>
          </a:p>
          <a:p>
            <a:pPr algn="ctr"/>
            <a:endParaRPr lang="fr-FR" sz="2800" b="1" dirty="0">
              <a:solidFill>
                <a:srgbClr val="CCFFFF"/>
              </a:solidFill>
              <a:latin typeface="Corbel" panose="020B0503020204020204" pitchFamily="34" charset="0"/>
            </a:endParaRPr>
          </a:p>
          <a:p>
            <a:pPr algn="ctr"/>
            <a:r>
              <a:rPr lang="fr-FR" sz="24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41 </a:t>
            </a:r>
            <a:r>
              <a:rPr lang="fr-FR" sz="2400" b="1" dirty="0">
                <a:solidFill>
                  <a:srgbClr val="FFFF00"/>
                </a:solidFill>
                <a:latin typeface="Corbel" panose="020B0503020204020204" pitchFamily="34" charset="0"/>
              </a:rPr>
              <a:t>dossiers </a:t>
            </a:r>
            <a:r>
              <a:rPr lang="fr-FR" sz="24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complets.</a:t>
            </a:r>
          </a:p>
          <a:p>
            <a:pPr algn="ctr"/>
            <a:r>
              <a:rPr lang="fr-FR" sz="24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30 paiements par chèques (2 en attente).</a:t>
            </a:r>
          </a:p>
          <a:p>
            <a:pPr algn="ctr"/>
            <a:r>
              <a:rPr lang="fr-FR" sz="24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16 paiements en virement.</a:t>
            </a:r>
          </a:p>
          <a:p>
            <a:pPr algn="ctr"/>
            <a:endParaRPr lang="fr-FR" sz="2400" b="1" dirty="0" smtClean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algn="ctr"/>
            <a:r>
              <a:rPr lang="fr-FR" sz="24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21 Pré- Inscrits.</a:t>
            </a:r>
          </a:p>
          <a:p>
            <a:pPr algn="ctr"/>
            <a:endParaRPr lang="fr-FR" sz="2400" b="1" dirty="0" smtClean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 algn="ctr"/>
            <a:r>
              <a:rPr lang="fr-FR" sz="24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21 inscrits en 2019 n’ont pas répondu !</a:t>
            </a:r>
            <a:endParaRPr lang="fr-FR" sz="2400" b="1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2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4048" y="764704"/>
            <a:ext cx="3826768" cy="634082"/>
          </a:xfrm>
        </p:spPr>
        <p:txBody>
          <a:bodyPr>
            <a:noAutofit/>
          </a:bodyPr>
          <a:lstStyle/>
          <a:p>
            <a:pPr marL="514350" indent="-514350" algn="ctr"/>
            <a:r>
              <a:rPr lang="fr-FR" sz="20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	</a:t>
            </a:r>
            <a:endParaRPr lang="fr-FR" sz="2000" b="1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16/02/2019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582344" y="296086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PAIEMENT PAR CHEQUE 28 +2</a:t>
            </a:r>
            <a:endParaRPr lang="fr-FR" sz="2000" b="1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9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23528" y="252282"/>
            <a:ext cx="3024336" cy="553357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RENCONTRE 2020  DES AMATEURS et/ou CONSTRUCTEURS DU ZERO</a:t>
            </a:r>
            <a:endParaRPr lang="fr-FR" sz="11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337987"/>
              </p:ext>
            </p:extLst>
          </p:nvPr>
        </p:nvGraphicFramePr>
        <p:xfrm>
          <a:off x="599816" y="1049877"/>
          <a:ext cx="6696743" cy="54005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3766"/>
                <a:gridCol w="1216438"/>
                <a:gridCol w="1153082"/>
                <a:gridCol w="256592"/>
                <a:gridCol w="468835"/>
                <a:gridCol w="332621"/>
                <a:gridCol w="256592"/>
                <a:gridCol w="202740"/>
                <a:gridCol w="218578"/>
                <a:gridCol w="202740"/>
                <a:gridCol w="202740"/>
                <a:gridCol w="218578"/>
                <a:gridCol w="218578"/>
                <a:gridCol w="544863"/>
              </a:tblGrid>
              <a:tr h="115723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NOM</a:t>
                      </a:r>
                      <a:endParaRPr lang="fr-FR" sz="800" b="1" i="0" u="none" strike="noStrike">
                        <a:solidFill>
                          <a:srgbClr val="3366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PRENOM</a:t>
                      </a:r>
                      <a:endParaRPr lang="fr-FR" sz="800" b="0" i="0" u="none" strike="noStrike">
                        <a:solidFill>
                          <a:srgbClr val="3366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CATEGORIE</a:t>
                      </a:r>
                      <a:endParaRPr lang="fr-FR" sz="800" b="1" i="0" u="none" strike="noStrike">
                        <a:solidFill>
                          <a:srgbClr val="3366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PRESENT  avril 2020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PAIEMENT CHEQUE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VIREMENT BANCAIRE 48€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FICHE RENSEIGNEMENT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atelier RUMEAU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VISITE MARTIN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HUITOREL ATELIER ESU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VISITE MUSEE ROMAIN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INSTALLATION SALLE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DINER VENDREDI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DOSSIER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ADIASSE</a:t>
                      </a:r>
                      <a:endParaRPr lang="fr-FR" sz="8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Dominique</a:t>
                      </a:r>
                      <a:endParaRPr lang="fr-FR" sz="800" b="0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AD TRAINS MODEL'S</a:t>
                      </a:r>
                      <a:endParaRPr lang="fr-FR" sz="8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ALLASIO </a:t>
                      </a:r>
                      <a:endParaRPr lang="fr-FR" sz="8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jean-paul</a:t>
                      </a:r>
                      <a:endParaRPr lang="fr-FR" sz="8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AMIS DU ZERO</a:t>
                      </a:r>
                      <a:endParaRPr lang="fr-FR" sz="8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ANDRE</a:t>
                      </a:r>
                      <a:endParaRPr lang="fr-FR" sz="8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Jean</a:t>
                      </a:r>
                      <a:endParaRPr lang="fr-FR" sz="8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MINIATURES JA</a:t>
                      </a:r>
                      <a:endParaRPr lang="fr-FR" sz="8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AUBOUEIX 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u="none" strike="noStrike">
                          <a:effectLst/>
                        </a:rPr>
                        <a:t>Jean-Claude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CONSTRUCTEURS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BAUDOT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Philippe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CERCLE DU ZERO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BOLTE</a:t>
                      </a:r>
                      <a:endParaRPr lang="fr-FR" sz="8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Charles</a:t>
                      </a:r>
                      <a:endParaRPr lang="fr-FR" sz="8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AMIS DU ZERO</a:t>
                      </a:r>
                      <a:endParaRPr lang="fr-FR" sz="8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just" fontAlgn="b"/>
                      <a:r>
                        <a:rPr lang="fr-FR" sz="800" u="none" strike="noStrike">
                          <a:effectLst/>
                        </a:rPr>
                        <a:t>BUZER                                         </a:t>
                      </a:r>
                      <a:endParaRPr lang="fr-FR" sz="8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Claude</a:t>
                      </a:r>
                      <a:endParaRPr lang="fr-FR" sz="800" b="0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BUZER</a:t>
                      </a:r>
                      <a:endParaRPr lang="fr-FR" sz="8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CAMPOLO</a:t>
                      </a:r>
                      <a:endParaRPr lang="fr-FR" sz="8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Jean-Jacques</a:t>
                      </a:r>
                      <a:endParaRPr lang="fr-FR" sz="8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AMIS DU ZERO</a:t>
                      </a:r>
                      <a:endParaRPr lang="fr-FR" sz="8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CHEVOPPE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Jean-Pierre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CONSTRUCTEURS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DELAHAYE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Bruno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BUREAU - Délégué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DESBORDES 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Laurent 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CONSTRUCTEURS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FAYET</a:t>
                      </a:r>
                      <a:endParaRPr lang="fr-FR" sz="8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Daniel</a:t>
                      </a:r>
                      <a:endParaRPr lang="fr-FR" sz="800" b="0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DJFR</a:t>
                      </a:r>
                      <a:endParaRPr lang="fr-FR" sz="8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GALLIEN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Philippe 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CONSTRUCTEURS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GRELICHE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Jean-Claude 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CONSTRUCTEURS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GUYET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Marc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CONSTRUCTEURS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HUCK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René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CERCLE DU ZERO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2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FICHE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LAURES</a:t>
                      </a:r>
                      <a:endParaRPr lang="fr-FR" sz="8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Michel</a:t>
                      </a:r>
                      <a:endParaRPr lang="fr-FR" sz="8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AMIS DU ZERO</a:t>
                      </a:r>
                      <a:endParaRPr lang="fr-FR" sz="8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LECUYER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Jean Luc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CONSTRUCTEURS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LOUETTE</a:t>
                      </a:r>
                      <a:endParaRPr lang="fr-FR" sz="8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Michel </a:t>
                      </a:r>
                      <a:endParaRPr lang="fr-FR" sz="8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AMIS DU ZERO</a:t>
                      </a:r>
                      <a:endParaRPr lang="fr-FR" sz="8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MAGROU</a:t>
                      </a:r>
                      <a:endParaRPr lang="fr-FR" sz="8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Thierry</a:t>
                      </a:r>
                      <a:endParaRPr lang="fr-FR" sz="8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AMIS DU ZERO</a:t>
                      </a:r>
                      <a:endParaRPr lang="fr-FR" sz="8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MALEN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Rémy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CONSTRUCTEURS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MARANI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Philippe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CERCLE DU ZERO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MERCIER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Chrstophe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CERCLE DU ZERO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37111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MIGUEL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Pierre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BUREAU - Vce-Pdt Etrang+ Fbk + Délégué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MURGER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JeanFrançois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CONSTRUCTEURS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just" fontAlgn="b"/>
                      <a:r>
                        <a:rPr lang="fr-FR" sz="800" u="none" strike="noStrike">
                          <a:effectLst/>
                        </a:rPr>
                        <a:t>PLAIDY                  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Alain     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CONSTRUCTEURS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PLASSIT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Bernard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CONSTRUCTEURS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FICHE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RUAS</a:t>
                      </a:r>
                      <a:endParaRPr lang="fr-FR" sz="8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Daniel</a:t>
                      </a:r>
                      <a:endParaRPr lang="fr-FR" sz="8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AMIS DU ZERO</a:t>
                      </a:r>
                      <a:endParaRPr lang="fr-FR" sz="8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electricite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SAMUEL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Nicolas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CERCLE DU ZERO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complet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26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STORAI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u="none" strike="noStrike">
                          <a:effectLst/>
                        </a:rPr>
                        <a:t>Bernard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CERCLE DU ZERO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48 €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>
                          <a:effectLst/>
                        </a:rPr>
                        <a:t>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u="none" strike="noStrike" dirty="0">
                          <a:effectLst/>
                        </a:rPr>
                        <a:t>complet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4048" y="764704"/>
            <a:ext cx="3826768" cy="634082"/>
          </a:xfrm>
        </p:spPr>
        <p:txBody>
          <a:bodyPr>
            <a:noAutofit/>
          </a:bodyPr>
          <a:lstStyle/>
          <a:p>
            <a:pPr marL="514350" indent="-514350" algn="ctr"/>
            <a:r>
              <a:rPr lang="fr-FR" sz="20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	</a:t>
            </a:r>
            <a:endParaRPr lang="fr-FR" sz="2000" b="1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16/02/2019</a:t>
            </a:r>
            <a:endParaRPr lang="fr-FR" dirty="0"/>
          </a:p>
        </p:txBody>
      </p:sp>
      <p:pic>
        <p:nvPicPr>
          <p:cNvPr id="9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23528" y="252282"/>
            <a:ext cx="3024336" cy="553357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RENCONTRE 2020  DES AMATEURS et/ou CONSTRUCTEURS DU ZERO</a:t>
            </a:r>
            <a:endParaRPr lang="fr-FR" sz="11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5190" y="344294"/>
            <a:ext cx="3873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</a:rPr>
              <a:t>PAIEMENT PAR </a:t>
            </a: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VIREMENT 16</a:t>
            </a:r>
            <a:endParaRPr lang="fr-FR" b="1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558965"/>
              </p:ext>
            </p:extLst>
          </p:nvPr>
        </p:nvGraphicFramePr>
        <p:xfrm>
          <a:off x="467544" y="1196752"/>
          <a:ext cx="7560839" cy="46964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9092"/>
                <a:gridCol w="1373398"/>
                <a:gridCol w="1301867"/>
                <a:gridCol w="289701"/>
                <a:gridCol w="529330"/>
                <a:gridCol w="375539"/>
                <a:gridCol w="289701"/>
                <a:gridCol w="228899"/>
                <a:gridCol w="246782"/>
                <a:gridCol w="228899"/>
                <a:gridCol w="228899"/>
                <a:gridCol w="246782"/>
                <a:gridCol w="246782"/>
                <a:gridCol w="615168"/>
              </a:tblGrid>
              <a:tr h="159705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NOM</a:t>
                      </a:r>
                      <a:endParaRPr lang="fr-FR" sz="1100" b="1" i="0" u="none" strike="noStrike" dirty="0">
                        <a:solidFill>
                          <a:srgbClr val="3366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PRENOM</a:t>
                      </a:r>
                      <a:endParaRPr lang="fr-FR" sz="1100" b="0" i="0" u="none" strike="noStrike">
                        <a:solidFill>
                          <a:srgbClr val="3366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CATEGORIE</a:t>
                      </a:r>
                      <a:endParaRPr lang="fr-FR" sz="1100" b="1" i="0" u="none" strike="noStrike">
                        <a:solidFill>
                          <a:srgbClr val="3366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PRESENT  avril 2020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PAIEMENT CHEQUE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VIREMENT BANCAIRE 48€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FICHE RENSEIGNEMENT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atelier RUMEAU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VISITE MARTIN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HUITOREL ATELIER ESU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VISITE MUSEE ROMAIN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INSTALLATION SALLE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DINER VENDREDI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DOSSIER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vert="vert270" anchor="ctr"/>
                </a:tc>
              </a:tr>
              <a:tr h="1842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DI STUARDI</a:t>
                      </a:r>
                      <a:endParaRPr lang="fr-FR" sz="11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Donatella</a:t>
                      </a:r>
                      <a:endParaRPr lang="fr-FR" sz="1100" b="0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CMF</a:t>
                      </a:r>
                      <a:endParaRPr lang="fr-FR" sz="11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complet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42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BAUVE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Dominique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AMIS DU ZERO</a:t>
                      </a:r>
                      <a:endParaRPr lang="fr-FR" sz="11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48 €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complet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31934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CARY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Michel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BUREAU - Délégué MOROP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complet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42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CHAUX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Jean Marc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CONSTRUCTEURS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complet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42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DELORT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Jean Luc</a:t>
                      </a:r>
                      <a:endParaRPr lang="fr-FR" sz="1100" b="0" i="0" u="none" strike="noStrike">
                        <a:solidFill>
                          <a:srgbClr val="632523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CERCLE DU ZERO</a:t>
                      </a:r>
                      <a:endParaRPr lang="fr-FR" sz="1100" b="1" i="0" u="none" strike="noStrike">
                        <a:solidFill>
                          <a:srgbClr val="632523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FICHE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42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DESOEUVRE </a:t>
                      </a:r>
                      <a:endParaRPr lang="fr-FR" sz="11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Michel</a:t>
                      </a:r>
                      <a:endParaRPr lang="fr-FR" sz="11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AMIS DU ZERO</a:t>
                      </a:r>
                      <a:endParaRPr lang="fr-FR" sz="11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1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complet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42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DI STUARDI</a:t>
                      </a:r>
                      <a:endParaRPr lang="fr-FR" sz="11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Aldo</a:t>
                      </a:r>
                      <a:endParaRPr lang="fr-FR" sz="1100" b="0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CMF</a:t>
                      </a:r>
                      <a:endParaRPr lang="fr-FR" sz="11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complet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42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FARGEAS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Alain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CONSTRUCTEURS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complet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42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GOLETTO</a:t>
                      </a:r>
                      <a:endParaRPr lang="fr-FR" sz="11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André</a:t>
                      </a:r>
                      <a:endParaRPr lang="fr-FR" sz="11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AMIS DU ZERO</a:t>
                      </a:r>
                      <a:endParaRPr lang="fr-FR" sz="11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1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complet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42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HUITOREL 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Jean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CONSTRUCTEURS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1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complet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42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LAIRE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David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CONSTRUCTEURS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complet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427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LIGNIER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Nicolas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suisse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42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MARTIN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Maurice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CONSTRUCTEURS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FICHE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42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MARTINAGGI</a:t>
                      </a:r>
                      <a:endParaRPr lang="fr-FR" sz="11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Paul</a:t>
                      </a:r>
                      <a:endParaRPr lang="fr-FR" sz="11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AMIS DU ZERO</a:t>
                      </a:r>
                      <a:endParaRPr lang="fr-FR" sz="11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FICHE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42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PESCE</a:t>
                      </a:r>
                      <a:endParaRPr lang="fr-FR" sz="11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David</a:t>
                      </a:r>
                      <a:endParaRPr lang="fr-FR" sz="11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AMIS DU ZERO</a:t>
                      </a:r>
                      <a:endParaRPr lang="fr-FR" sz="11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complet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42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SANTENE</a:t>
                      </a:r>
                      <a:endParaRPr lang="fr-FR" sz="11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Michel </a:t>
                      </a:r>
                      <a:endParaRPr lang="fr-FR" sz="11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AMIS DU ZERO</a:t>
                      </a:r>
                      <a:endParaRPr lang="fr-FR" sz="11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48 €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05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16/02/2019</a:t>
            </a:r>
            <a:endParaRPr lang="fr-FR" dirty="0"/>
          </a:p>
        </p:txBody>
      </p:sp>
      <p:pic>
        <p:nvPicPr>
          <p:cNvPr id="10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076056" y="1196752"/>
            <a:ext cx="22322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Pré- Inscrits 21</a:t>
            </a:r>
          </a:p>
          <a:p>
            <a:endParaRPr lang="fr-FR" sz="2000" b="1" dirty="0" smtClean="0">
              <a:solidFill>
                <a:srgbClr val="FFFF00"/>
              </a:solidFill>
            </a:endParaRPr>
          </a:p>
          <a:p>
            <a:endParaRPr lang="fr-FR" sz="2000" b="1" dirty="0">
              <a:solidFill>
                <a:srgbClr val="FFFF00"/>
              </a:solidFill>
            </a:endParaRPr>
          </a:p>
          <a:p>
            <a:r>
              <a:rPr lang="fr-FR" sz="2000" b="1" dirty="0" smtClean="0">
                <a:solidFill>
                  <a:srgbClr val="FFFF00"/>
                </a:solidFill>
              </a:rPr>
              <a:t>10 parmi vous</a:t>
            </a:r>
          </a:p>
          <a:p>
            <a:r>
              <a:rPr lang="fr-FR" sz="2000" b="1" dirty="0" smtClean="0">
                <a:solidFill>
                  <a:srgbClr val="FFFF00"/>
                </a:solidFill>
              </a:rPr>
              <a:t>5 italiens </a:t>
            </a:r>
          </a:p>
          <a:p>
            <a:r>
              <a:rPr lang="fr-FR" sz="2000" b="1" dirty="0" smtClean="0">
                <a:solidFill>
                  <a:srgbClr val="FFFF00"/>
                </a:solidFill>
              </a:rPr>
              <a:t>1 suisse </a:t>
            </a:r>
          </a:p>
          <a:p>
            <a:r>
              <a:rPr lang="fr-FR" sz="2000" b="1" dirty="0">
                <a:solidFill>
                  <a:srgbClr val="FFFF00"/>
                </a:solidFill>
              </a:rPr>
              <a:t>3</a:t>
            </a:r>
            <a:r>
              <a:rPr lang="fr-FR" sz="2000" b="1" dirty="0" smtClean="0">
                <a:solidFill>
                  <a:srgbClr val="FFFF00"/>
                </a:solidFill>
              </a:rPr>
              <a:t> En cours</a:t>
            </a:r>
          </a:p>
          <a:p>
            <a:r>
              <a:rPr lang="fr-FR" sz="2000" b="1" dirty="0" smtClean="0">
                <a:solidFill>
                  <a:srgbClr val="FFFF00"/>
                </a:solidFill>
              </a:rPr>
              <a:t>2 sans  nouvelle</a:t>
            </a:r>
          </a:p>
          <a:p>
            <a:r>
              <a:rPr lang="fr-FR" sz="2400" dirty="0" smtClean="0">
                <a:solidFill>
                  <a:srgbClr val="FFFF00"/>
                </a:solidFill>
              </a:rPr>
              <a:t> 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528" y="252282"/>
            <a:ext cx="3024336" cy="553357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RENCONTRE 2020  DES AMATEURS et/ou CONSTRUCTEURS DU ZERO</a:t>
            </a:r>
            <a:endParaRPr lang="fr-FR" sz="11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537705"/>
              </p:ext>
            </p:extLst>
          </p:nvPr>
        </p:nvGraphicFramePr>
        <p:xfrm>
          <a:off x="1115616" y="1268760"/>
          <a:ext cx="3096344" cy="43204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0066"/>
                <a:gridCol w="1556278"/>
              </a:tblGrid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CAMBOUNET </a:t>
                      </a:r>
                      <a:endParaRPr lang="fr-FR" sz="12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Thierry</a:t>
                      </a:r>
                      <a:endParaRPr lang="fr-FR" sz="12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CAVALIER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Christian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CECCALDI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François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CHIARI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Marco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GERACI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Angelo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GODEZENNE </a:t>
                      </a:r>
                      <a:endParaRPr lang="fr-FR" sz="12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Eric</a:t>
                      </a:r>
                      <a:endParaRPr lang="fr-FR" sz="12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GRAINCE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Claude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HUGUES</a:t>
                      </a:r>
                      <a:endParaRPr lang="fr-FR" sz="12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Pierre</a:t>
                      </a:r>
                      <a:endParaRPr lang="fr-FR" sz="12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JULIEN</a:t>
                      </a:r>
                      <a:endParaRPr lang="fr-FR" sz="12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Raymond</a:t>
                      </a:r>
                      <a:endParaRPr lang="fr-FR" sz="12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LEBEC</a:t>
                      </a:r>
                      <a:endParaRPr lang="fr-FR" sz="12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Gilbert</a:t>
                      </a:r>
                      <a:endParaRPr lang="fr-FR" sz="12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LOMBARDI</a:t>
                      </a:r>
                      <a:endParaRPr lang="fr-FR" sz="12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Lorenzo</a:t>
                      </a:r>
                      <a:endParaRPr lang="fr-FR" sz="1200" b="0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MALTECCA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Paolo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MARTIN</a:t>
                      </a:r>
                      <a:endParaRPr lang="fr-FR" sz="12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Jean Claude</a:t>
                      </a:r>
                      <a:endParaRPr lang="fr-FR" sz="12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MONBEL</a:t>
                      </a:r>
                      <a:endParaRPr lang="fr-FR" sz="12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Jean Marie </a:t>
                      </a:r>
                      <a:endParaRPr lang="fr-FR" sz="12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ORSINI</a:t>
                      </a:r>
                      <a:endParaRPr lang="fr-FR" sz="12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Nicolas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PESOLILLO</a:t>
                      </a:r>
                      <a:endParaRPr lang="fr-FR" sz="12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Claudio</a:t>
                      </a:r>
                      <a:endParaRPr lang="fr-FR" sz="1200" b="0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RAVASINI</a:t>
                      </a:r>
                      <a:endParaRPr lang="fr-FR" sz="12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Fabio</a:t>
                      </a:r>
                      <a:endParaRPr lang="fr-FR" sz="1200" b="0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RODDE</a:t>
                      </a:r>
                      <a:endParaRPr lang="fr-FR" sz="12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Henri</a:t>
                      </a:r>
                      <a:endParaRPr lang="fr-FR" sz="12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ROYER</a:t>
                      </a:r>
                      <a:endParaRPr lang="fr-FR" sz="1200" b="1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Joël</a:t>
                      </a:r>
                      <a:endParaRPr lang="fr-FR" sz="1200" b="0" i="0" u="none" strike="noStrike">
                        <a:solidFill>
                          <a:srgbClr val="0000FF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RUMEAU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bertrand</a:t>
                      </a:r>
                      <a:endParaRPr lang="fr-FR" sz="1200" b="0" i="0" u="none" strike="noStrike">
                        <a:solidFill>
                          <a:srgbClr val="632523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  <a:tr h="20573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VERNAY</a:t>
                      </a:r>
                      <a:endParaRPr lang="fr-FR" sz="1200" b="1" i="0" u="none" strike="noStrike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Jacques</a:t>
                      </a:r>
                      <a:endParaRPr lang="fr-FR" sz="1200" b="0" i="0" u="none" strike="noStrike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16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79912" y="206733"/>
            <a:ext cx="4443411" cy="783431"/>
          </a:xfrm>
        </p:spPr>
        <p:txBody>
          <a:bodyPr>
            <a:normAutofit fontScale="90000"/>
          </a:bodyPr>
          <a:lstStyle/>
          <a:p>
            <a:r>
              <a:rPr lang="fr-FR" sz="22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Organisation le vendredi 24 avril 2020</a:t>
            </a:r>
            <a:r>
              <a:rPr lang="fr-FR" dirty="0" smtClean="0">
                <a:solidFill>
                  <a:srgbClr val="FFFF00"/>
                </a:solidFill>
              </a:rPr>
              <a:t/>
            </a:r>
            <a:br>
              <a:rPr lang="fr-FR" dirty="0" smtClean="0">
                <a:solidFill>
                  <a:srgbClr val="FFFF00"/>
                </a:solidFill>
              </a:rPr>
            </a:br>
            <a:r>
              <a:rPr lang="fr-FR" sz="2200" b="1" dirty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Qui est responsable :</a:t>
            </a:r>
            <a:r>
              <a:rPr lang="fr-FR" sz="22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/>
            </a:r>
            <a:br>
              <a:rPr lang="fr-FR" sz="22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</a:br>
            <a:r>
              <a:rPr lang="fr-FR" dirty="0" smtClean="0">
                <a:solidFill>
                  <a:srgbClr val="0000FF"/>
                </a:solidFill>
              </a:rPr>
              <a:t/>
            </a:r>
            <a:br>
              <a:rPr lang="fr-FR" dirty="0" smtClean="0">
                <a:solidFill>
                  <a:srgbClr val="0000FF"/>
                </a:solidFill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567535"/>
            <a:ext cx="8263830" cy="4351338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14h00 lieu de rendez-vous ?</a:t>
            </a:r>
          </a:p>
          <a:p>
            <a:pPr lvl="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15h00 visite </a:t>
            </a:r>
            <a:r>
              <a:rPr lang="fr-FR" sz="1800" b="1" dirty="0">
                <a:solidFill>
                  <a:srgbClr val="FFFFFF"/>
                </a:solidFill>
                <a:latin typeface="Corbel" panose="020B0503020204020204" pitchFamily="34" charset="0"/>
              </a:rPr>
              <a:t>du nouveau Musée de la Romanité à </a:t>
            </a:r>
            <a:r>
              <a:rPr lang="fr-FR" sz="1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Nîmes ?</a:t>
            </a:r>
            <a:endParaRPr lang="fr-FR" sz="1800" b="1" dirty="0">
              <a:solidFill>
                <a:srgbClr val="FFFFFF"/>
              </a:solidFill>
              <a:latin typeface="Corbel" panose="020B0503020204020204" pitchFamily="34" charset="0"/>
            </a:endParaRPr>
          </a:p>
          <a:p>
            <a:pPr lvl="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>
                <a:solidFill>
                  <a:srgbClr val="FFFFFF"/>
                </a:solidFill>
                <a:latin typeface="Corbel" panose="020B0503020204020204" pitchFamily="34" charset="0"/>
              </a:rPr>
              <a:t>15h00, </a:t>
            </a:r>
            <a:r>
              <a:rPr lang="fr-FR" sz="1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visite </a:t>
            </a:r>
            <a:r>
              <a:rPr lang="fr-FR" sz="1800" b="1" dirty="0">
                <a:solidFill>
                  <a:srgbClr val="FFFFFF"/>
                </a:solidFill>
                <a:latin typeface="Corbel" panose="020B0503020204020204" pitchFamily="34" charset="0"/>
              </a:rPr>
              <a:t>du réseau à vapeur vive de Jean Claude MARTIN à Bagnols /</a:t>
            </a:r>
            <a:r>
              <a:rPr lang="fr-FR" sz="1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Cèze ?</a:t>
            </a:r>
            <a:endParaRPr lang="fr-FR" sz="1800" b="1" dirty="0">
              <a:solidFill>
                <a:srgbClr val="FFFFFF"/>
              </a:solidFill>
              <a:latin typeface="Corbel" panose="020B0503020204020204" pitchFamily="34" charset="0"/>
            </a:endParaRPr>
          </a:p>
          <a:p>
            <a:pPr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15H00 </a:t>
            </a:r>
            <a:r>
              <a:rPr lang="fr-FR" sz="1800" b="1" dirty="0">
                <a:solidFill>
                  <a:srgbClr val="FFFFFF"/>
                </a:solidFill>
                <a:latin typeface="Corbel" panose="020B0503020204020204" pitchFamily="34" charset="0"/>
              </a:rPr>
              <a:t>à Nîmes atelier LOK PROGRAMMER par Jean </a:t>
            </a:r>
            <a:r>
              <a:rPr lang="fr-FR" sz="1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HUITOREL </a:t>
            </a:r>
            <a:r>
              <a:rPr lang="fr-FR" sz="1800" b="1" dirty="0">
                <a:solidFill>
                  <a:srgbClr val="FFFFFF"/>
                </a:solidFill>
                <a:latin typeface="Corbel" panose="020B0503020204020204" pitchFamily="34" charset="0"/>
              </a:rPr>
              <a:t>? </a:t>
            </a:r>
            <a:endParaRPr lang="fr-FR" sz="1800" b="1" dirty="0" smtClean="0">
              <a:solidFill>
                <a:srgbClr val="FFFFFF"/>
              </a:solidFill>
              <a:latin typeface="Corbel" panose="020B0503020204020204" pitchFamily="34" charset="0"/>
            </a:endParaRPr>
          </a:p>
          <a:p>
            <a:pPr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15h00 </a:t>
            </a:r>
            <a:r>
              <a:rPr lang="fr-FR" sz="1800" b="1" dirty="0">
                <a:solidFill>
                  <a:srgbClr val="FFFFFF"/>
                </a:solidFill>
                <a:latin typeface="Corbel" panose="020B0503020204020204" pitchFamily="34" charset="0"/>
              </a:rPr>
              <a:t>atelier RUAS </a:t>
            </a:r>
            <a:r>
              <a:rPr lang="fr-FR" sz="1800" b="1" dirty="0" smtClean="0">
                <a:solidFill>
                  <a:srgbClr val="FFFFFF"/>
                </a:solidFill>
              </a:rPr>
              <a:t>boitier </a:t>
            </a:r>
            <a:r>
              <a:rPr lang="fr-FR" sz="1800" b="1" dirty="0">
                <a:solidFill>
                  <a:srgbClr val="FFFFFF"/>
                </a:solidFill>
              </a:rPr>
              <a:t>de commande </a:t>
            </a:r>
            <a:r>
              <a:rPr lang="fr-FR" sz="1800" b="1" dirty="0" err="1" smtClean="0">
                <a:solidFill>
                  <a:srgbClr val="FFFFFF"/>
                </a:solidFill>
              </a:rPr>
              <a:t>arduino</a:t>
            </a:r>
            <a:r>
              <a:rPr lang="fr-FR" sz="1800" b="1" dirty="0" smtClean="0">
                <a:solidFill>
                  <a:srgbClr val="FFFFFF"/>
                </a:solidFill>
              </a:rPr>
              <a:t> ?</a:t>
            </a:r>
            <a:endParaRPr lang="fr-FR" sz="1800" b="1" dirty="0">
              <a:solidFill>
                <a:srgbClr val="FFFFFF"/>
              </a:solidFill>
              <a:latin typeface="Corbel" panose="020B0503020204020204" pitchFamily="34" charset="0"/>
            </a:endParaRPr>
          </a:p>
          <a:p>
            <a:pPr lvl="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>
                <a:solidFill>
                  <a:srgbClr val="FFFFFF"/>
                </a:solidFill>
                <a:latin typeface="Corbel" panose="020B0503020204020204" pitchFamily="34" charset="0"/>
              </a:rPr>
              <a:t>18 heures une aide pour installer la salle</a:t>
            </a:r>
            <a:r>
              <a:rPr lang="fr-FR" sz="1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.</a:t>
            </a:r>
          </a:p>
          <a:p>
            <a:pPr lvl="1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4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Installation des tables /cartons/nappes/points électriques</a:t>
            </a:r>
          </a:p>
          <a:p>
            <a:pPr lvl="1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400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Pose des étiquettes </a:t>
            </a:r>
            <a:r>
              <a:rPr lang="fr-FR" sz="1400" b="1" dirty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de tables suivant le plan </a:t>
            </a:r>
            <a:endParaRPr lang="fr-FR" sz="1400" b="1" dirty="0">
              <a:solidFill>
                <a:srgbClr val="FFFFFF"/>
              </a:solidFill>
              <a:latin typeface="Corbel" panose="020B0503020204020204" pitchFamily="34" charset="0"/>
            </a:endParaRPr>
          </a:p>
          <a:p>
            <a:pPr lvl="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>
                <a:solidFill>
                  <a:srgbClr val="FFFFFF"/>
                </a:solidFill>
                <a:latin typeface="Corbel" panose="020B0503020204020204" pitchFamily="34" charset="0"/>
              </a:rPr>
              <a:t>R</a:t>
            </a:r>
            <a:r>
              <a:rPr lang="fr-FR" sz="1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epas </a:t>
            </a:r>
            <a:r>
              <a:rPr lang="fr-FR" sz="1800" b="1" dirty="0">
                <a:solidFill>
                  <a:srgbClr val="FFFFFF"/>
                </a:solidFill>
                <a:latin typeface="Corbel" panose="020B0503020204020204" pitchFamily="34" charset="0"/>
              </a:rPr>
              <a:t>en commun le soir </a:t>
            </a:r>
            <a:r>
              <a:rPr lang="fr-FR" sz="1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VATEL ou autre  restaurant ?</a:t>
            </a:r>
          </a:p>
          <a:p>
            <a:pPr lvl="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	(</a:t>
            </a:r>
            <a:r>
              <a:rPr lang="fr-FR" sz="1800" b="1" dirty="0">
                <a:solidFill>
                  <a:srgbClr val="FFFFFF"/>
                </a:solidFill>
                <a:latin typeface="Corbel" panose="020B0503020204020204" pitchFamily="34" charset="0"/>
              </a:rPr>
              <a:t>réservation obligatoire et paiement sur place</a:t>
            </a:r>
            <a:r>
              <a:rPr lang="fr-FR" sz="1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)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rgbClr val="FFFFFF"/>
                </a:solidFill>
                <a:latin typeface="Corbel" panose="020B0503020204020204" pitchFamily="34" charset="0"/>
              </a:rPr>
              <a:t>Si</a:t>
            </a:r>
            <a:r>
              <a:rPr lang="fr-FR" sz="1600" b="1" dirty="0">
                <a:solidFill>
                  <a:srgbClr val="FFFFFF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fr-FR" sz="1600" b="1" dirty="0" smtClean="0">
                <a:solidFill>
                  <a:srgbClr val="FFFFFF"/>
                </a:solidFill>
                <a:latin typeface="Candara" panose="020E0502030303020204" pitchFamily="34" charset="0"/>
                <a:ea typeface="Calibri" panose="020F0502020204030204" pitchFamily="34" charset="0"/>
                <a:cs typeface="Arial" pitchFamily="34" charset="0"/>
              </a:rPr>
              <a:t>présence </a:t>
            </a:r>
            <a:r>
              <a:rPr lang="fr-FR" sz="1600" b="1" dirty="0">
                <a:solidFill>
                  <a:srgbClr val="FFFFFF"/>
                </a:solidFill>
                <a:latin typeface="Candara" panose="020E0502030303020204" pitchFamily="34" charset="0"/>
                <a:ea typeface="Calibri" panose="020F0502020204030204" pitchFamily="34" charset="0"/>
                <a:cs typeface="Arial" pitchFamily="34" charset="0"/>
              </a:rPr>
              <a:t>du réseau </a:t>
            </a:r>
            <a:r>
              <a:rPr lang="fr-FR" sz="1600" b="1" dirty="0" smtClean="0">
                <a:solidFill>
                  <a:srgbClr val="FFFFFF"/>
                </a:solidFill>
                <a:latin typeface="Candara" panose="020E0502030303020204" pitchFamily="34" charset="0"/>
                <a:ea typeface="Calibri" panose="020F0502020204030204" pitchFamily="34" charset="0"/>
                <a:cs typeface="Arial" pitchFamily="34" charset="0"/>
              </a:rPr>
              <a:t>Auvergne</a:t>
            </a:r>
            <a:r>
              <a:rPr lang="fr-FR" sz="1600" b="1" dirty="0">
                <a:solidFill>
                  <a:srgbClr val="FFFFFF"/>
                </a:solidFill>
                <a:latin typeface="Candara" panose="020E0502030303020204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fr-FR" sz="1600" b="1" dirty="0" smtClean="0">
                <a:solidFill>
                  <a:srgbClr val="FFFFFF"/>
                </a:solidFill>
                <a:latin typeface="Candara" panose="020E0502030303020204" pitchFamily="34" charset="0"/>
                <a:ea typeface="Calibri" panose="020F0502020204030204" pitchFamily="34" charset="0"/>
                <a:cs typeface="Arial" pitchFamily="34" charset="0"/>
              </a:rPr>
              <a:t>, montage du réseau Auvergne,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400" b="1" dirty="0" smtClean="0">
                <a:solidFill>
                  <a:srgbClr val="FFFFFF"/>
                </a:solidFill>
                <a:latin typeface="Candara" panose="020E0502030303020204" pitchFamily="34" charset="0"/>
                <a:cs typeface="Arial" pitchFamily="34" charset="0"/>
              </a:rPr>
              <a:t>A quel heure le montage ?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400" b="1" dirty="0" smtClean="0">
                <a:solidFill>
                  <a:srgbClr val="FFFFFF"/>
                </a:solidFill>
                <a:latin typeface="Candara" panose="020E0502030303020204" pitchFamily="34" charset="0"/>
                <a:cs typeface="Arial" pitchFamily="34" charset="0"/>
              </a:rPr>
              <a:t>A partir de quand le fonctionnement ?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400" b="1" dirty="0" smtClean="0">
                <a:solidFill>
                  <a:srgbClr val="FFFFFF"/>
                </a:solidFill>
                <a:latin typeface="Candara" panose="020E0502030303020204" pitchFamily="34" charset="0"/>
                <a:cs typeface="Arial" pitchFamily="34" charset="0"/>
              </a:rPr>
              <a:t>13m sur 6m</a:t>
            </a:r>
            <a:endParaRPr lang="fr-FR" sz="1600" b="1" dirty="0">
              <a:solidFill>
                <a:srgbClr val="FFFFFF"/>
              </a:solidFill>
              <a:latin typeface="Corbel" panose="020B0503020204020204" pitchFamily="34" charset="0"/>
            </a:endParaRPr>
          </a:p>
          <a:p>
            <a:pPr lvl="1"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fr-FR" sz="2800" dirty="0">
              <a:solidFill>
                <a:srgbClr val="FFFFFF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16/02/2019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23528" y="252282"/>
            <a:ext cx="3024336" cy="553357"/>
          </a:xfrm>
          <a:prstGeom prst="rect">
            <a:avLst/>
          </a:prstGeom>
          <a:ln w="190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RENCONTRE 2020  DES AMATEURS et/ou CONSTRUCTEURS DU ZERO</a:t>
            </a:r>
            <a:endParaRPr lang="fr-FR" sz="11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0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5222" y="1233848"/>
            <a:ext cx="8363272" cy="4525963"/>
          </a:xfrm>
        </p:spPr>
        <p:txBody>
          <a:bodyPr>
            <a:normAutofit/>
          </a:bodyPr>
          <a:lstStyle/>
          <a:p>
            <a:pPr lvl="1" algn="just">
              <a:lnSpc>
                <a:spcPct val="160000"/>
              </a:lnSpc>
              <a:buFont typeface="Symbol" panose="05050102010706020507" pitchFamily="18" charset="2"/>
              <a:buChar char=""/>
            </a:pPr>
            <a:endParaRPr lang="fr-FR" sz="2200" b="1" dirty="0">
              <a:solidFill>
                <a:srgbClr val="FFFF00"/>
              </a:solidFill>
              <a:latin typeface="Segoe Print" panose="02000600000000000000" pitchFamily="2" charset="0"/>
              <a:ea typeface="Calibri" panose="020F0502020204030204" pitchFamily="34" charset="0"/>
              <a:cs typeface="Arial" pitchFamily="34" charset="0"/>
            </a:endParaRPr>
          </a:p>
          <a:p>
            <a:pPr lvl="1" algn="just">
              <a:lnSpc>
                <a:spcPct val="160000"/>
              </a:lnSpc>
              <a:buFont typeface="Symbol" panose="05050102010706020507" pitchFamily="18" charset="2"/>
              <a:buChar char=""/>
            </a:pPr>
            <a:endParaRPr lang="fr-FR" sz="1700" b="1" dirty="0" smtClean="0">
              <a:solidFill>
                <a:srgbClr val="FF0000"/>
              </a:solidFill>
              <a:latin typeface="Segoe Print" panose="02000600000000000000" pitchFamily="2" charset="0"/>
              <a:ea typeface="Calibri" panose="020F0502020204030204" pitchFamily="34" charset="0"/>
              <a:cs typeface="Arial" pitchFamily="34" charset="0"/>
            </a:endParaRPr>
          </a:p>
          <a:p>
            <a:pPr algn="just">
              <a:buFont typeface="Symbol" panose="05050102010706020507" pitchFamily="18" charset="2"/>
              <a:buChar char=""/>
            </a:pPr>
            <a:endParaRPr lang="fr-FR" sz="2100" dirty="0" smtClean="0">
              <a:latin typeface="+mj-lt"/>
              <a:ea typeface="Calibri" panose="020F0502020204030204" pitchFamily="34" charset="0"/>
              <a:cs typeface="Arial" pitchFamily="34" charset="0"/>
            </a:endParaRPr>
          </a:p>
          <a:p>
            <a:pPr algn="just">
              <a:buNone/>
            </a:pPr>
            <a:endParaRPr lang="fr-FR" dirty="0" smtClean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16/02/2019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126" y="7041"/>
            <a:ext cx="646232" cy="5730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9908" y="1574436"/>
            <a:ext cx="7848872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fr-FR" sz="2000" b="1" dirty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R</a:t>
            </a:r>
            <a:r>
              <a:rPr lang="fr-FR" sz="2000" b="1" dirty="0" smtClean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éunion de préparation début </a:t>
            </a:r>
            <a:r>
              <a:rPr lang="fr-FR" sz="2000" b="1" dirty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avril à Nîmes </a:t>
            </a:r>
            <a:endParaRPr lang="fr-FR" sz="2000" b="1" dirty="0" smtClean="0">
              <a:solidFill>
                <a:srgbClr val="FFFF00"/>
              </a:solidFill>
              <a:latin typeface="Corbel" panose="020B0503020204020204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Contact VATEL</a:t>
            </a:r>
          </a:p>
          <a:p>
            <a:pPr marL="742950" lvl="1" indent="-285750">
              <a:lnSpc>
                <a:spcPct val="150000"/>
              </a:lnSpc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C</a:t>
            </a:r>
            <a:r>
              <a:rPr lang="fr-FR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réation </a:t>
            </a:r>
            <a:r>
              <a:rPr lang="fr-FR" b="1" dirty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du plan d’aménagement de la salle, </a:t>
            </a:r>
            <a:endParaRPr lang="fr-FR" b="1" dirty="0" smtClean="0">
              <a:solidFill>
                <a:srgbClr val="FFFFFF"/>
              </a:solidFill>
              <a:latin typeface="Corbel" panose="020B0503020204020204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Répartition des amateurs dans la salle,</a:t>
            </a:r>
          </a:p>
          <a:p>
            <a:pPr marL="742950" lvl="1" indent="-285750">
              <a:lnSpc>
                <a:spcPct val="150000"/>
              </a:lnSpc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Communication </a:t>
            </a:r>
            <a:r>
              <a:rPr lang="fr-FR" b="1" dirty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locale et nationale (contenu et action?) </a:t>
            </a:r>
            <a:endParaRPr lang="fr-FR" b="1" dirty="0" smtClean="0">
              <a:solidFill>
                <a:srgbClr val="FFFFFF"/>
              </a:solidFill>
              <a:latin typeface="Corbel" panose="020B0503020204020204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Besoins </a:t>
            </a:r>
            <a:r>
              <a:rPr lang="fr-FR" b="1" dirty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en tables, chaises, cartons, papiers de table, scotch, petit matériel, évaluation des besoins et vérification des stock</a:t>
            </a:r>
          </a:p>
          <a:p>
            <a:pPr marL="742950" lvl="1" indent="-285750" algn="just">
              <a:lnSpc>
                <a:spcPct val="150000"/>
              </a:lnSpc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Besoins électrique, câbles et </a:t>
            </a:r>
            <a:r>
              <a:rPr lang="fr-FR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emplacements </a:t>
            </a:r>
          </a:p>
          <a:p>
            <a:pPr marL="742950" lvl="1" indent="-285750" algn="just">
              <a:lnSpc>
                <a:spcPct val="150000"/>
              </a:lnSpc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Fabrication des supports sur carton</a:t>
            </a:r>
          </a:p>
          <a:p>
            <a:pPr marL="742950" lvl="1" indent="-285750" algn="just">
              <a:lnSpc>
                <a:spcPct val="150000"/>
              </a:lnSpc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A</a:t>
            </a:r>
            <a:r>
              <a:rPr lang="fr-FR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utre</a:t>
            </a:r>
            <a:endParaRPr lang="fr-FR" b="1" dirty="0">
              <a:solidFill>
                <a:srgbClr val="FFFFFF"/>
              </a:solidFill>
              <a:latin typeface="Corbel" panose="020B0503020204020204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3779912" y="206733"/>
            <a:ext cx="4443411" cy="78343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2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Organisation le samedi 25 avril 2020</a:t>
            </a:r>
            <a:r>
              <a:rPr lang="fr-FR" dirty="0" smtClean="0">
                <a:solidFill>
                  <a:srgbClr val="FFFF00"/>
                </a:solidFill>
              </a:rPr>
              <a:t/>
            </a:r>
            <a:br>
              <a:rPr lang="fr-FR" dirty="0" smtClean="0">
                <a:solidFill>
                  <a:srgbClr val="FFFF00"/>
                </a:solidFill>
              </a:rPr>
            </a:br>
            <a:r>
              <a:rPr lang="fr-FR" sz="2200" b="1" dirty="0" smtClean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qui </a:t>
            </a:r>
            <a:r>
              <a:rPr lang="fr-FR" sz="2200" b="1" dirty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vient ?</a:t>
            </a:r>
            <a:r>
              <a:rPr lang="fr-FR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/>
            </a:r>
            <a:br>
              <a:rPr lang="fr-FR" sz="2400" b="1" dirty="0">
                <a:solidFill>
                  <a:schemeClr val="accent4">
                    <a:lumMod val="5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</a:br>
            <a:r>
              <a:rPr lang="fr-FR" sz="2200" b="1" dirty="0">
                <a:solidFill>
                  <a:srgbClr val="0000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/>
            </a:r>
            <a:br>
              <a:rPr lang="fr-FR" sz="2200" b="1" dirty="0">
                <a:solidFill>
                  <a:srgbClr val="0000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</a:br>
            <a:r>
              <a:rPr lang="fr-FR" dirty="0" smtClean="0">
                <a:solidFill>
                  <a:srgbClr val="0000FF"/>
                </a:solidFill>
              </a:rPr>
              <a:t/>
            </a:r>
            <a:br>
              <a:rPr lang="fr-FR" dirty="0" smtClean="0">
                <a:solidFill>
                  <a:srgbClr val="0000FF"/>
                </a:solidFill>
              </a:rPr>
            </a:b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323528" y="252282"/>
            <a:ext cx="3024336" cy="553357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RENCONTRE 2020  DES AMATEURS et/ou CONSTRUCTEURS DU ZERO</a:t>
            </a:r>
            <a:endParaRPr lang="fr-FR" sz="11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5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3184" y="1463155"/>
            <a:ext cx="8363272" cy="4799558"/>
          </a:xfrm>
        </p:spPr>
        <p:txBody>
          <a:bodyPr>
            <a:normAutofit/>
          </a:bodyPr>
          <a:lstStyle/>
          <a:p>
            <a:pPr lvl="0"/>
            <a:endParaRPr lang="fr-FR" sz="2000" dirty="0" smtClean="0">
              <a:solidFill>
                <a:srgbClr val="0000FF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fr-FR" sz="18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Dès 8 </a:t>
            </a:r>
            <a:r>
              <a:rPr lang="fr-FR" sz="1800" b="1" dirty="0">
                <a:solidFill>
                  <a:srgbClr val="FFFF00"/>
                </a:solidFill>
                <a:latin typeface="Corbel" panose="020B0503020204020204" pitchFamily="34" charset="0"/>
              </a:rPr>
              <a:t>heures </a:t>
            </a:r>
            <a:endParaRPr lang="fr-FR" sz="1800" b="1" dirty="0" smtClean="0">
              <a:solidFill>
                <a:srgbClr val="FFFF00"/>
              </a:solidFill>
              <a:latin typeface="Corbel" panose="020B0503020204020204" pitchFamily="34" charset="0"/>
            </a:endParaRPr>
          </a:p>
          <a:p>
            <a:pPr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Table </a:t>
            </a:r>
            <a:r>
              <a:rPr lang="fr-FR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accueil des arrivants ou? </a:t>
            </a:r>
            <a:r>
              <a:rPr lang="fr-FR" sz="1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qui ? </a:t>
            </a:r>
          </a:p>
          <a:p>
            <a:pPr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Répartition des amateurs dans la salle, qui ? (2 personnes)</a:t>
            </a:r>
          </a:p>
          <a:p>
            <a:pPr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fr-FR" sz="1800" b="1" dirty="0">
              <a:solidFill>
                <a:schemeClr val="accent2">
                  <a:lumMod val="20000"/>
                  <a:lumOff val="80000"/>
                </a:schemeClr>
              </a:solidFill>
              <a:latin typeface="Corbel" panose="020B0503020204020204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Accueil média </a:t>
            </a:r>
            <a:r>
              <a:rPr lang="fr-FR" sz="1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éventuel ou autres personnes non amateurs, qui ?</a:t>
            </a:r>
          </a:p>
          <a:p>
            <a:pPr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9H30 cafés/croissants</a:t>
            </a:r>
            <a:endParaRPr lang="fr-FR" sz="1800" b="1" dirty="0">
              <a:solidFill>
                <a:schemeClr val="accent2">
                  <a:lumMod val="20000"/>
                  <a:lumOff val="80000"/>
                </a:schemeClr>
              </a:solidFill>
              <a:latin typeface="Corbel" panose="020B0503020204020204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En </a:t>
            </a:r>
            <a:r>
              <a:rPr lang="fr-FR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souhaitant que ceci ne perturbe pas l’organisation que tu as déjà mise en place</a:t>
            </a:r>
            <a:r>
              <a:rPr lang="fr-FR" sz="1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</a:t>
            </a:r>
            <a:endParaRPr lang="fr-FR" sz="18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  <a:p>
            <a:pPr lvl="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12h00 Discours </a:t>
            </a:r>
            <a:r>
              <a:rPr lang="fr-FR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(remerciements) </a:t>
            </a:r>
            <a:r>
              <a:rPr lang="fr-FR" sz="1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avant repas ? Qui?</a:t>
            </a:r>
          </a:p>
          <a:p>
            <a:pPr lvl="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14h30 </a:t>
            </a:r>
            <a:r>
              <a:rPr lang="fr-FR" sz="1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atelier soudure animé par Bertrand RUMEAU</a:t>
            </a:r>
            <a:r>
              <a:rPr lang="fr-FR" sz="1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.</a:t>
            </a:r>
          </a:p>
          <a:p>
            <a:pPr lvl="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1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17h00 fin et rangement de la salle </a:t>
            </a:r>
            <a:endParaRPr lang="fr-FR" sz="1800" b="1" dirty="0">
              <a:solidFill>
                <a:schemeClr val="accent2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  <a:p>
            <a:pPr lvl="1" algn="just">
              <a:lnSpc>
                <a:spcPct val="160000"/>
              </a:lnSpc>
              <a:buFont typeface="Symbol" panose="05050102010706020507" pitchFamily="18" charset="2"/>
              <a:buChar char=""/>
            </a:pPr>
            <a:endParaRPr lang="fr-FR" sz="1200" b="1" dirty="0" smtClean="0">
              <a:solidFill>
                <a:srgbClr val="0000FF"/>
              </a:solidFill>
              <a:latin typeface="Corbel" panose="020B0503020204020204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>
              <a:buFont typeface="Symbol" panose="05050102010706020507" pitchFamily="18" charset="2"/>
              <a:buChar char=""/>
            </a:pPr>
            <a:endParaRPr lang="fr-FR" sz="2100" dirty="0" smtClean="0">
              <a:latin typeface="+mj-lt"/>
              <a:ea typeface="Calibri" panose="020F0502020204030204" pitchFamily="34" charset="0"/>
              <a:cs typeface="Arial" pitchFamily="34" charset="0"/>
            </a:endParaRPr>
          </a:p>
          <a:p>
            <a:pPr algn="just">
              <a:buNone/>
            </a:pPr>
            <a:endParaRPr lang="fr-FR" dirty="0" smtClean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16/02/2019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126" y="7041"/>
            <a:ext cx="646232" cy="573074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3779912" y="206733"/>
            <a:ext cx="4443411" cy="783431"/>
          </a:xfrm>
        </p:spPr>
        <p:txBody>
          <a:bodyPr>
            <a:normAutofit fontScale="90000"/>
          </a:bodyPr>
          <a:lstStyle/>
          <a:p>
            <a:r>
              <a:rPr lang="fr-FR" sz="2700" b="1" dirty="0" smtClean="0">
                <a:solidFill>
                  <a:srgbClr val="0000FF"/>
                </a:solidFill>
              </a:rPr>
              <a:t/>
            </a:r>
            <a:br>
              <a:rPr lang="fr-FR" sz="2700" b="1" dirty="0" smtClean="0">
                <a:solidFill>
                  <a:srgbClr val="0000FF"/>
                </a:solidFill>
              </a:rPr>
            </a:br>
            <a:r>
              <a:rPr lang="fr-FR" sz="2700" b="1" dirty="0" smtClean="0">
                <a:solidFill>
                  <a:srgbClr val="0000FF"/>
                </a:solidFill>
              </a:rPr>
              <a:t/>
            </a:r>
            <a:br>
              <a:rPr lang="fr-FR" sz="2700" b="1" dirty="0" smtClean="0">
                <a:solidFill>
                  <a:srgbClr val="0000FF"/>
                </a:solidFill>
              </a:rPr>
            </a:br>
            <a:r>
              <a:rPr lang="fr-FR" sz="2700" b="1" dirty="0">
                <a:solidFill>
                  <a:srgbClr val="0000FF"/>
                </a:solidFill>
              </a:rPr>
              <a:t/>
            </a:r>
            <a:br>
              <a:rPr lang="fr-FR" sz="2700" b="1" dirty="0">
                <a:solidFill>
                  <a:srgbClr val="0000FF"/>
                </a:solidFill>
              </a:rPr>
            </a:br>
            <a:r>
              <a:rPr lang="fr-FR" sz="22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Organisation le samedi 25 avril 2020</a:t>
            </a:r>
            <a:r>
              <a:rPr lang="fr-FR" dirty="0" smtClean="0">
                <a:solidFill>
                  <a:srgbClr val="FFFF00"/>
                </a:solidFill>
              </a:rPr>
              <a:t/>
            </a:r>
            <a:br>
              <a:rPr lang="fr-FR" dirty="0" smtClean="0">
                <a:solidFill>
                  <a:srgbClr val="FFFF00"/>
                </a:solidFill>
              </a:rPr>
            </a:br>
            <a:r>
              <a:rPr lang="fr-FR" sz="2200" b="1" dirty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Qui est </a:t>
            </a:r>
            <a:r>
              <a:rPr lang="fr-FR" sz="2200" b="1" dirty="0" smtClean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responsable de </a:t>
            </a:r>
            <a:r>
              <a:rPr lang="fr-FR" sz="2200" b="1" dirty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:</a:t>
            </a:r>
            <a:br>
              <a:rPr lang="fr-FR" sz="2200" b="1" dirty="0">
                <a:solidFill>
                  <a:srgbClr val="FFFF00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</a:br>
            <a:r>
              <a:rPr lang="fr-FR" dirty="0" smtClean="0">
                <a:solidFill>
                  <a:srgbClr val="0000FF"/>
                </a:solidFill>
              </a:rPr>
              <a:t/>
            </a:r>
            <a:br>
              <a:rPr lang="fr-FR" dirty="0" smtClean="0">
                <a:solidFill>
                  <a:srgbClr val="0000FF"/>
                </a:solidFill>
              </a:rPr>
            </a:b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323528" y="252282"/>
            <a:ext cx="3024336" cy="553357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RENCONTRE 2020  DES AMATEURS et/ou CONSTRUCTEURS DU ZERO</a:t>
            </a:r>
            <a:endParaRPr lang="fr-FR" sz="11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0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5508" y="1686788"/>
            <a:ext cx="8363272" cy="4799558"/>
          </a:xfrm>
        </p:spPr>
        <p:txBody>
          <a:bodyPr>
            <a:normAutofit/>
          </a:bodyPr>
          <a:lstStyle/>
          <a:p>
            <a:pPr marL="457200" lvl="1" indent="0" algn="just">
              <a:lnSpc>
                <a:spcPct val="160000"/>
              </a:lnSpc>
              <a:buNone/>
            </a:pPr>
            <a:r>
              <a:rPr lang="fr-FR" sz="2000" b="1" dirty="0" smtClean="0">
                <a:solidFill>
                  <a:srgbClr val="99CC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Idée : valoriser l’ activité  du Zéro</a:t>
            </a:r>
          </a:p>
          <a:p>
            <a:pPr marL="457200" lvl="1" indent="0" algn="just">
              <a:lnSpc>
                <a:spcPct val="160000"/>
              </a:lnSpc>
              <a:buNone/>
            </a:pPr>
            <a:r>
              <a:rPr lang="fr-FR" sz="2000" b="1" dirty="0" smtClean="0">
                <a:solidFill>
                  <a:srgbClr val="99CC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Proposer  aux participant de nous envoyer une photo de modèles dans un cadre de décor  ou de photographier un de leur  modèle dans un diorama ici sur place le matin.</a:t>
            </a:r>
          </a:p>
          <a:p>
            <a:pPr marL="457200" lvl="1" indent="0" algn="just">
              <a:lnSpc>
                <a:spcPct val="160000"/>
              </a:lnSpc>
              <a:buNone/>
            </a:pPr>
            <a:r>
              <a:rPr lang="fr-FR" sz="2000" b="1" dirty="0" smtClean="0">
                <a:solidFill>
                  <a:srgbClr val="99CC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L’après midi  projection des images et vote  par un jury.</a:t>
            </a:r>
          </a:p>
          <a:p>
            <a:pPr marL="457200" lvl="1" indent="0" algn="just">
              <a:lnSpc>
                <a:spcPct val="160000"/>
              </a:lnSpc>
              <a:buNone/>
            </a:pPr>
            <a:r>
              <a:rPr lang="fr-FR" sz="2000" b="1" dirty="0" smtClean="0">
                <a:solidFill>
                  <a:srgbClr val="99CC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Récompense de la meilleure photo qui ensuite pourra être utilisée dans notre communication.</a:t>
            </a:r>
          </a:p>
          <a:p>
            <a:pPr marL="457200" lvl="1" indent="0" algn="just">
              <a:lnSpc>
                <a:spcPct val="160000"/>
              </a:lnSpc>
              <a:buNone/>
            </a:pPr>
            <a:r>
              <a:rPr lang="fr-FR" sz="2000" b="1" dirty="0" smtClean="0">
                <a:solidFill>
                  <a:srgbClr val="99CC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Titre de l’opération :</a:t>
            </a:r>
            <a:r>
              <a:rPr lang="fr-FR" sz="2000" b="1" dirty="0">
                <a:solidFill>
                  <a:srgbClr val="99CC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99CCFF"/>
                </a:solidFill>
                <a:latin typeface="+mj-lt"/>
                <a:ea typeface="Calibri" panose="020F0502020204030204" pitchFamily="34" charset="0"/>
                <a:cs typeface="Arial" pitchFamily="34" charset="0"/>
              </a:rPr>
              <a:t>CHEF D’ŒUVRE</a:t>
            </a:r>
          </a:p>
          <a:p>
            <a:pPr algn="just">
              <a:buNone/>
            </a:pPr>
            <a:endParaRPr lang="fr-FR" dirty="0" smtClean="0">
              <a:solidFill>
                <a:srgbClr val="0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endParaRPr lang="fr-FR" dirty="0">
              <a:solidFill>
                <a:srgbClr val="99CCFF"/>
              </a:solidFill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16/02/2019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126" y="7041"/>
            <a:ext cx="646232" cy="573074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3491880" y="206733"/>
            <a:ext cx="5184576" cy="783431"/>
          </a:xfrm>
        </p:spPr>
        <p:txBody>
          <a:bodyPr>
            <a:normAutofit fontScale="90000"/>
          </a:bodyPr>
          <a:lstStyle/>
          <a:p>
            <a:r>
              <a:rPr lang="fr-FR" sz="2700" b="1" dirty="0">
                <a:solidFill>
                  <a:srgbClr val="0000FF"/>
                </a:solidFill>
              </a:rPr>
              <a:t/>
            </a:r>
            <a:br>
              <a:rPr lang="fr-FR" sz="2700" b="1" dirty="0">
                <a:solidFill>
                  <a:srgbClr val="0000FF"/>
                </a:solidFill>
              </a:rPr>
            </a:br>
            <a:r>
              <a:rPr lang="fr-FR" sz="2200" b="1" dirty="0" smtClean="0">
                <a:solidFill>
                  <a:srgbClr val="FFFF00"/>
                </a:solidFill>
              </a:rPr>
              <a:t>Proposition </a:t>
            </a:r>
            <a:r>
              <a:rPr lang="fr-FR" sz="22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Organisation concours photo</a:t>
            </a:r>
            <a:br>
              <a:rPr lang="fr-FR" sz="2200" b="1" dirty="0" smtClean="0">
                <a:solidFill>
                  <a:srgbClr val="FFFF00"/>
                </a:solidFill>
                <a:latin typeface="Corbel" panose="020B0503020204020204" pitchFamily="34" charset="0"/>
              </a:rPr>
            </a:br>
            <a:endParaRPr lang="fr-FR" sz="22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252282"/>
            <a:ext cx="3024336" cy="553357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RENCONTRE 2020  DES AMATEURS et/ou CONSTRUCTEURS DU ZERO</a:t>
            </a:r>
            <a:endParaRPr lang="fr-FR" sz="11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20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692696"/>
            <a:ext cx="8219256" cy="5832648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fr-FR" sz="5600" dirty="0" smtClean="0">
                <a:solidFill>
                  <a:srgbClr val="FF0000"/>
                </a:solidFill>
                <a:latin typeface="+mj-lt"/>
              </a:rPr>
              <a:t> </a:t>
            </a:r>
          </a:p>
          <a:p>
            <a:pPr algn="ctr">
              <a:spcBef>
                <a:spcPts val="0"/>
              </a:spcBef>
              <a:buNone/>
            </a:pPr>
            <a:endParaRPr lang="fr-FR" sz="5600" b="1" dirty="0" smtClean="0">
              <a:solidFill>
                <a:srgbClr val="FF000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fr-FR" sz="5600" b="1" dirty="0" smtClean="0">
              <a:solidFill>
                <a:srgbClr val="FF000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endParaRPr lang="fr-FR" sz="7200" b="1" dirty="0" smtClean="0">
              <a:solidFill>
                <a:srgbClr val="FFFF00"/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Prochaines réunions,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Point finances,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Réunion des constructeurs 2020,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>
                <a:solidFill>
                  <a:srgbClr val="FFFF00"/>
                </a:solidFill>
                <a:latin typeface="Segoe Print" panose="02000600000000000000" pitchFamily="2" charset="0"/>
              </a:rPr>
              <a:t>Déplacement futur,</a:t>
            </a:r>
            <a:endParaRPr lang="fr-FR" sz="7200" b="1" dirty="0" smtClean="0">
              <a:solidFill>
                <a:srgbClr val="FFFF00"/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>
                <a:solidFill>
                  <a:srgbClr val="FFFF00"/>
                </a:solidFill>
                <a:latin typeface="Segoe Print" panose="02000600000000000000" pitchFamily="2" charset="0"/>
              </a:rPr>
              <a:t>Info cercle du zéro,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Actualité des artisans,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Projets en </a:t>
            </a: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cours,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Questions diverses,</a:t>
            </a:r>
          </a:p>
          <a:p>
            <a:pPr marL="0" indent="0" algn="ctr">
              <a:spcBef>
                <a:spcPts val="1200"/>
              </a:spcBef>
              <a:buNone/>
            </a:pPr>
            <a:endParaRPr lang="fr-FR" sz="7200" b="1" dirty="0" smtClean="0">
              <a:solidFill>
                <a:srgbClr val="FFFF00"/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72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Présentation de votre matériel.</a:t>
            </a:r>
          </a:p>
          <a:p>
            <a:pPr marL="0" indent="0" algn="ctr">
              <a:spcBef>
                <a:spcPts val="0"/>
              </a:spcBef>
              <a:buNone/>
            </a:pPr>
            <a:endParaRPr lang="fr-FR" sz="6400" b="1" dirty="0" smtClean="0">
              <a:solidFill>
                <a:schemeClr val="bg2">
                  <a:lumMod val="10000"/>
                </a:schemeClr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0" indent="0" algn="ctr">
              <a:buNone/>
            </a:pPr>
            <a:endParaRPr lang="fr-FR" sz="7200" dirty="0" smtClean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0" indent="0" algn="ctr">
              <a:buNone/>
            </a:pPr>
            <a:r>
              <a:rPr lang="fr-FR" sz="72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 </a:t>
            </a:r>
            <a:endParaRPr lang="fr-FR" sz="5600" dirty="0" smtClean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0" indent="0" algn="ctr">
              <a:buNone/>
            </a:pPr>
            <a:r>
              <a:rPr lang="fr-FR" sz="5600" dirty="0" smtClean="0">
                <a:solidFill>
                  <a:srgbClr val="FF0000"/>
                </a:solidFill>
              </a:rPr>
              <a:t> </a:t>
            </a:r>
          </a:p>
          <a:p>
            <a:pPr marL="0" indent="0" algn="ctr">
              <a:spcBef>
                <a:spcPts val="0"/>
              </a:spcBef>
              <a:buNone/>
            </a:pPr>
            <a:endParaRPr lang="fr-FR" sz="40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fr-FR" sz="4000" dirty="0" smtClean="0">
                <a:solidFill>
                  <a:srgbClr val="FF0000"/>
                </a:solidFill>
              </a:rPr>
              <a:t> </a:t>
            </a:r>
          </a:p>
          <a:p>
            <a:pPr marL="0" indent="0" algn="ctr">
              <a:buNone/>
            </a:pPr>
            <a:r>
              <a:rPr lang="fr-FR" sz="4000" dirty="0" smtClean="0">
                <a:solidFill>
                  <a:srgbClr val="FF0000"/>
                </a:solidFill>
              </a:rPr>
              <a:t> </a:t>
            </a:r>
          </a:p>
          <a:p>
            <a:pPr marL="0" indent="0" algn="ctr">
              <a:buNone/>
            </a:pPr>
            <a:endParaRPr lang="fr-FR" sz="4000" dirty="0" smtClean="0">
              <a:solidFill>
                <a:srgbClr val="FF0000"/>
              </a:solidFill>
            </a:endParaRPr>
          </a:p>
          <a:p>
            <a:pPr marL="0" indent="0" algn="ctr">
              <a:spcBef>
                <a:spcPts val="1200"/>
              </a:spcBef>
              <a:buNone/>
            </a:pPr>
            <a:endParaRPr lang="fr-FR" sz="4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3568" y="355917"/>
            <a:ext cx="7272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61FA4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A l’ordre du jour</a:t>
            </a:r>
            <a:endParaRPr lang="fr-FR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61FA4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6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5928" y="6788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b="1" dirty="0">
                <a:solidFill>
                  <a:srgbClr val="FFFF00"/>
                </a:solidFill>
                <a:latin typeface="Segoe Print" panose="02000600000000000000" pitchFamily="2" charset="0"/>
              </a:rPr>
              <a:t>Idée voyage en Italie </a:t>
            </a:r>
            <a:br>
              <a:rPr lang="fr-FR" sz="4000" b="1" dirty="0">
                <a:solidFill>
                  <a:srgbClr val="FFFF00"/>
                </a:solidFill>
                <a:latin typeface="Segoe Print" panose="02000600000000000000" pitchFamily="2" charset="0"/>
              </a:rPr>
            </a:br>
            <a:endParaRPr lang="fr-FR" sz="4000" b="1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2133600"/>
            <a:ext cx="8352927" cy="4371660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8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Visite LOMBARDI</a:t>
            </a:r>
            <a:r>
              <a:rPr lang="fr-FR" sz="2800" b="1" dirty="0">
                <a:solidFill>
                  <a:srgbClr val="61FA48"/>
                </a:solidFill>
                <a:latin typeface="Segoe Print" panose="02000600000000000000" pitchFamily="2" charset="0"/>
              </a:rPr>
              <a:t> </a:t>
            </a:r>
            <a:r>
              <a:rPr lang="fr-FR" sz="28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à </a:t>
            </a:r>
            <a:r>
              <a:rPr lang="fr-FR" sz="2800" b="1" dirty="0">
                <a:solidFill>
                  <a:srgbClr val="61FA48"/>
                </a:solidFill>
                <a:latin typeface="Segoe Print" panose="02000600000000000000" pitchFamily="2" charset="0"/>
              </a:rPr>
              <a:t>CUSAGO à la périphérie de Milan </a:t>
            </a:r>
            <a:endParaRPr lang="fr-FR" sz="2800" b="1" dirty="0" smtClean="0">
              <a:solidFill>
                <a:srgbClr val="61FA48"/>
              </a:solidFill>
              <a:latin typeface="Segoe Print" panose="02000600000000000000" pitchFamily="2" charset="0"/>
            </a:endParaRPr>
          </a:p>
          <a:p>
            <a:pPr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fr-FR" sz="2800" b="1" dirty="0" smtClean="0">
              <a:solidFill>
                <a:srgbClr val="61FA48"/>
              </a:solidFill>
              <a:latin typeface="Segoe Print" panose="02000600000000000000" pitchFamily="2" charset="0"/>
            </a:endParaRPr>
          </a:p>
          <a:p>
            <a:pPr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8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ELETTREN à MARNATE </a:t>
            </a:r>
            <a:r>
              <a:rPr lang="fr-FR" sz="2800" b="1" dirty="0">
                <a:solidFill>
                  <a:srgbClr val="61FA48"/>
                </a:solidFill>
                <a:latin typeface="Segoe Print" panose="02000600000000000000" pitchFamily="2" charset="0"/>
              </a:rPr>
              <a:t>dans la province de Varèse en </a:t>
            </a:r>
            <a:r>
              <a:rPr lang="fr-FR" sz="28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Lombardie</a:t>
            </a:r>
          </a:p>
          <a:p>
            <a:pPr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fr-FR" sz="2800" b="1" dirty="0" smtClean="0">
              <a:solidFill>
                <a:srgbClr val="61FA48"/>
              </a:solidFill>
              <a:latin typeface="Segoe Print" panose="02000600000000000000" pitchFamily="2" charset="0"/>
            </a:endParaRPr>
          </a:p>
          <a:p>
            <a:pPr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8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Aldo musée de l’automobile à TURIN</a:t>
            </a:r>
          </a:p>
          <a:p>
            <a:pPr algn="ctr"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fr-FR" sz="2800" b="1" dirty="0" smtClean="0">
              <a:solidFill>
                <a:srgbClr val="61FA48"/>
              </a:solidFill>
              <a:latin typeface="Segoe Print" panose="02000600000000000000" pitchFamily="2" charset="0"/>
            </a:endParaRPr>
          </a:p>
          <a:p>
            <a:pPr marL="0" indent="0" algn="ctr">
              <a:buClr>
                <a:schemeClr val="bg2"/>
              </a:buClr>
              <a:buNone/>
            </a:pPr>
            <a:r>
              <a:rPr lang="fr-FR" sz="28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Comment se déplacer ?</a:t>
            </a:r>
          </a:p>
          <a:p>
            <a:pPr marL="0" indent="0" algn="ctr">
              <a:buClr>
                <a:schemeClr val="bg2"/>
              </a:buClr>
              <a:buNone/>
            </a:pPr>
            <a:r>
              <a:rPr lang="fr-FR" sz="28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Qui souhaites venir ?</a:t>
            </a:r>
          </a:p>
          <a:p>
            <a:pPr marL="0" indent="0" algn="ctr">
              <a:buClr>
                <a:schemeClr val="bg2"/>
              </a:buClr>
              <a:buNone/>
            </a:pPr>
            <a:r>
              <a:rPr lang="fr-FR" sz="28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Dates </a:t>
            </a:r>
            <a:r>
              <a:rPr lang="fr-FR" sz="2800" b="1" dirty="0">
                <a:solidFill>
                  <a:srgbClr val="61FA48"/>
                </a:solidFill>
                <a:latin typeface="Segoe Print" panose="02000600000000000000" pitchFamily="2" charset="0"/>
              </a:rPr>
              <a:t>à </a:t>
            </a:r>
            <a:r>
              <a:rPr lang="fr-FR" sz="28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définir : Juin ?</a:t>
            </a:r>
          </a:p>
          <a:p>
            <a:pPr marL="0" indent="0" algn="ctr">
              <a:buClr>
                <a:schemeClr val="bg2"/>
              </a:buClr>
              <a:buNone/>
            </a:pPr>
            <a:r>
              <a:rPr lang="fr-FR" sz="28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Finalisation lors de la réunion des amateur et/ou constructeurs</a:t>
            </a:r>
          </a:p>
          <a:p>
            <a:endParaRPr lang="fr-FR" sz="32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126" y="7041"/>
            <a:ext cx="646232" cy="573074"/>
          </a:xfrm>
          <a:prstGeom prst="rect">
            <a:avLst/>
          </a:prstGeom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550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7" y="2133600"/>
            <a:ext cx="8138864" cy="3886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egoe Print" panose="02000600000000000000" pitchFamily="2" charset="0"/>
              </a:rPr>
              <a:t>ASSEMBLÉE GÉNÉRALE DU CERCLE DU ZÉRO LE 28 MARS </a:t>
            </a:r>
            <a:r>
              <a:rPr lang="fr-FR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egoe Print" panose="02000600000000000000" pitchFamily="2" charset="0"/>
              </a:rPr>
              <a:t>2020</a:t>
            </a:r>
          </a:p>
          <a:p>
            <a:pPr marL="0" indent="0" algn="ctr">
              <a:buNone/>
            </a:pPr>
            <a:endParaRPr lang="fr-FR" sz="3200" b="1" dirty="0">
              <a:solidFill>
                <a:schemeClr val="accent2">
                  <a:lumMod val="20000"/>
                  <a:lumOff val="80000"/>
                </a:schemeClr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fr-FR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egoe Print" panose="02000600000000000000" pitchFamily="2" charset="0"/>
              </a:rPr>
              <a:t>GYMNASE LES TILLEULS </a:t>
            </a:r>
            <a:endParaRPr lang="fr-FR" sz="32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fr-FR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egoe Print" panose="02000600000000000000" pitchFamily="2" charset="0"/>
              </a:rPr>
              <a:t>rue </a:t>
            </a:r>
            <a:r>
              <a:rPr lang="fr-FR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egoe Print" panose="02000600000000000000" pitchFamily="2" charset="0"/>
              </a:rPr>
              <a:t>Notre-Dame, </a:t>
            </a:r>
            <a:endParaRPr lang="fr-FR" sz="32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fr-FR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egoe Print" panose="02000600000000000000" pitchFamily="2" charset="0"/>
              </a:rPr>
              <a:t>27100 </a:t>
            </a:r>
            <a:r>
              <a:rPr lang="fr-FR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egoe Print" panose="02000600000000000000" pitchFamily="2" charset="0"/>
              </a:rPr>
              <a:t>LE VAUDREUIL.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9348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35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208" y="930344"/>
            <a:ext cx="3687216" cy="52011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0648"/>
            <a:ext cx="3655040" cy="515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2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185" y="0"/>
            <a:ext cx="4889629" cy="685800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778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752528" cy="6816005"/>
          </a:xfr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631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280890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CCFFFF"/>
                </a:solidFill>
                <a:latin typeface="Corbel" panose="020B0503020204020204" pitchFamily="34" charset="0"/>
              </a:rPr>
              <a:t>Compte rendu par Maurice MARTIN</a:t>
            </a:r>
            <a:endParaRPr lang="fr-FR" b="1" dirty="0">
              <a:solidFill>
                <a:srgbClr val="CCFFFF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32453"/>
            <a:ext cx="7632847" cy="5151073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2321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" y="1176772"/>
            <a:ext cx="9144825" cy="5143402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259632" y="404664"/>
            <a:ext cx="6120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b="1" dirty="0" smtClean="0">
                <a:solidFill>
                  <a:srgbClr val="CCFFFF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230 G EN KIT SANS PAREIL EST DISPONIBLE 2 200 €</a:t>
            </a:r>
            <a:endParaRPr lang="fr-FR" sz="2000" b="1" dirty="0">
              <a:solidFill>
                <a:srgbClr val="CCFFFF"/>
              </a:solidFill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84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800000">
            <a:off x="0" y="0"/>
            <a:ext cx="9144000" cy="6858000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46" y="-13160"/>
            <a:ext cx="1005346" cy="144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5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800000">
            <a:off x="0" y="0"/>
            <a:ext cx="9144000" cy="6858000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46" y="-13160"/>
            <a:ext cx="1005346" cy="144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42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800000">
            <a:off x="-21559" y="-2476"/>
            <a:ext cx="9147301" cy="6860476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55" y="0"/>
            <a:ext cx="1005346" cy="144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47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239265"/>
            <a:ext cx="864096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dirty="0">
              <a:solidFill>
                <a:srgbClr val="00B0F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fr-FR" sz="2000" b="1" dirty="0">
              <a:latin typeface="Candara" panose="020E0502030303020204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Préparation </a:t>
            </a: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Réunion </a:t>
            </a:r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des amateurs &amp; constructeurs </a:t>
            </a: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début avril 2020</a:t>
            </a:r>
            <a:endParaRPr lang="fr-FR" dirty="0">
              <a:solidFill>
                <a:srgbClr val="FFFF00"/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fr-FR" sz="2400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Réunion des </a:t>
            </a:r>
            <a:r>
              <a:rPr lang="fr-FR" sz="24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amateurs &amp; constructeurs </a:t>
            </a:r>
          </a:p>
          <a:p>
            <a:pPr marL="0" indent="0" algn="ctr">
              <a:buNone/>
            </a:pPr>
            <a:r>
              <a:rPr lang="fr-FR" sz="24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24 </a:t>
            </a:r>
            <a:r>
              <a:rPr lang="fr-FR" sz="2400" b="1" dirty="0">
                <a:solidFill>
                  <a:srgbClr val="FFFF00"/>
                </a:solidFill>
                <a:latin typeface="Segoe Print" panose="02000600000000000000" pitchFamily="2" charset="0"/>
              </a:rPr>
              <a:t>&amp; 25 Avril </a:t>
            </a:r>
            <a:r>
              <a:rPr lang="fr-FR" sz="24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2020</a:t>
            </a:r>
          </a:p>
          <a:p>
            <a:pPr marL="0" indent="0" algn="ctr">
              <a:buNone/>
            </a:pPr>
            <a:endParaRPr lang="fr-FR" sz="24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Segoe Print" panose="02000600000000000000" pitchFamily="2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egoe Print" panose="02000600000000000000" pitchFamily="2" charset="0"/>
                <a:cs typeface="Arial" pitchFamily="34" charset="0"/>
              </a:rPr>
              <a:t>Réunion ADZ </a:t>
            </a: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egoe Print" panose="02000600000000000000" pitchFamily="2" charset="0"/>
              </a:rPr>
              <a:t>6 </a:t>
            </a:r>
            <a:r>
              <a:rPr lang="fr-FR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Segoe Print" panose="02000600000000000000" pitchFamily="2" charset="0"/>
              </a:rPr>
              <a:t>Juin </a:t>
            </a: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egoe Print" panose="02000600000000000000" pitchFamily="2" charset="0"/>
              </a:rPr>
              <a:t>2020</a:t>
            </a:r>
            <a:endParaRPr lang="fr-FR" sz="2400" dirty="0">
              <a:solidFill>
                <a:schemeClr val="accent2">
                  <a:lumMod val="20000"/>
                  <a:lumOff val="8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9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16632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14753" y="188640"/>
            <a:ext cx="66399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fr-FR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61FA4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Dates de nos réunions </a:t>
            </a:r>
          </a:p>
          <a:p>
            <a:pPr marL="0" indent="0" algn="ctr">
              <a:buNone/>
            </a:pPr>
            <a:r>
              <a:rPr lang="fr-FR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61FA4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saison 2019/2020 </a:t>
            </a:r>
            <a:endParaRPr lang="fr-FR" sz="4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61FA4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Image result for nouveaute logo"/>
          <p:cNvSpPr>
            <a:spLocks noChangeAspect="1" noChangeArrowheads="1"/>
          </p:cNvSpPr>
          <p:nvPr/>
        </p:nvSpPr>
        <p:spPr bwMode="auto">
          <a:xfrm>
            <a:off x="107504" y="1412776"/>
            <a:ext cx="655320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383468" y="3244334"/>
            <a:ext cx="63770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sz="4400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Actualité des artisans</a:t>
            </a:r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,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755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3" y="1772816"/>
            <a:ext cx="8737600" cy="4826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2133600"/>
            <a:ext cx="8568951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b="1" dirty="0">
                <a:solidFill>
                  <a:schemeClr val="bg2">
                    <a:lumMod val="25000"/>
                  </a:schemeClr>
                </a:solidFill>
                <a:latin typeface="Corbel" panose="020B0503020204020204" pitchFamily="34" charset="0"/>
              </a:rPr>
              <a:t>Le projet de construction d'une série de CC1400 est enfin lancé.</a:t>
            </a:r>
          </a:p>
          <a:p>
            <a:endParaRPr lang="fr-FR" sz="4000" b="1" dirty="0">
              <a:solidFill>
                <a:srgbClr val="CCFFFF"/>
              </a:solidFill>
              <a:latin typeface="Corbel" panose="020B050302020402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5" name="Image 4" descr="https://longosoft.it/lombardimodeltrains/sfondieloghi/logo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395510"/>
            <a:ext cx="4248472" cy="1017266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116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2741521"/>
            <a:ext cx="6589199" cy="1280890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CHREZO</a:t>
            </a:r>
            <a:br>
              <a:rPr lang="fr-FR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</a:br>
            <a:r>
              <a:rPr lang="fr-FR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Par David PESCE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5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1188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78469"/>
            <a:ext cx="7416823" cy="1280890"/>
          </a:xfrm>
        </p:spPr>
        <p:txBody>
          <a:bodyPr>
            <a:noAutofit/>
          </a:bodyPr>
          <a:lstStyle/>
          <a:p>
            <a:pPr algn="ctr"/>
            <a:r>
              <a:rPr lang="fr-FR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CHREZO</a:t>
            </a:r>
            <a:endParaRPr lang="fr-FR" b="1" dirty="0">
              <a:solidFill>
                <a:srgbClr val="61FA48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23528" y="4437112"/>
            <a:ext cx="2376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Présentation du</a:t>
            </a:r>
            <a:b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</a:b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prototype 3D</a:t>
            </a:r>
            <a:b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</a:br>
            <a:endParaRPr lang="fr-FR" b="1" dirty="0" smtClean="0">
              <a:solidFill>
                <a:srgbClr val="FFFF00"/>
              </a:solidFill>
              <a:latin typeface="Segoe Print" panose="02000600000000000000" pitchFamily="2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99992" y="1124744"/>
            <a:ext cx="449999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sz="4000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140 C</a:t>
            </a: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/>
            </a:r>
            <a:b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</a:br>
            <a:endParaRPr lang="fr-FR" b="1" dirty="0" smtClean="0">
              <a:solidFill>
                <a:srgbClr val="FFFF00"/>
              </a:solidFill>
              <a:latin typeface="Segoe Print" panose="02000600000000000000" pitchFamily="2" charset="0"/>
              <a:cs typeface="Arial" pitchFamily="34" charset="0"/>
            </a:endParaRPr>
          </a:p>
        </p:txBody>
      </p:sp>
      <p:pic>
        <p:nvPicPr>
          <p:cNvPr id="16" name="Image 15" descr="2019 Plaquette Rail-Expo p2&amp;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836712"/>
            <a:ext cx="4211960" cy="176967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</a:effectLst>
        </p:spPr>
      </p:pic>
      <p:pic>
        <p:nvPicPr>
          <p:cNvPr id="12" name="Image 11" descr="DSCN00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66582">
            <a:off x="2696877" y="3087426"/>
            <a:ext cx="6092402" cy="40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4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88" y="3083468"/>
            <a:ext cx="4874402" cy="3250109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79512" y="116632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CCFFFF"/>
                </a:solidFill>
              </a:rPr>
              <a:t>Planning de réalisation de la 140 C </a:t>
            </a:r>
            <a:r>
              <a:rPr lang="fr-FR" b="1" dirty="0" err="1">
                <a:solidFill>
                  <a:srgbClr val="CCFFFF"/>
                </a:solidFill>
              </a:rPr>
              <a:t>Chrezo</a:t>
            </a:r>
            <a:endParaRPr lang="fr-FR" b="1" dirty="0">
              <a:solidFill>
                <a:srgbClr val="CCFFFF"/>
              </a:solidFill>
            </a:endParaRPr>
          </a:p>
          <a:p>
            <a:endParaRPr lang="fr-FR" b="1" dirty="0">
              <a:solidFill>
                <a:srgbClr val="CCFFFF"/>
              </a:solidFill>
            </a:endParaRPr>
          </a:p>
          <a:p>
            <a:r>
              <a:rPr lang="fr-FR" b="1" dirty="0" smtClean="0">
                <a:solidFill>
                  <a:srgbClr val="CCFFFF"/>
                </a:solidFill>
              </a:rPr>
              <a:t>mai </a:t>
            </a:r>
            <a:r>
              <a:rPr lang="fr-FR" b="1" dirty="0">
                <a:solidFill>
                  <a:srgbClr val="CCFFFF"/>
                </a:solidFill>
              </a:rPr>
              <a:t>2020: fourniture de 3 prototypes assemblés et fonctionnels (1 constructeur, 1 </a:t>
            </a:r>
            <a:r>
              <a:rPr lang="fr-FR" b="1" dirty="0" err="1">
                <a:solidFill>
                  <a:srgbClr val="CCFFFF"/>
                </a:solidFill>
              </a:rPr>
              <a:t>Chrezo</a:t>
            </a:r>
            <a:r>
              <a:rPr lang="fr-FR" b="1" dirty="0">
                <a:solidFill>
                  <a:srgbClr val="CCFFFF"/>
                </a:solidFill>
              </a:rPr>
              <a:t>, 1 ESU)</a:t>
            </a:r>
          </a:p>
          <a:p>
            <a:endParaRPr lang="fr-FR" b="1" dirty="0" smtClean="0">
              <a:solidFill>
                <a:srgbClr val="CCFFFF"/>
              </a:solidFill>
            </a:endParaRPr>
          </a:p>
          <a:p>
            <a:r>
              <a:rPr lang="fr-FR" b="1" dirty="0" smtClean="0">
                <a:solidFill>
                  <a:srgbClr val="CCFFFF"/>
                </a:solidFill>
              </a:rPr>
              <a:t>juin </a:t>
            </a:r>
            <a:r>
              <a:rPr lang="fr-FR" b="1" dirty="0">
                <a:solidFill>
                  <a:srgbClr val="CCFFFF"/>
                </a:solidFill>
              </a:rPr>
              <a:t>2020: fourniture des 4 prototypes de décoration</a:t>
            </a:r>
          </a:p>
          <a:p>
            <a:endParaRPr lang="fr-FR" b="1" dirty="0">
              <a:solidFill>
                <a:srgbClr val="CCFFFF"/>
              </a:solidFill>
            </a:endParaRPr>
          </a:p>
          <a:p>
            <a:r>
              <a:rPr lang="fr-FR" b="1" dirty="0" smtClean="0">
                <a:solidFill>
                  <a:srgbClr val="CCFFFF"/>
                </a:solidFill>
              </a:rPr>
              <a:t>octobre </a:t>
            </a:r>
            <a:r>
              <a:rPr lang="fr-FR" b="1" dirty="0">
                <a:solidFill>
                  <a:srgbClr val="CCFFFF"/>
                </a:solidFill>
              </a:rPr>
              <a:t>2020: début de la fabrication</a:t>
            </a:r>
          </a:p>
          <a:p>
            <a:endParaRPr lang="fr-FR" b="1" dirty="0">
              <a:solidFill>
                <a:srgbClr val="CCFFFF"/>
              </a:solidFill>
            </a:endParaRPr>
          </a:p>
          <a:p>
            <a:r>
              <a:rPr lang="fr-FR" b="1" dirty="0" smtClean="0">
                <a:solidFill>
                  <a:srgbClr val="CCFFFF"/>
                </a:solidFill>
              </a:rPr>
              <a:t>expédition </a:t>
            </a:r>
            <a:r>
              <a:rPr lang="fr-FR" b="1" dirty="0">
                <a:solidFill>
                  <a:srgbClr val="CCFFFF"/>
                </a:solidFill>
              </a:rPr>
              <a:t>en janvier 2021 avant le Nouvel An chinois</a:t>
            </a:r>
          </a:p>
          <a:p>
            <a:endParaRPr lang="fr-FR" b="1" dirty="0">
              <a:solidFill>
                <a:srgbClr val="CCFFFF"/>
              </a:solidFill>
            </a:endParaRPr>
          </a:p>
          <a:p>
            <a:r>
              <a:rPr lang="fr-FR" b="1" dirty="0" smtClean="0">
                <a:solidFill>
                  <a:srgbClr val="CCFFFF"/>
                </a:solidFill>
              </a:rPr>
              <a:t>disponibilité </a:t>
            </a:r>
            <a:r>
              <a:rPr lang="fr-FR" b="1" dirty="0">
                <a:solidFill>
                  <a:srgbClr val="CCFFFF"/>
                </a:solidFill>
              </a:rPr>
              <a:t>en mars 2021.  </a:t>
            </a:r>
          </a:p>
        </p:txBody>
      </p:sp>
      <p:pic>
        <p:nvPicPr>
          <p:cNvPr id="7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64" y="4399818"/>
            <a:ext cx="2274005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09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78469"/>
            <a:ext cx="7920879" cy="1280890"/>
          </a:xfrm>
        </p:spPr>
        <p:txBody>
          <a:bodyPr>
            <a:noAutofit/>
          </a:bodyPr>
          <a:lstStyle/>
          <a:p>
            <a:pPr algn="ctr"/>
            <a:r>
              <a:rPr lang="fr-FR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Locotracteurs RLCB</a:t>
            </a:r>
            <a:endParaRPr lang="fr-FR" b="1" dirty="0">
              <a:solidFill>
                <a:srgbClr val="61FA48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95536" y="908720"/>
            <a:ext cx="316835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Hachette Collections</a:t>
            </a:r>
          </a:p>
          <a:p>
            <a:pPr algn="ctr">
              <a:spcBef>
                <a:spcPts val="1200"/>
              </a:spcBef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Série presse n°61</a:t>
            </a:r>
          </a:p>
          <a:p>
            <a:pPr algn="ctr">
              <a:spcBef>
                <a:spcPts val="1200"/>
              </a:spcBef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« Camions Berliet »</a:t>
            </a:r>
          </a:p>
        </p:txBody>
      </p:sp>
      <p:pic>
        <p:nvPicPr>
          <p:cNvPr id="9" name="Image 8" descr="Screenshot_1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780928"/>
            <a:ext cx="3467856" cy="33809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788024" y="4221088"/>
            <a:ext cx="377991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Reproduction du locotracteur Berliet</a:t>
            </a:r>
            <a:b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</a:b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type RLCB préservé par le musée d’Oignies</a:t>
            </a:r>
          </a:p>
          <a:p>
            <a:pPr algn="ctr">
              <a:spcBef>
                <a:spcPts val="1200"/>
              </a:spcBef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Sortie prévue fin mai 2020</a:t>
            </a:r>
            <a:b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</a:b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19,90 €</a:t>
            </a:r>
          </a:p>
        </p:txBody>
      </p:sp>
      <p:pic>
        <p:nvPicPr>
          <p:cNvPr id="11" name="Image 10" descr="Berliet RLCB préservé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1052735"/>
            <a:ext cx="4252484" cy="283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78469"/>
            <a:ext cx="7920879" cy="1280890"/>
          </a:xfrm>
        </p:spPr>
        <p:txBody>
          <a:bodyPr>
            <a:noAutofit/>
          </a:bodyPr>
          <a:lstStyle/>
          <a:p>
            <a:pPr algn="ctr"/>
            <a:r>
              <a:rPr lang="fr-FR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Locotracteurs RLCB</a:t>
            </a:r>
            <a:endParaRPr lang="fr-FR" b="1" dirty="0">
              <a:solidFill>
                <a:srgbClr val="61FA48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95536" y="764704"/>
            <a:ext cx="31683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Série spéciale réalisée par Ixo pour Chrezo</a:t>
            </a:r>
          </a:p>
          <a:p>
            <a:pPr algn="ctr">
              <a:spcBef>
                <a:spcPts val="1200"/>
              </a:spcBef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500 exemplaires PLM 040 EA 51</a:t>
            </a:r>
          </a:p>
          <a:p>
            <a:pPr algn="ctr">
              <a:spcBef>
                <a:spcPts val="1200"/>
              </a:spcBef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500 exemplaires SNCF</a:t>
            </a:r>
            <a:b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</a:b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LZZBE 04 039</a:t>
            </a:r>
          </a:p>
          <a:p>
            <a:pPr algn="ctr">
              <a:spcBef>
                <a:spcPts val="1200"/>
              </a:spcBef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Prix 25 €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88024" y="3933056"/>
            <a:ext cx="3779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100 exemplaires</a:t>
            </a:r>
            <a:b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</a:b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(50 PLM + 50 SNCF)</a:t>
            </a:r>
            <a:b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</a:b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seront réservés aux membres du Cercle du Zéro</a:t>
            </a:r>
          </a:p>
          <a:p>
            <a:pPr algn="ctr">
              <a:spcBef>
                <a:spcPts val="1200"/>
              </a:spcBef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Prix 20 €</a:t>
            </a:r>
          </a:p>
        </p:txBody>
      </p:sp>
      <p:pic>
        <p:nvPicPr>
          <p:cNvPr id="12" name="Image 11" descr="DSCN0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932384"/>
            <a:ext cx="3672408" cy="2448272"/>
          </a:xfrm>
          <a:prstGeom prst="rect">
            <a:avLst/>
          </a:prstGeom>
        </p:spPr>
      </p:pic>
      <p:pic>
        <p:nvPicPr>
          <p:cNvPr id="13" name="Image 12" descr="DSCN0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429000"/>
            <a:ext cx="3852402" cy="25688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6093296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  <a:cs typeface="Arial" pitchFamily="34" charset="0"/>
              </a:rPr>
              <a:t>La commercialisation ne pourra intervenir que 90 jours après la sortie du modèle Hachette (date théorique 1/9/2020)</a:t>
            </a:r>
          </a:p>
        </p:txBody>
      </p:sp>
    </p:spTree>
    <p:extLst>
      <p:ext uri="{BB962C8B-B14F-4D97-AF65-F5344CB8AC3E}">
        <p14:creationId xmlns:p14="http://schemas.microsoft.com/office/powerpoint/2010/main" val="4501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3" y="404664"/>
            <a:ext cx="9148493" cy="6237312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-5666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www.chrezo.fr</a:t>
            </a:r>
            <a:r>
              <a:rPr lang="fr-FR" dirty="0">
                <a:solidFill>
                  <a:srgbClr val="FFFF00"/>
                </a:solidFill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964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5" y="116632"/>
            <a:ext cx="3456384" cy="644650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www.chrezo.fr</a:t>
            </a:r>
            <a:r>
              <a:rPr lang="fr-FR" dirty="0">
                <a:solidFill>
                  <a:srgbClr val="FFFF00"/>
                </a:solidFill>
              </a:rPr>
              <a:t>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377762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00808"/>
            <a:ext cx="8505872" cy="4296856"/>
          </a:xfrm>
          <a:prstGeom prst="rect">
            <a:avLst/>
          </a:prstGeom>
        </p:spPr>
      </p:pic>
      <p:pic>
        <p:nvPicPr>
          <p:cNvPr id="6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9250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sp>
        <p:nvSpPr>
          <p:cNvPr id="13" name="AutoShape 6" descr="C:\Users\Lenovo\Documents\AMIS DU ZERO &amp; CONSTRUCTEURS\amis du zero 2019 2020\ADZ 14 d%C3%A9cembre 2019\Opel-blitz-Newsletter-1_3604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6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49" y="1772639"/>
            <a:ext cx="4362450" cy="4362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1800" y="5661248"/>
            <a:ext cx="2837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Odette fait son ménage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34" y="-15904"/>
            <a:ext cx="4644008" cy="160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79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239265"/>
            <a:ext cx="8640960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dirty="0">
              <a:solidFill>
                <a:srgbClr val="00B0F0"/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fr-FR" sz="2000" b="1" dirty="0"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0231" y="2492896"/>
            <a:ext cx="5979522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fr-FR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61FA4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Points finances</a:t>
            </a:r>
          </a:p>
          <a:p>
            <a:pPr marL="0" indent="0" algn="ctr">
              <a:buNone/>
            </a:pPr>
            <a:r>
              <a:rPr lang="fr-FR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61FA4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saison 2019/2020</a:t>
            </a:r>
          </a:p>
          <a:p>
            <a:pPr marL="0" indent="0" algn="ctr">
              <a:buNone/>
            </a:pPr>
            <a:endParaRPr lang="fr-FR" sz="4400" b="1" dirty="0">
              <a:ln w="12700">
                <a:solidFill>
                  <a:srgbClr val="FFFF00"/>
                </a:solidFill>
                <a:prstDash val="solid"/>
              </a:ln>
              <a:solidFill>
                <a:srgbClr val="61FA4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  <a:p>
            <a:pPr marL="0" indent="0" algn="ctr">
              <a:buNone/>
            </a:pPr>
            <a:endParaRPr lang="fr-FR" sz="4400" b="1" cap="none" spc="0" dirty="0" smtClean="0">
              <a:ln w="12700">
                <a:solidFill>
                  <a:srgbClr val="FFFF00"/>
                </a:solidFill>
                <a:prstDash val="solid"/>
              </a:ln>
              <a:solidFill>
                <a:srgbClr val="61FA4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anose="02000600000000000000" pitchFamily="2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fr-FR" sz="44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61FA4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Bernard MOLLARD</a:t>
            </a:r>
            <a:r>
              <a:rPr lang="fr-FR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61FA4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 </a:t>
            </a:r>
            <a:endParaRPr lang="fr-FR" sz="4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61FA4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0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49" y="332656"/>
            <a:ext cx="6336704" cy="6336704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546630" y="5950842"/>
            <a:ext cx="4004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Façade de commerce fermée n°3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34" y="-15904"/>
            <a:ext cx="4644008" cy="160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0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12967" y="3789040"/>
            <a:ext cx="2436665" cy="504056"/>
          </a:xfrm>
        </p:spPr>
        <p:txBody>
          <a:bodyPr/>
          <a:lstStyle/>
          <a:p>
            <a:pPr marL="0" indent="0" algn="ctr">
              <a:buNone/>
            </a:pPr>
            <a:r>
              <a:rPr lang="fr-FR" b="1" dirty="0" smtClean="0">
                <a:solidFill>
                  <a:srgbClr val="61FA48"/>
                </a:solidFill>
              </a:rPr>
              <a:t>André </a:t>
            </a:r>
            <a:r>
              <a:rPr lang="fr-FR" sz="2400" b="1" dirty="0" smtClean="0">
                <a:solidFill>
                  <a:srgbClr val="61FA48"/>
                </a:solidFill>
              </a:rPr>
              <a:t>GOLETTO</a:t>
            </a:r>
            <a:endParaRPr lang="fr-FR" b="1" dirty="0">
              <a:solidFill>
                <a:srgbClr val="61FA48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20888"/>
            <a:ext cx="2413736" cy="1080120"/>
          </a:xfrm>
          <a:prstGeom prst="rect">
            <a:avLst/>
          </a:prstGeom>
        </p:spPr>
      </p:pic>
      <p:pic>
        <p:nvPicPr>
          <p:cNvPr id="8" name="il_fi" descr="http://www.easydroit.fr/images/article/image/image03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976064" cy="370171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14/12/2019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3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00" y="476672"/>
            <a:ext cx="8507860" cy="5650743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pic>
        <p:nvPicPr>
          <p:cNvPr id="6" name="il_fi" descr="http://www.easydroit.fr/images/article/image/image03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Lemaco Spur O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0" y="476672"/>
            <a:ext cx="2342365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29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pic>
        <p:nvPicPr>
          <p:cNvPr id="6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21431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23" y="211741"/>
            <a:ext cx="2400300" cy="10763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91880" y="513258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</a:rPr>
              <a:t>DRAISINES DU65 </a:t>
            </a: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/>
            </a:r>
            <a:b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</a:br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</a:rPr>
              <a:t/>
            </a:r>
            <a:br>
              <a:rPr lang="fr-FR" dirty="0">
                <a:solidFill>
                  <a:srgbClr val="FFFF00"/>
                </a:solidFill>
                <a:latin typeface="Segoe Print" panose="02000600000000000000" pitchFamily="2" charset="0"/>
              </a:rPr>
            </a:br>
            <a:endParaRPr lang="fr-FR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580" y="1556792"/>
            <a:ext cx="4067175" cy="280035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868116" y="6074559"/>
            <a:ext cx="1192088" cy="370171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14/12/2019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136" y="1288066"/>
            <a:ext cx="3629025" cy="21717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866" y="4005263"/>
            <a:ext cx="4286250" cy="2790825"/>
          </a:xfrm>
          <a:prstGeom prst="rect">
            <a:avLst/>
          </a:prstGeom>
        </p:spPr>
      </p:pic>
      <p:pic>
        <p:nvPicPr>
          <p:cNvPr id="9" name="il_fi" descr="http://www.easydroit.fr/images/article/image/image031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4815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3848" y="356073"/>
            <a:ext cx="6589199" cy="1280890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</a:rPr>
              <a:t>DRAISINES </a:t>
            </a:r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DU49</a:t>
            </a:r>
            <a:r>
              <a:rPr lang="fr-FR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923" y="1572052"/>
            <a:ext cx="4038600" cy="2619375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pic>
        <p:nvPicPr>
          <p:cNvPr id="5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23" y="211741"/>
            <a:ext cx="2400300" cy="10763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307" y="3411607"/>
            <a:ext cx="4847476" cy="308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315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21" y="1581119"/>
            <a:ext cx="4223470" cy="1878394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pic>
        <p:nvPicPr>
          <p:cNvPr id="5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23" y="211741"/>
            <a:ext cx="2400300" cy="10763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018" y="1522030"/>
            <a:ext cx="4362051" cy="190697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082" y="3691540"/>
            <a:ext cx="4186730" cy="20870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0" y="369359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Une </a:t>
            </a:r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</a:rPr>
              <a:t>seule variante sera proposée, cependant, la conception des wagonnets permettra à l’amateur de réaliser</a:t>
            </a:r>
            <a:br>
              <a:rPr lang="fr-FR" dirty="0">
                <a:solidFill>
                  <a:srgbClr val="FFFF00"/>
                </a:solidFill>
                <a:latin typeface="Segoe Print" panose="02000600000000000000" pitchFamily="2" charset="0"/>
              </a:rPr>
            </a:br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</a:rPr>
              <a:t>facilement tous les types de dispositions possibles avec les ranchers et les ridelles. </a:t>
            </a:r>
            <a:br>
              <a:rPr lang="fr-FR" dirty="0">
                <a:solidFill>
                  <a:srgbClr val="FFFF00"/>
                </a:solidFill>
                <a:latin typeface="Segoe Print" panose="02000600000000000000" pitchFamily="2" charset="0"/>
              </a:rPr>
            </a:br>
            <a:endParaRPr lang="fr-FR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79575" y="48594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3200" b="1" dirty="0">
                <a:solidFill>
                  <a:srgbClr val="FFFF00"/>
                </a:solidFill>
                <a:latin typeface="Segoe Print" panose="02000600000000000000" pitchFamily="2" charset="0"/>
              </a:rPr>
              <a:t>Wagonnets 10t</a:t>
            </a:r>
            <a:r>
              <a:rPr lang="fr-FR" sz="3200" dirty="0">
                <a:solidFill>
                  <a:srgbClr val="FFFF00"/>
                </a:solidFill>
                <a:latin typeface="Segoe Print" panose="02000600000000000000" pitchFamily="2" charset="0"/>
              </a:rPr>
              <a:t> </a:t>
            </a:r>
            <a:br>
              <a:rPr lang="fr-FR" sz="3200" dirty="0">
                <a:solidFill>
                  <a:srgbClr val="FFFF00"/>
                </a:solidFill>
                <a:latin typeface="Segoe Print" panose="02000600000000000000" pitchFamily="2" charset="0"/>
              </a:rPr>
            </a:br>
            <a:endParaRPr lang="fr-FR" sz="3200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339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5928" y="27564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458" y="2437764"/>
            <a:ext cx="9202632" cy="41490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23" y="211741"/>
            <a:ext cx="2400300" cy="10763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53" y="147785"/>
            <a:ext cx="2715295" cy="26875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69590" y="749903"/>
            <a:ext cx="30228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  <a:latin typeface="Segoe Print" panose="02000600000000000000" pitchFamily="2" charset="0"/>
              </a:rPr>
              <a:t>Locotracteurs</a:t>
            </a:r>
            <a:br>
              <a:rPr lang="fr-FR" sz="2400" b="1" dirty="0">
                <a:solidFill>
                  <a:srgbClr val="FFFF00"/>
                </a:solidFill>
                <a:latin typeface="Segoe Print" panose="02000600000000000000" pitchFamily="2" charset="0"/>
              </a:rPr>
            </a:br>
            <a:r>
              <a:rPr lang="fr-FR" sz="24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Y7100-Y7400 </a:t>
            </a:r>
          </a:p>
          <a:p>
            <a:pPr algn="ctr"/>
            <a:r>
              <a:rPr lang="fr-FR" sz="2400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Y6200 </a:t>
            </a:r>
            <a:r>
              <a:rPr lang="fr-FR" sz="2400" dirty="0">
                <a:solidFill>
                  <a:srgbClr val="FFFF00"/>
                </a:solidFill>
                <a:latin typeface="Segoe Print" panose="02000600000000000000" pitchFamily="2" charset="0"/>
              </a:rPr>
              <a:t>et Y6400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  <a:p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</a:rPr>
              <a:t/>
            </a:r>
            <a:br>
              <a:rPr lang="fr-FR" dirty="0">
                <a:solidFill>
                  <a:srgbClr val="FFFF00"/>
                </a:solidFill>
                <a:latin typeface="Segoe Print" panose="02000600000000000000" pitchFamily="2" charset="0"/>
              </a:rPr>
            </a:br>
            <a:endParaRPr lang="fr-FR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25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3848" y="375384"/>
            <a:ext cx="6589199" cy="1280890"/>
          </a:xfrm>
        </p:spPr>
        <p:txBody>
          <a:bodyPr/>
          <a:lstStyle/>
          <a:p>
            <a:r>
              <a:rPr lang="fr-FR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BB 67000 à 67400</a:t>
            </a:r>
            <a:r>
              <a:rPr lang="fr-FR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 </a:t>
            </a:r>
            <a:br>
              <a:rPr lang="fr-FR" dirty="0" smtClean="0">
                <a:solidFill>
                  <a:srgbClr val="FFFF00"/>
                </a:solidFill>
                <a:latin typeface="Segoe Print" panose="02000600000000000000" pitchFamily="2" charset="0"/>
              </a:rPr>
            </a:br>
            <a:endParaRPr lang="fr-FR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08920"/>
            <a:ext cx="9183187" cy="3263589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23" y="211741"/>
            <a:ext cx="2400300" cy="1076325"/>
          </a:xfrm>
          <a:prstGeom prst="rect">
            <a:avLst/>
          </a:prstGeom>
        </p:spPr>
      </p:pic>
      <p:pic>
        <p:nvPicPr>
          <p:cNvPr id="7" name="il_fi" descr="http://www.easydroit.fr/images/article/image/image03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5928" y="27564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167156" y="13331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</a:rPr>
              <a:t>date courante </a:t>
            </a:r>
            <a:r>
              <a:rPr lang="fr-FR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Juillet </a:t>
            </a:r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</a:rPr>
              <a:t>2020 </a:t>
            </a:r>
            <a:br>
              <a:rPr lang="fr-FR" dirty="0">
                <a:solidFill>
                  <a:srgbClr val="FFFF00"/>
                </a:solidFill>
                <a:latin typeface="Segoe Print" panose="02000600000000000000" pitchFamily="2" charset="0"/>
              </a:rPr>
            </a:br>
            <a:endParaRPr lang="fr-FR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9821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2724150"/>
            <a:ext cx="3714750" cy="14097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32757" y="243410"/>
            <a:ext cx="6589199" cy="1280890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</a:rPr>
              <a:t>Wagons couverts G4.2</a:t>
            </a:r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</a:rPr>
              <a:t>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016732"/>
            <a:ext cx="9130947" cy="4824536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195" y="5753390"/>
            <a:ext cx="3001008" cy="11695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866" y="5703210"/>
            <a:ext cx="3214047" cy="12196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913" y="5704133"/>
            <a:ext cx="3097033" cy="1217843"/>
          </a:xfrm>
          <a:prstGeom prst="rect">
            <a:avLst/>
          </a:prstGeom>
        </p:spPr>
      </p:pic>
      <p:pic>
        <p:nvPicPr>
          <p:cNvPr id="11" name="il_fi" descr="http://www.easydroit.fr/images/article/image/image031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5928" y="27564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23" y="211741"/>
            <a:ext cx="2400300" cy="10763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83590" y="1288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milieu du 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2</a:t>
            </a:r>
            <a:r>
              <a:rPr lang="fr-FR" sz="800" b="1" baseline="30000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ème</a:t>
            </a:r>
            <a:r>
              <a:rPr lang="fr-FR" sz="800" b="1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  </a:t>
            </a:r>
            <a:r>
              <a:rPr lang="fr-FR" b="1" dirty="0" smtClean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trimestre </a:t>
            </a:r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2020. </a:t>
            </a:r>
            <a:br>
              <a:rPr lang="fr-FR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</a:br>
            <a:endParaRPr lang="fr-FR" b="1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12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78469"/>
            <a:ext cx="7920879" cy="1280890"/>
          </a:xfrm>
        </p:spPr>
        <p:txBody>
          <a:bodyPr>
            <a:noAutofit/>
          </a:bodyPr>
          <a:lstStyle/>
          <a:p>
            <a:pPr algn="ctr"/>
            <a:r>
              <a:rPr lang="fr-FR" sz="6600" b="1" dirty="0" smtClean="0">
                <a:solidFill>
                  <a:srgbClr val="61FA48"/>
                </a:solidFill>
                <a:latin typeface="Segoe Print" panose="02000600000000000000" pitchFamily="2" charset="0"/>
              </a:rPr>
              <a:t>Nos finances</a:t>
            </a:r>
            <a:endParaRPr lang="fr-FR" sz="6600" b="1" dirty="0">
              <a:solidFill>
                <a:srgbClr val="61FA48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93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9832" y="228425"/>
            <a:ext cx="6589199" cy="1280890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  <a:latin typeface="Segoe Print" panose="02000600000000000000" pitchFamily="2" charset="0"/>
              </a:rPr>
              <a:t>Voitures Sud-Ouest</a:t>
            </a:r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</a:rPr>
              <a:t> </a:t>
            </a:r>
            <a:br>
              <a:rPr lang="fr-FR" dirty="0">
                <a:solidFill>
                  <a:srgbClr val="FFFF00"/>
                </a:solidFill>
                <a:latin typeface="Segoe Print" panose="02000600000000000000" pitchFamily="2" charset="0"/>
              </a:rPr>
            </a:br>
            <a:endParaRPr lang="fr-FR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pic>
        <p:nvPicPr>
          <p:cNvPr id="5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27564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944043" y="1189257"/>
            <a:ext cx="4572000" cy="1771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1755" algn="just">
              <a:lnSpc>
                <a:spcPct val="107000"/>
              </a:lnSpc>
              <a:spcAft>
                <a:spcPts val="0"/>
              </a:spcAft>
              <a:tabLst>
                <a:tab pos="730885" algn="l"/>
                <a:tab pos="2712085" algn="l"/>
                <a:tab pos="3427730" algn="l"/>
                <a:tab pos="3706495" algn="l"/>
                <a:tab pos="3907155" algn="l"/>
                <a:tab pos="4312920" algn="l"/>
              </a:tabLst>
            </a:pPr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programme comportera les 4 types de chaudrons : </a:t>
            </a:r>
            <a:r>
              <a:rPr lang="fr-FR" sz="2400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fr-FR" sz="16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algn="just">
              <a:lnSpc>
                <a:spcPct val="107000"/>
              </a:lnSpc>
              <a:spcAft>
                <a:spcPts val="0"/>
              </a:spcAft>
              <a:tabLst>
                <a:tab pos="730885" algn="l"/>
                <a:tab pos="2712085" algn="l"/>
                <a:tab pos="3427730" algn="l"/>
                <a:tab pos="3706495" algn="l"/>
                <a:tab pos="3907155" algn="l"/>
                <a:tab pos="4312920" algn="l"/>
              </a:tabLst>
            </a:pPr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100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</a:t>
            </a:r>
            <a:r>
              <a:rPr lang="fr-FR" sz="1100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ère </a:t>
            </a:r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/2</a:t>
            </a:r>
            <a:r>
              <a:rPr lang="fr-FR" sz="1100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</a:t>
            </a:r>
            <a:r>
              <a:rPr lang="fr-FR" sz="1100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ère</a:t>
            </a:r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fr-FR" sz="1100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/fourgon et</a:t>
            </a:r>
            <a:r>
              <a:rPr lang="fr-FR" sz="2400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complété par les variantes XR et V/VB.</a:t>
            </a:r>
            <a:endParaRPr lang="fr-FR" sz="16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23" y="211741"/>
            <a:ext cx="2400300" cy="10763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2" y="3029185"/>
            <a:ext cx="9076418" cy="347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115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1248"/>
            <a:ext cx="9144000" cy="3513221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6184" y="908720"/>
            <a:ext cx="1584176" cy="1591248"/>
          </a:xfrm>
          <a:prstGeom prst="rect">
            <a:avLst/>
          </a:prstGeom>
        </p:spPr>
      </p:pic>
      <p:pic>
        <p:nvPicPr>
          <p:cNvPr id="5" name="il_fi" descr="http://www.easydroit.fr/images/article/image/image03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424" y="68041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507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420144" y="415746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3155168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Segoe Print" panose="02000600000000000000" pitchFamily="2" charset="0"/>
                <a:ea typeface="Times New Roman" pitchFamily="18" charset="0"/>
                <a:cs typeface="Aharoni" pitchFamily="2" charset="-79"/>
              </a:rPr>
              <a:t>PROJET D’AMELIORATION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Segoe Print" panose="02000600000000000000" pitchFamily="2" charset="0"/>
                <a:ea typeface="Times New Roman" pitchFamily="18" charset="0"/>
                <a:cs typeface="Aharoni" pitchFamily="2" charset="-79"/>
              </a:rPr>
              <a:t>DES VOITURES CIWL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Segoe Print" panose="02000600000000000000" pitchFamily="2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Segoe Print" panose="02000600000000000000" pitchFamily="2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Segoe Print" panose="02000600000000000000" pitchFamily="2" charset="0"/>
                <a:ea typeface="Times New Roman" pitchFamily="18" charset="0"/>
                <a:cs typeface="Arial" pitchFamily="34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Segoe Print" panose="02000600000000000000" pitchFamily="2" charset="0"/>
                <a:ea typeface="Times New Roman" pitchFamily="18" charset="0"/>
                <a:cs typeface="Aharoni" pitchFamily="2" charset="-79"/>
              </a:rPr>
              <a:t>Projet Gilbert LEBEC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Segoe Print" panose="02000600000000000000" pitchFamily="2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1" name="Image 10" descr="http://www.elettren.it/images/marchio%20elettren%20sit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844824"/>
            <a:ext cx="3810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837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</p:txBody>
      </p:sp>
      <p:pic>
        <p:nvPicPr>
          <p:cNvPr id="6" name="Image 5" descr="http://www.elettren.it/images/sito%20storia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27237"/>
            <a:ext cx="7416824" cy="512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pic>
        <p:nvPicPr>
          <p:cNvPr id="5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5928" y="7623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334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0"/>
            <a:ext cx="4851639" cy="6858000"/>
          </a:xfrm>
          <a:prstGeom prst="rect">
            <a:avLst/>
          </a:prstGeom>
        </p:spPr>
      </p:pic>
      <p:pic>
        <p:nvPicPr>
          <p:cNvPr id="6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5928" y="7623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55396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0" y="3509576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ndara" pitchFamily="34" charset="0"/>
                <a:ea typeface="Calibri" pitchFamily="34" charset="0"/>
                <a:cs typeface="Aharoni" pitchFamily="2" charset="-79"/>
              </a:rPr>
              <a:t>Il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Candara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" y="188640"/>
            <a:ext cx="903649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800" b="1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P</a:t>
            </a:r>
            <a:r>
              <a:rPr lang="fr-FR" sz="2800" b="1" dirty="0" smtClean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laque </a:t>
            </a:r>
            <a:r>
              <a:rPr lang="fr-FR" sz="2800" b="1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de </a:t>
            </a:r>
            <a:r>
              <a:rPr lang="fr-FR" sz="2800" b="1" dirty="0" smtClean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châssis pour CIWL ELETTREN </a:t>
            </a:r>
          </a:p>
          <a:p>
            <a:pPr algn="ctr">
              <a:spcAft>
                <a:spcPts val="0"/>
              </a:spcAft>
            </a:pPr>
            <a:r>
              <a:rPr lang="fr-FR" sz="2800" b="1" dirty="0" smtClean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et les </a:t>
            </a:r>
            <a:r>
              <a:rPr lang="fr-FR" sz="2800" b="1" dirty="0">
                <a:solidFill>
                  <a:srgbClr val="FFFF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bandes rivetées du toit.</a:t>
            </a:r>
            <a:endParaRPr lang="fr-FR" sz="2800" b="1" dirty="0">
              <a:solidFill>
                <a:srgbClr val="FFFF00"/>
              </a:solidFill>
              <a:latin typeface="Segoe Print" panose="02000600000000000000" pitchFamily="2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fr-FR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Picture 9177"/>
          <p:cNvPicPr/>
          <p:nvPr/>
        </p:nvPicPr>
        <p:blipFill>
          <a:blip r:embed="rId2"/>
          <a:stretch>
            <a:fillRect/>
          </a:stretch>
        </p:blipFill>
        <p:spPr>
          <a:xfrm>
            <a:off x="421081" y="1048284"/>
            <a:ext cx="8301838" cy="5661248"/>
          </a:xfrm>
          <a:prstGeom prst="rect">
            <a:avLst/>
          </a:prstGeom>
        </p:spPr>
      </p:pic>
      <p:pic>
        <p:nvPicPr>
          <p:cNvPr id="8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5928" y="7623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00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-185715" y="154949"/>
            <a:ext cx="9085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FF00"/>
                </a:solidFill>
                <a:latin typeface="Segoe Print" panose="02000600000000000000" pitchFamily="2" charset="0"/>
              </a:rPr>
              <a:t>Chassis</a:t>
            </a:r>
            <a:r>
              <a:rPr lang="fr-FR" sz="24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 montage Gilbert </a:t>
            </a:r>
            <a:r>
              <a:rPr lang="fr-FR" sz="2400" b="1" dirty="0">
                <a:solidFill>
                  <a:srgbClr val="FFFF00"/>
                </a:solidFill>
                <a:latin typeface="Segoe Print" panose="02000600000000000000" pitchFamily="2" charset="0"/>
              </a:rPr>
              <a:t>LEBEC pour CIWL ELETTREN</a:t>
            </a:r>
          </a:p>
        </p:txBody>
      </p:sp>
      <p:pic>
        <p:nvPicPr>
          <p:cNvPr id="6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7623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95466"/>
            <a:ext cx="4160057" cy="2341020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40" y="908720"/>
            <a:ext cx="4136502" cy="232776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82498"/>
            <a:ext cx="4177360" cy="23507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82498"/>
            <a:ext cx="4133054" cy="23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372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3" y="2666948"/>
            <a:ext cx="7308304" cy="411265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" y="158216"/>
            <a:ext cx="4406822" cy="2479884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07" y="158216"/>
            <a:ext cx="4406821" cy="24798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7016" y="129368"/>
            <a:ext cx="9085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CCFFFF"/>
                </a:solidFill>
                <a:latin typeface="Segoe Print" panose="02000600000000000000" pitchFamily="2" charset="0"/>
              </a:rPr>
              <a:t>Chassis</a:t>
            </a:r>
            <a:r>
              <a:rPr lang="fr-FR" sz="2400" b="1" dirty="0" smtClean="0">
                <a:solidFill>
                  <a:srgbClr val="CCFFFF"/>
                </a:solidFill>
                <a:latin typeface="Segoe Print" panose="02000600000000000000" pitchFamily="2" charset="0"/>
              </a:rPr>
              <a:t> montage Gilbert </a:t>
            </a:r>
            <a:r>
              <a:rPr lang="fr-FR" sz="2400" b="1" dirty="0">
                <a:solidFill>
                  <a:srgbClr val="CCFFFF"/>
                </a:solidFill>
                <a:latin typeface="Segoe Print" panose="02000600000000000000" pitchFamily="2" charset="0"/>
              </a:rPr>
              <a:t>LEBEC pour CIWL ELETTREN</a:t>
            </a:r>
          </a:p>
        </p:txBody>
      </p:sp>
    </p:spTree>
    <p:extLst>
      <p:ext uri="{BB962C8B-B14F-4D97-AF65-F5344CB8AC3E}">
        <p14:creationId xmlns:p14="http://schemas.microsoft.com/office/powerpoint/2010/main" val="35288216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163"/>
            <a:ext cx="9144000" cy="514567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60330" y="292566"/>
            <a:ext cx="7582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latin typeface="Segoe Print" panose="02000600000000000000" pitchFamily="2" charset="0"/>
              </a:rPr>
              <a:t>Bogies de Gilbert LEBEC pour CIWL ELETTREN</a:t>
            </a:r>
            <a:endParaRPr lang="fr-FR" sz="2400" b="1" dirty="0">
              <a:solidFill>
                <a:srgbClr val="FFFF00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5928" y="7623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00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35796" y="-1361857"/>
            <a:ext cx="6470325" cy="9146081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pic>
        <p:nvPicPr>
          <p:cNvPr id="6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5928" y="7623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7076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16/02/2019</a:t>
            </a:r>
            <a:endParaRPr lang="fr-FR" dirty="0"/>
          </a:p>
        </p:txBody>
      </p:sp>
      <p:pic>
        <p:nvPicPr>
          <p:cNvPr id="6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95536" y="1700808"/>
            <a:ext cx="8424936" cy="1870577"/>
          </a:xfrm>
          <a:prstGeom prst="rect">
            <a:avLst/>
          </a:prstGeom>
          <a:ln w="3810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RENCONTRE 2020  DES AMATEURS </a:t>
            </a:r>
            <a:r>
              <a:rPr lang="fr-FR" sz="2800" b="1" dirty="0" smtClean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et/ou </a:t>
            </a:r>
            <a:r>
              <a:rPr lang="fr-FR" sz="28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CONSTRUCTEURS DU ZERO</a:t>
            </a:r>
            <a:endParaRPr lang="fr-FR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Les vendredi 24 avril 2020 après midi et samedi 25 avril 2020</a:t>
            </a:r>
            <a:endParaRPr lang="fr-FR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À Nîmes (Gard)</a:t>
            </a:r>
            <a:endParaRPr lang="fr-FR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71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345104" y="-1204040"/>
            <a:ext cx="6505261" cy="9195468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pic>
        <p:nvPicPr>
          <p:cNvPr id="6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5928" y="7623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16479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32656"/>
            <a:ext cx="9135469" cy="792088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61FA48"/>
                </a:solidFill>
                <a:latin typeface="Segoe Print" panose="02000600000000000000" pitchFamily="2" charset="0"/>
              </a:rPr>
              <a:t>CIWL Reconditionnement Elettren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14/12/2019</a:t>
            </a:r>
            <a:endParaRPr lang="fr-FR" dirty="0"/>
          </a:p>
        </p:txBody>
      </p:sp>
      <p:pic>
        <p:nvPicPr>
          <p:cNvPr id="5" name="Image 4" descr="C:\Users\User\AppData\Local\Microsoft\Windows\Temporary Internet Files\Content.Word\20150825_1105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30" y="2337462"/>
            <a:ext cx="9144000" cy="331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5928" y="7623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84073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27564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15616" y="2780928"/>
            <a:ext cx="6299208" cy="1394201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CCFFFF"/>
                </a:solidFill>
                <a:latin typeface="Corbel" panose="020B0503020204020204" pitchFamily="34" charset="0"/>
              </a:rPr>
              <a:t>LE MONT-DORE </a:t>
            </a:r>
            <a:br>
              <a:rPr lang="fr-FR" b="1" dirty="0" smtClean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sz="1800" dirty="0" smtClean="0">
                <a:solidFill>
                  <a:srgbClr val="CCFFFF"/>
                </a:solidFill>
                <a:latin typeface="Corbel" panose="020B0503020204020204" pitchFamily="34" charset="0"/>
              </a:rPr>
              <a:t>IMAGE DE </a:t>
            </a:r>
            <a:r>
              <a:rPr lang="fr-FR" sz="1800" dirty="0">
                <a:solidFill>
                  <a:srgbClr val="CCFFFF"/>
                </a:solidFill>
                <a:latin typeface="Corbel" panose="020B0503020204020204" pitchFamily="34" charset="0"/>
              </a:rPr>
              <a:t>Philippe </a:t>
            </a:r>
            <a:r>
              <a:rPr lang="fr-FR" sz="1800" dirty="0" smtClean="0">
                <a:solidFill>
                  <a:srgbClr val="CCFFFF"/>
                </a:solidFill>
                <a:latin typeface="Corbel" panose="020B0503020204020204" pitchFamily="34" charset="0"/>
              </a:rPr>
              <a:t>Floquet</a:t>
            </a:r>
            <a:br>
              <a:rPr lang="fr-FR" sz="1800" dirty="0" smtClean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sz="1800" dirty="0" smtClean="0">
                <a:solidFill>
                  <a:srgbClr val="CCFFFF"/>
                </a:solidFill>
                <a:latin typeface="Corbel" panose="020B0503020204020204" pitchFamily="34" charset="0"/>
              </a:rPr>
              <a:t>Par Henri RODDE </a:t>
            </a:r>
            <a:endParaRPr lang="fr-FR" sz="1800" dirty="0">
              <a:solidFill>
                <a:srgbClr val="CCFF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99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387424"/>
            <a:ext cx="9184328" cy="4941168"/>
          </a:xfrm>
          <a:prstGeom prst="rect">
            <a:avLst/>
          </a:prstGeom>
        </p:spPr>
      </p:pic>
      <p:pic>
        <p:nvPicPr>
          <p:cNvPr id="6" name="Espace réservé du contenu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933691"/>
            <a:ext cx="6591300" cy="2924309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945200" y="624110"/>
            <a:ext cx="6299208" cy="644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b="1" smtClean="0">
                <a:solidFill>
                  <a:srgbClr val="CCFFFF"/>
                </a:solidFill>
                <a:latin typeface="Corbel" panose="020B0503020204020204" pitchFamily="34" charset="0"/>
              </a:rPr>
              <a:t>LE MONT-DORE </a:t>
            </a:r>
            <a:r>
              <a:rPr lang="fr-FR" sz="1800" smtClean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 </a:t>
            </a:r>
            <a:endParaRPr lang="fr-FR" sz="1800" dirty="0">
              <a:solidFill>
                <a:srgbClr val="CCFF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062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299208" cy="644650"/>
          </a:xfrm>
        </p:spPr>
        <p:txBody>
          <a:bodyPr/>
          <a:lstStyle/>
          <a:p>
            <a:r>
              <a:rPr lang="fr-FR" b="1" dirty="0" smtClean="0">
                <a:solidFill>
                  <a:srgbClr val="CCFFFF"/>
                </a:solidFill>
                <a:latin typeface="Corbel" panose="020B0503020204020204" pitchFamily="34" charset="0"/>
              </a:rPr>
              <a:t>LE MONT-DORE </a:t>
            </a:r>
            <a:r>
              <a:rPr lang="fr-FR" sz="1800" dirty="0" smtClean="0">
                <a:solidFill>
                  <a:srgbClr val="CCFFFF"/>
                </a:solidFill>
                <a:latin typeface="Corbel" panose="020B0503020204020204" pitchFamily="34" charset="0"/>
              </a:rPr>
              <a:t>IMAGE DE </a:t>
            </a:r>
            <a:r>
              <a:rPr lang="fr-FR" sz="1800" dirty="0">
                <a:solidFill>
                  <a:srgbClr val="CCFFFF"/>
                </a:solidFill>
                <a:latin typeface="Corbel" panose="020B0503020204020204" pitchFamily="34" charset="0"/>
              </a:rPr>
              <a:t>Philippe Floquet 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556792"/>
            <a:ext cx="9135375" cy="6093296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39" y="4278762"/>
            <a:ext cx="3060588" cy="20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113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26386" cy="3886200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11" y="3429001"/>
            <a:ext cx="5861538" cy="34290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945200" y="624110"/>
            <a:ext cx="6299208" cy="644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b="1" smtClean="0">
                <a:solidFill>
                  <a:srgbClr val="CCFFFF"/>
                </a:solidFill>
                <a:latin typeface="Corbel" panose="020B0503020204020204" pitchFamily="34" charset="0"/>
              </a:rPr>
              <a:t>LE MONT-DORE </a:t>
            </a:r>
            <a:r>
              <a:rPr lang="fr-FR" sz="1800" smtClean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 </a:t>
            </a:r>
            <a:endParaRPr lang="fr-FR" sz="1800" dirty="0">
              <a:solidFill>
                <a:srgbClr val="CCFF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585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1" y="0"/>
            <a:ext cx="5364088" cy="359231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49" y="3642794"/>
            <a:ext cx="5255951" cy="2564904"/>
          </a:xfrm>
          <a:prstGeom prst="rect">
            <a:avLst/>
          </a:prstGeom>
        </p:spPr>
      </p:pic>
      <p:pic>
        <p:nvPicPr>
          <p:cNvPr id="17" name="Espace réservé du contenu 1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" y="4045228"/>
            <a:ext cx="3832378" cy="2162470"/>
          </a:xfrm>
        </p:spPr>
      </p:pic>
      <p:sp>
        <p:nvSpPr>
          <p:cNvPr id="19" name="Titre 1"/>
          <p:cNvSpPr txBox="1">
            <a:spLocks/>
          </p:cNvSpPr>
          <p:nvPr/>
        </p:nvSpPr>
        <p:spPr>
          <a:xfrm>
            <a:off x="1945200" y="624110"/>
            <a:ext cx="6299208" cy="644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b="1" smtClean="0">
                <a:solidFill>
                  <a:srgbClr val="CCFFFF"/>
                </a:solidFill>
                <a:latin typeface="Corbel" panose="020B0503020204020204" pitchFamily="34" charset="0"/>
              </a:rPr>
              <a:t>LE MONT-DORE </a:t>
            </a:r>
            <a:r>
              <a:rPr lang="fr-FR" sz="1800" smtClean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 </a:t>
            </a:r>
            <a:endParaRPr lang="fr-FR" sz="1800" dirty="0">
              <a:solidFill>
                <a:srgbClr val="CCFF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60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l_fi" descr="http://www.easydroit.fr/images/article/image/image03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928" y="27564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115616" y="2780928"/>
            <a:ext cx="6299208" cy="1394201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CCFFFF"/>
                </a:solidFill>
                <a:latin typeface="Corbel" panose="020B0503020204020204" pitchFamily="34" charset="0"/>
              </a:rPr>
              <a:t>LE PUY DE DOME</a:t>
            </a:r>
            <a:br>
              <a:rPr lang="fr-FR" b="1" dirty="0" smtClean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sz="1800" dirty="0" smtClean="0">
                <a:solidFill>
                  <a:srgbClr val="CCFFFF"/>
                </a:solidFill>
                <a:latin typeface="Corbel" panose="020B0503020204020204" pitchFamily="34" charset="0"/>
              </a:rPr>
              <a:t>IMAGE DE </a:t>
            </a:r>
            <a:r>
              <a:rPr lang="fr-FR" sz="1800" dirty="0">
                <a:solidFill>
                  <a:srgbClr val="CCFFFF"/>
                </a:solidFill>
                <a:latin typeface="Corbel" panose="020B0503020204020204" pitchFamily="34" charset="0"/>
              </a:rPr>
              <a:t>Philippe </a:t>
            </a:r>
            <a:r>
              <a:rPr lang="fr-FR" sz="1800" dirty="0" smtClean="0">
                <a:solidFill>
                  <a:srgbClr val="CCFFFF"/>
                </a:solidFill>
                <a:latin typeface="Corbel" panose="020B0503020204020204" pitchFamily="34" charset="0"/>
              </a:rPr>
              <a:t>Floquet</a:t>
            </a:r>
            <a:br>
              <a:rPr lang="fr-FR" sz="1800" dirty="0" smtClean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sz="1800" dirty="0" smtClean="0">
                <a:solidFill>
                  <a:srgbClr val="CCFFFF"/>
                </a:solidFill>
                <a:latin typeface="Corbel" panose="020B0503020204020204" pitchFamily="34" charset="0"/>
              </a:rPr>
              <a:t>Par Henri RODDE </a:t>
            </a:r>
            <a:endParaRPr lang="fr-FR" sz="1800" dirty="0">
              <a:solidFill>
                <a:srgbClr val="CCFF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72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" y="980728"/>
            <a:ext cx="4378496" cy="5656973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0"/>
            <a:ext cx="4574286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16244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  <a:t>LE PUY DE DOME</a:t>
            </a:r>
            <a:b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03045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57" y="2133600"/>
            <a:ext cx="5826386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9291" y="19301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  <a:t>LE PUY DE DOME</a:t>
            </a:r>
            <a:b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930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0110" y="1484784"/>
            <a:ext cx="8229600" cy="5001419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fr-FR" sz="3400" dirty="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600" dirty="0" smtClean="0">
                <a:solidFill>
                  <a:srgbClr val="FFFFFF"/>
                </a:solidFill>
                <a:latin typeface="Corbel" panose="020B0503020204020204" pitchFamily="34" charset="0"/>
              </a:rPr>
              <a:t>Pour </a:t>
            </a:r>
            <a:r>
              <a:rPr lang="fr-FR" sz="2600" dirty="0">
                <a:solidFill>
                  <a:srgbClr val="FFFFFF"/>
                </a:solidFill>
                <a:latin typeface="Corbel" panose="020B0503020204020204" pitchFamily="34" charset="0"/>
              </a:rPr>
              <a:t>cela vous devez vous acquitter de la somme de 48 Euros pour les frais de location de la salle, les frais de bouche (café/croissants de bienvenue et repas) et pour contribuer aux frais d'organisation</a:t>
            </a:r>
            <a:r>
              <a:rPr lang="fr-FR" sz="2600" dirty="0" smtClean="0">
                <a:solidFill>
                  <a:srgbClr val="FFFFFF"/>
                </a:solidFill>
                <a:latin typeface="Corbel" panose="020B0503020204020204" pitchFamily="34" charset="0"/>
              </a:rPr>
              <a:t>.</a:t>
            </a:r>
          </a:p>
          <a:p>
            <a:pPr>
              <a:lnSpc>
                <a:spcPct val="17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fr-FR" sz="2600" dirty="0">
              <a:solidFill>
                <a:srgbClr val="FFFFFF"/>
              </a:solidFill>
              <a:latin typeface="Corbel" panose="020B0503020204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600" dirty="0" smtClean="0">
                <a:solidFill>
                  <a:srgbClr val="FFFFFF"/>
                </a:solidFill>
                <a:latin typeface="Corbel" panose="020B0503020204020204" pitchFamily="34" charset="0"/>
              </a:rPr>
              <a:t>Les </a:t>
            </a:r>
            <a:r>
              <a:rPr lang="fr-FR" sz="2600" dirty="0">
                <a:solidFill>
                  <a:srgbClr val="FFFFFF"/>
                </a:solidFill>
                <a:latin typeface="Corbel" panose="020B0503020204020204" pitchFamily="34" charset="0"/>
              </a:rPr>
              <a:t>inscriptions sont prises à partir de début janvier 2020. Les places étant forcément limitées, les demandes seront prises jusqu'à obtention du quota et au plus tard, le jeudi 16 avril 2020 </a:t>
            </a:r>
          </a:p>
          <a:p>
            <a:pPr>
              <a:lnSpc>
                <a:spcPct val="17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600" dirty="0">
                <a:solidFill>
                  <a:srgbClr val="FFFFFF"/>
                </a:solidFill>
                <a:latin typeface="Corbel" panose="020B0503020204020204" pitchFamily="34" charset="0"/>
              </a:rPr>
              <a:t>A partir du lundi 20 avril 2020 aucun remboursement ne sera possible si vous ne venez pas, nous engageons les frais au Vatel à cette date</a:t>
            </a:r>
            <a:r>
              <a:rPr lang="fr-FR" sz="2900" dirty="0">
                <a:solidFill>
                  <a:srgbClr val="FFFFFF"/>
                </a:solidFill>
                <a:latin typeface="Corbel" panose="020B0503020204020204" pitchFamily="34" charset="0"/>
              </a:rPr>
              <a:t>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fr-FR" sz="2900" dirty="0">
              <a:solidFill>
                <a:srgbClr val="FFFFFF"/>
              </a:solidFill>
              <a:latin typeface="Corbel" panose="020B0503020204020204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Clr>
                <a:schemeClr val="bg2"/>
              </a:buClr>
              <a:buNone/>
            </a:pPr>
            <a:endParaRPr lang="fr-FR" sz="2900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Arial" pitchFamily="34" charset="0"/>
            </a:endParaRPr>
          </a:p>
          <a:p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16/02/2019</a:t>
            </a:r>
            <a:endParaRPr lang="fr-FR" dirty="0"/>
          </a:p>
        </p:txBody>
      </p:sp>
      <p:pic>
        <p:nvPicPr>
          <p:cNvPr id="9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3968" y="802945"/>
            <a:ext cx="3727326" cy="1325563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INSCRIPTIONS</a:t>
            </a:r>
            <a:endParaRPr lang="fr-FR" sz="2400" dirty="0">
              <a:solidFill>
                <a:srgbClr val="FFFF00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252282"/>
            <a:ext cx="3024336" cy="553357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RENCONTRE 2020  DES AMATEURS et/ou CONSTRUCTEURS DU ZERO</a:t>
            </a:r>
            <a:endParaRPr lang="fr-FR" sz="11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27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" y="548680"/>
            <a:ext cx="9158410" cy="5760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0796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  <a:t>LE PUY DE DOME</a:t>
            </a:r>
            <a:b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98583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5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80304" cy="4608512"/>
          </a:xfrm>
        </p:spPr>
      </p:pic>
      <p:sp>
        <p:nvSpPr>
          <p:cNvPr id="6" name="Rectangle 5"/>
          <p:cNvSpPr/>
          <p:nvPr/>
        </p:nvSpPr>
        <p:spPr>
          <a:xfrm>
            <a:off x="683568" y="1886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  <a:t>LE PUY DE DOME</a:t>
            </a:r>
            <a:b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00828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8" y="908719"/>
            <a:ext cx="9151668" cy="5234753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19291" y="19301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  <a:t>LE PUY DE DOME</a:t>
            </a:r>
            <a:b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76798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286000" y="296733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CFFFF"/>
                </a:solidFill>
                <a:latin typeface="Corbel" panose="020B0503020204020204" pitchFamily="34" charset="0"/>
              </a:rPr>
              <a:t>VOLVIC</a:t>
            </a:r>
            <a:r>
              <a:rPr lang="fr-FR" sz="2800" b="1" dirty="0">
                <a:solidFill>
                  <a:srgbClr val="CCFFFF"/>
                </a:solidFill>
                <a:latin typeface="Corbel" panose="020B0503020204020204" pitchFamily="34" charset="0"/>
              </a:rPr>
              <a:t/>
            </a:r>
            <a:br>
              <a:rPr lang="fr-FR" sz="2800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sz="2800" dirty="0">
                <a:solidFill>
                  <a:srgbClr val="CCFFFF"/>
                </a:solidFill>
                <a:latin typeface="Corbel" panose="020B0503020204020204" pitchFamily="34" charset="0"/>
              </a:rPr>
              <a:t>IMAGE DE </a:t>
            </a:r>
            <a:r>
              <a:rPr lang="fr-FR" sz="2800" dirty="0" smtClean="0">
                <a:solidFill>
                  <a:srgbClr val="CCFFFF"/>
                </a:solidFill>
                <a:latin typeface="Corbel" panose="020B0503020204020204" pitchFamily="34" charset="0"/>
              </a:rPr>
              <a:t>Philippe </a:t>
            </a:r>
            <a:r>
              <a:rPr lang="fr-FR" sz="2800" dirty="0">
                <a:solidFill>
                  <a:srgbClr val="CCFFFF"/>
                </a:solidFill>
                <a:latin typeface="Corbel" panose="020B0503020204020204" pitchFamily="34" charset="0"/>
              </a:rPr>
              <a:t>Floquet</a:t>
            </a:r>
            <a:br>
              <a:rPr lang="fr-FR" sz="2800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sz="2800" dirty="0">
                <a:solidFill>
                  <a:srgbClr val="CCFFFF"/>
                </a:solidFill>
                <a:latin typeface="Corbel" panose="020B0503020204020204" pitchFamily="34" charset="0"/>
              </a:rPr>
              <a:t>Par Henri RODDE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5107860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97547" cy="40319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40152" y="764704"/>
            <a:ext cx="3058848" cy="1280890"/>
          </a:xfrm>
        </p:spPr>
        <p:txBody>
          <a:bodyPr>
            <a:noAutofit/>
          </a:bodyPr>
          <a:lstStyle/>
          <a:p>
            <a:pPr algn="ctr"/>
            <a:r>
              <a:rPr lang="fr-FR" sz="2000" b="1" dirty="0">
                <a:solidFill>
                  <a:srgbClr val="CCFFFF"/>
                </a:solidFill>
                <a:latin typeface="Corbel" panose="020B0503020204020204" pitchFamily="34" charset="0"/>
              </a:rPr>
              <a:t>VOLVIC</a:t>
            </a:r>
            <a:br>
              <a:rPr lang="fr-FR" sz="2000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sz="2000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sz="2000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sz="2000" dirty="0">
                <a:solidFill>
                  <a:srgbClr val="CCFFFF"/>
                </a:solidFill>
                <a:latin typeface="Corbel" panose="020B0503020204020204" pitchFamily="34" charset="0"/>
              </a:rPr>
              <a:t>Par Henri RODDE </a:t>
            </a:r>
            <a:r>
              <a:rPr lang="fr-FR" sz="2000" dirty="0"/>
              <a:t/>
            </a:r>
            <a:br>
              <a:rPr lang="fr-FR" sz="2000" dirty="0"/>
            </a:br>
            <a:endParaRPr lang="fr-FR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56" y="3337843"/>
            <a:ext cx="6087244" cy="3524514"/>
          </a:xfrm>
        </p:spPr>
      </p:pic>
    </p:spTree>
    <p:extLst>
      <p:ext uri="{BB962C8B-B14F-4D97-AF65-F5344CB8AC3E}">
        <p14:creationId xmlns:p14="http://schemas.microsoft.com/office/powerpoint/2010/main" val="31937671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3886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04048" y="495648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  <a:t>VOLVIC</a:t>
            </a:r>
            <a:b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Par Henri RODDE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20499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905"/>
            <a:ext cx="9135375" cy="6093296"/>
          </a:xfrm>
        </p:spPr>
      </p:pic>
      <p:sp>
        <p:nvSpPr>
          <p:cNvPr id="9" name="Rectangle 8"/>
          <p:cNvSpPr/>
          <p:nvPr/>
        </p:nvSpPr>
        <p:spPr>
          <a:xfrm>
            <a:off x="-684584" y="126455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  <a:t>VOLVIC</a:t>
            </a:r>
            <a:b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Par Henri RODDE 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717032"/>
            <a:ext cx="3275856" cy="21456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58077" y="3244334"/>
            <a:ext cx="1027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sur place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14280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38" y="-8550"/>
            <a:ext cx="5458968" cy="6858000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02"/>
            <a:ext cx="4579822" cy="6866301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-388231" y="546420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  <a:t>VOLVIC</a:t>
            </a:r>
            <a:b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Par Henri RODDE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43326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35375" cy="6093296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275856" y="239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  <a:t>VOLVIC</a:t>
            </a:r>
            <a:b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Par Henri RODDE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251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07"/>
            <a:ext cx="4986528" cy="6858000"/>
          </a:xfrm>
          <a:prstGeom prst="rect">
            <a:avLst/>
          </a:prstGeom>
        </p:spPr>
      </p:pic>
      <p:pic>
        <p:nvPicPr>
          <p:cNvPr id="8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2" y="624110"/>
            <a:ext cx="4192638" cy="6285814"/>
          </a:xfrm>
        </p:spPr>
      </p:pic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35" y="0"/>
            <a:ext cx="4588365" cy="6879109"/>
          </a:xfrm>
        </p:spPr>
      </p:pic>
      <p:sp>
        <p:nvSpPr>
          <p:cNvPr id="12" name="Rectangle 11"/>
          <p:cNvSpPr/>
          <p:nvPr/>
        </p:nvSpPr>
        <p:spPr>
          <a:xfrm>
            <a:off x="4761681" y="5805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  <a:t>VOLVIC</a:t>
            </a:r>
            <a:b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Par Henri RODDE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95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0110" y="1484784"/>
            <a:ext cx="8229600" cy="500141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3400" b="1" dirty="0" smtClean="0">
                <a:solidFill>
                  <a:srgbClr val="FFFF00"/>
                </a:solidFill>
                <a:latin typeface="Corbel" panose="020B0503020204020204" pitchFamily="34" charset="0"/>
              </a:rPr>
              <a:t>INVITATIONS</a:t>
            </a:r>
            <a:r>
              <a:rPr lang="fr-FR" sz="3400" dirty="0" smtClean="0">
                <a:solidFill>
                  <a:srgbClr val="FFFF00"/>
                </a:solidFill>
                <a:latin typeface="Corbel" panose="020B0503020204020204" pitchFamily="34" charset="0"/>
              </a:rPr>
              <a:t>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fr-FR" sz="3400" dirty="0">
              <a:solidFill>
                <a:srgbClr val="FFFF00"/>
              </a:solidFill>
              <a:latin typeface="Corbel" panose="020B0503020204020204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CCFFFF"/>
              </a:buClr>
              <a:buFont typeface="Courier New" panose="02070309020205020404" pitchFamily="49" charset="0"/>
              <a:buChar char="o"/>
            </a:pPr>
            <a:r>
              <a:rPr lang="fr-FR" sz="2800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Email via notre fichier : 470 invitations et 85 réponses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CCFFFF"/>
              </a:buClr>
              <a:buFont typeface="Courier New" panose="02070309020205020404" pitchFamily="49" charset="0"/>
              <a:buChar char="o"/>
            </a:pPr>
            <a:r>
              <a:rPr lang="fr-FR" sz="2800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la lettre AMJL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CCFFFF"/>
              </a:buClr>
              <a:buFont typeface="Courier New" panose="02070309020205020404" pitchFamily="49" charset="0"/>
              <a:buChar char="o"/>
            </a:pPr>
            <a:r>
              <a:rPr lang="fr-FR" sz="2800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Entrevoie sujet en janvier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CCFFFF"/>
              </a:buClr>
              <a:buFont typeface="Courier New" panose="02070309020205020404" pitchFamily="49" charset="0"/>
              <a:buChar char="o"/>
            </a:pPr>
            <a:r>
              <a:rPr lang="fr-FR" sz="2800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Forum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CCFFFF"/>
              </a:buClr>
              <a:buFont typeface="Courier New" panose="02070309020205020404" pitchFamily="49" charset="0"/>
              <a:buChar char="o"/>
            </a:pPr>
            <a:r>
              <a:rPr lang="fr-FR" sz="2800" b="1" dirty="0" smtClean="0">
                <a:solidFill>
                  <a:srgbClr val="FFFFFF"/>
                </a:solidFill>
                <a:latin typeface="Corbel" panose="020B0503020204020204" pitchFamily="34" charset="0"/>
                <a:ea typeface="Calibri" panose="020F0502020204030204" pitchFamily="34" charset="0"/>
                <a:cs typeface="Arial" pitchFamily="34" charset="0"/>
              </a:rPr>
              <a:t>Autre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fr-FR" sz="3400" dirty="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fr-FR" sz="3300" dirty="0">
              <a:solidFill>
                <a:srgbClr val="FFFFFF"/>
              </a:solidFill>
              <a:latin typeface="Corbel" panose="020B0503020204020204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None/>
            </a:pPr>
            <a:endParaRPr lang="fr-FR" sz="4400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  <a:ea typeface="Calibri" panose="020F0502020204030204" pitchFamily="34" charset="0"/>
              <a:cs typeface="Arial" pitchFamily="34" charset="0"/>
            </a:endParaRPr>
          </a:p>
          <a:p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16/02/2019</a:t>
            </a:r>
            <a:endParaRPr lang="fr-FR" dirty="0"/>
          </a:p>
        </p:txBody>
      </p:sp>
      <p:pic>
        <p:nvPicPr>
          <p:cNvPr id="9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23528" y="252282"/>
            <a:ext cx="3024336" cy="553357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b="1" dirty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RENCONTRE 2020  DES AMATEURS et/ou CONSTRUCTEURS DU ZERO</a:t>
            </a:r>
            <a:endParaRPr lang="fr-FR" sz="11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4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185"/>
            <a:ext cx="9144000" cy="65288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828600" y="34122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  <a:t>VOLVIC</a:t>
            </a:r>
            <a:b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Par Henri RODDE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702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62"/>
            <a:ext cx="9028409" cy="6021950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7" name="Espace réservé du contenu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559316"/>
            <a:ext cx="3225261" cy="20867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766523" y="596345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  <a:t>VOLVIC</a:t>
            </a:r>
            <a:b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Par Henri RODDE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809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006"/>
            <a:ext cx="9105564" cy="6237312"/>
          </a:xfrm>
        </p:spPr>
      </p:pic>
      <p:sp>
        <p:nvSpPr>
          <p:cNvPr id="7" name="Rectangle 6"/>
          <p:cNvSpPr/>
          <p:nvPr/>
        </p:nvSpPr>
        <p:spPr>
          <a:xfrm>
            <a:off x="5239800" y="98856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  <a:t>VOLVIC</a:t>
            </a:r>
            <a:b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Par Henri RODDE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445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7" y="764704"/>
            <a:ext cx="9135375" cy="6093296"/>
          </a:xfrm>
        </p:spPr>
      </p:pic>
      <p:sp>
        <p:nvSpPr>
          <p:cNvPr id="8" name="Rectangle 7"/>
          <p:cNvSpPr/>
          <p:nvPr/>
        </p:nvSpPr>
        <p:spPr>
          <a:xfrm>
            <a:off x="-180528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  <a:t>VOLVIC</a:t>
            </a:r>
            <a:b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Par Henri RODDE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629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5/10/2019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122"/>
            <a:ext cx="9165125" cy="6113139"/>
          </a:xfrm>
        </p:spPr>
      </p:pic>
      <p:sp>
        <p:nvSpPr>
          <p:cNvPr id="9" name="Rectangle 8"/>
          <p:cNvSpPr/>
          <p:nvPr/>
        </p:nvSpPr>
        <p:spPr>
          <a:xfrm>
            <a:off x="3707904" y="359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  <a:t>VOLVIC</a:t>
            </a:r>
            <a:br>
              <a:rPr lang="fr-FR" b="1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IMAGE DE Philippe Floquet</a:t>
            </a:r>
            <a:b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</a:br>
            <a:r>
              <a:rPr lang="fr-FR" dirty="0">
                <a:solidFill>
                  <a:srgbClr val="CCFFFF"/>
                </a:solidFill>
                <a:latin typeface="Corbel" panose="020B0503020204020204" pitchFamily="34" charset="0"/>
              </a:rPr>
              <a:t>Par Henri RODDE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788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2060" y="1412776"/>
            <a:ext cx="64411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fr-FR" sz="5400" b="1" cap="none" spc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BEF73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 </a:t>
            </a:r>
          </a:p>
          <a:p>
            <a:pPr marL="0" indent="0" algn="ctr">
              <a:buNone/>
            </a:pPr>
            <a:r>
              <a:rPr lang="fr-FR" sz="5400" b="1" cap="none" spc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BEF73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Questions diverses</a:t>
            </a:r>
            <a:endParaRPr lang="fr-FR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BEF73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7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2133600"/>
            <a:ext cx="8856983" cy="3886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BEF73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Présentation </a:t>
            </a:r>
          </a:p>
          <a:p>
            <a:pPr marL="0" indent="0" algn="ctr">
              <a:buNone/>
            </a:pPr>
            <a:r>
              <a:rPr lang="fr-FR" sz="4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BEF73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egoe Print" panose="02000600000000000000" pitchFamily="2" charset="0"/>
                <a:cs typeface="Arial" pitchFamily="34" charset="0"/>
              </a:rPr>
              <a:t>de votre matériel</a:t>
            </a:r>
          </a:p>
          <a:p>
            <a:endParaRPr lang="fr-FR" sz="4400" dirty="0"/>
          </a:p>
        </p:txBody>
      </p:sp>
      <p:pic>
        <p:nvPicPr>
          <p:cNvPr id="5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5928" y="27564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5/10/2019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67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8029" y="1419746"/>
            <a:ext cx="7886700" cy="467355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fr-FR" sz="2800" b="1" dirty="0" smtClean="0">
              <a:latin typeface="+mj-lt"/>
            </a:endParaRPr>
          </a:p>
          <a:p>
            <a:pPr algn="ctr">
              <a:buNone/>
            </a:pPr>
            <a:r>
              <a:rPr lang="fr-FR" sz="4400" b="1" dirty="0" smtClean="0">
                <a:solidFill>
                  <a:srgbClr val="FFFF00"/>
                </a:solidFill>
                <a:latin typeface="Candara" panose="020E0502030303020204" pitchFamily="34" charset="0"/>
              </a:rPr>
              <a:t>67 inscrits à ce jour</a:t>
            </a:r>
          </a:p>
          <a:p>
            <a:pPr algn="ctr">
              <a:buNone/>
            </a:pPr>
            <a:r>
              <a:rPr lang="fr-FR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77 </a:t>
            </a:r>
            <a:r>
              <a:rPr lang="fr-FR" sz="3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participants en 2019</a:t>
            </a:r>
          </a:p>
          <a:p>
            <a:pPr algn="ctr">
              <a:buNone/>
            </a:pPr>
            <a:r>
              <a:rPr lang="fr-FR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61 </a:t>
            </a:r>
            <a:r>
              <a:rPr lang="fr-FR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participants en 2018</a:t>
            </a:r>
          </a:p>
          <a:p>
            <a:pPr algn="ctr">
              <a:buNone/>
            </a:pPr>
            <a:r>
              <a:rPr lang="fr-FR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64 </a:t>
            </a:r>
            <a:r>
              <a:rPr lang="fr-FR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participants en 2017</a:t>
            </a:r>
          </a:p>
          <a:p>
            <a:pPr algn="ctr">
              <a:buNone/>
            </a:pPr>
            <a:r>
              <a:rPr lang="fr-FR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63 participants en 2016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16/02/2019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412154" y="43651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0"/>
              </a:spcAft>
            </a:pPr>
            <a:endParaRPr lang="fr-FR" sz="2400" b="1" dirty="0">
              <a:solidFill>
                <a:srgbClr val="CCFFFF"/>
              </a:solidFill>
              <a:latin typeface="Candara" panose="020E0502030303020204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0" name="il_fi" descr="http://www.easydroit.fr/images/article/image/image03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2764" y="186905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23528" y="252282"/>
            <a:ext cx="3024336" cy="553357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b="1" dirty="0" smtClean="0">
                <a:solidFill>
                  <a:srgbClr val="FFFF00"/>
                </a:solidFill>
                <a:latin typeface="Corbel" panose="020B050302020402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RENCONTRE 2020  DES AMATEURS et/ou CONSTRUCTEURS DU ZERO</a:t>
            </a:r>
            <a:endParaRPr lang="fr-FR" sz="11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004048" y="860525"/>
            <a:ext cx="179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Présence</a:t>
            </a:r>
            <a:endParaRPr lang="fr-FR" sz="28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0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ersonnalisé 1">
      <a:majorFont>
        <a:latin typeface="Segoe Script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i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7566</TotalTime>
  <Words>1784</Words>
  <Application>Microsoft Office PowerPoint</Application>
  <PresentationFormat>Affichage à l'écran (4:3)</PresentationFormat>
  <Paragraphs>1125</Paragraphs>
  <Slides>86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86</vt:i4>
      </vt:variant>
    </vt:vector>
  </HeadingPairs>
  <TitlesOfParts>
    <vt:vector size="101" baseType="lpstr">
      <vt:lpstr>Microsoft YaHei UI</vt:lpstr>
      <vt:lpstr>Aharoni</vt:lpstr>
      <vt:lpstr>Arial</vt:lpstr>
      <vt:lpstr>Calibri</vt:lpstr>
      <vt:lpstr>Candara</vt:lpstr>
      <vt:lpstr>Century Gothic</vt:lpstr>
      <vt:lpstr>Corbel</vt:lpstr>
      <vt:lpstr>Courier New</vt:lpstr>
      <vt:lpstr>Segoe Print</vt:lpstr>
      <vt:lpstr>Segoe Script</vt:lpstr>
      <vt:lpstr>Symbol</vt:lpstr>
      <vt:lpstr>Times New Roman</vt:lpstr>
      <vt:lpstr>Wingdings 3</vt:lpstr>
      <vt:lpstr>Conception personnalisée</vt:lpstr>
      <vt:lpstr>Brin</vt:lpstr>
      <vt:lpstr>Présentation PowerPoint</vt:lpstr>
      <vt:lpstr>Présentation PowerPoint</vt:lpstr>
      <vt:lpstr>Présentation PowerPoint</vt:lpstr>
      <vt:lpstr>Présentation PowerPoint</vt:lpstr>
      <vt:lpstr>Nos finances</vt:lpstr>
      <vt:lpstr>Présentation PowerPoint</vt:lpstr>
      <vt:lpstr>INSCRIPTIONS</vt:lpstr>
      <vt:lpstr>Présentation PowerPoint</vt:lpstr>
      <vt:lpstr>Présentation PowerPoint</vt:lpstr>
      <vt:lpstr>Participation </vt:lpstr>
      <vt:lpstr>Présentation PowerPoint</vt:lpstr>
      <vt:lpstr> </vt:lpstr>
      <vt:lpstr> </vt:lpstr>
      <vt:lpstr> </vt:lpstr>
      <vt:lpstr>Présentation PowerPoint</vt:lpstr>
      <vt:lpstr>Organisation le vendredi 24 avril 2020 Qui est responsable :  </vt:lpstr>
      <vt:lpstr>Organisation le samedi 25 avril 2020 qui vient ?   </vt:lpstr>
      <vt:lpstr>   Organisation le samedi 25 avril 2020 Qui est responsable de :  </vt:lpstr>
      <vt:lpstr> Proposition Organisation concours photo </vt:lpstr>
      <vt:lpstr>Idée voyage en Italie  </vt:lpstr>
      <vt:lpstr>Présentation PowerPoint</vt:lpstr>
      <vt:lpstr>Présentation PowerPoint</vt:lpstr>
      <vt:lpstr>Présentation PowerPoint</vt:lpstr>
      <vt:lpstr>Présentation PowerPoint</vt:lpstr>
      <vt:lpstr>Compte rendu par Maurice MARTIN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CHREZO Par David PESCE</vt:lpstr>
      <vt:lpstr>CHREZO</vt:lpstr>
      <vt:lpstr>Présentation PowerPoint</vt:lpstr>
      <vt:lpstr>Locotracteurs RLCB</vt:lpstr>
      <vt:lpstr>Locotracteurs RLCB</vt:lpstr>
      <vt:lpstr>Présentation PowerPoint</vt:lpstr>
      <vt:lpstr>www.chrezo.fr.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DRAISINES DU65   </vt:lpstr>
      <vt:lpstr>DRAISINES DU49  </vt:lpstr>
      <vt:lpstr>Présentation PowerPoint</vt:lpstr>
      <vt:lpstr>Présentation PowerPoint</vt:lpstr>
      <vt:lpstr>BB 67000 à 67400  </vt:lpstr>
      <vt:lpstr>Wagons couverts G4.2  </vt:lpstr>
      <vt:lpstr>Voitures Sud-Ouest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CIWL Reconditionnement Elettren</vt:lpstr>
      <vt:lpstr>LE MONT-DORE  IMAGE DE Philippe Floquet Par Henri RODDE </vt:lpstr>
      <vt:lpstr>Présentation PowerPoint</vt:lpstr>
      <vt:lpstr>LE MONT-DORE IMAGE DE Philippe Floquet </vt:lpstr>
      <vt:lpstr>Présentation PowerPoint</vt:lpstr>
      <vt:lpstr>Présentation PowerPoint</vt:lpstr>
      <vt:lpstr>LE PUY DE DOME IMAGE DE Philippe Floquet Par Henri RODDE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VOLVIC IMAGE DE Philippe Floquet Par Henri RODDE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User</dc:creator>
  <cp:lastModifiedBy>Utilisateur Windows</cp:lastModifiedBy>
  <cp:revision>1087</cp:revision>
  <dcterms:created xsi:type="dcterms:W3CDTF">2015-09-29T08:51:39Z</dcterms:created>
  <dcterms:modified xsi:type="dcterms:W3CDTF">2020-02-07T16:23:02Z</dcterms:modified>
</cp:coreProperties>
</file>