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4321" r:id="rId1"/>
    <p:sldMasterId id="2147485912" r:id="rId2"/>
  </p:sldMasterIdLst>
  <p:notesMasterIdLst>
    <p:notesMasterId r:id="rId75"/>
  </p:notesMasterIdLst>
  <p:handoutMasterIdLst>
    <p:handoutMasterId r:id="rId76"/>
  </p:handoutMasterIdLst>
  <p:sldIdLst>
    <p:sldId id="266" r:id="rId3"/>
    <p:sldId id="293" r:id="rId4"/>
    <p:sldId id="368" r:id="rId5"/>
    <p:sldId id="950" r:id="rId6"/>
    <p:sldId id="900" r:id="rId7"/>
    <p:sldId id="939" r:id="rId8"/>
    <p:sldId id="940" r:id="rId9"/>
    <p:sldId id="1056" r:id="rId10"/>
    <p:sldId id="933" r:id="rId11"/>
    <p:sldId id="952" r:id="rId12"/>
    <p:sldId id="1067" r:id="rId13"/>
    <p:sldId id="1066" r:id="rId14"/>
    <p:sldId id="937" r:id="rId15"/>
    <p:sldId id="1106" r:id="rId16"/>
    <p:sldId id="1105" r:id="rId17"/>
    <p:sldId id="1092" r:id="rId18"/>
    <p:sldId id="1083" r:id="rId19"/>
    <p:sldId id="1084" r:id="rId20"/>
    <p:sldId id="1085" r:id="rId21"/>
    <p:sldId id="1086" r:id="rId22"/>
    <p:sldId id="1087" r:id="rId23"/>
    <p:sldId id="1088" r:id="rId24"/>
    <p:sldId id="1089" r:id="rId25"/>
    <p:sldId id="1090" r:id="rId26"/>
    <p:sldId id="821" r:id="rId27"/>
    <p:sldId id="1021" r:id="rId28"/>
    <p:sldId id="1093" r:id="rId29"/>
    <p:sldId id="1094" r:id="rId30"/>
    <p:sldId id="1095" r:id="rId31"/>
    <p:sldId id="1096" r:id="rId32"/>
    <p:sldId id="1097" r:id="rId33"/>
    <p:sldId id="1098" r:id="rId34"/>
    <p:sldId id="1099" r:id="rId35"/>
    <p:sldId id="1100" r:id="rId36"/>
    <p:sldId id="1101" r:id="rId37"/>
    <p:sldId id="1102" r:id="rId38"/>
    <p:sldId id="1103" r:id="rId39"/>
    <p:sldId id="1104" r:id="rId40"/>
    <p:sldId id="1059" r:id="rId41"/>
    <p:sldId id="1009" r:id="rId42"/>
    <p:sldId id="1110" r:id="rId43"/>
    <p:sldId id="1107" r:id="rId44"/>
    <p:sldId id="987" r:id="rId45"/>
    <p:sldId id="988" r:id="rId46"/>
    <p:sldId id="989" r:id="rId47"/>
    <p:sldId id="990" r:id="rId48"/>
    <p:sldId id="991" r:id="rId49"/>
    <p:sldId id="992" r:id="rId50"/>
    <p:sldId id="993" r:id="rId51"/>
    <p:sldId id="1078" r:id="rId52"/>
    <p:sldId id="1079" r:id="rId53"/>
    <p:sldId id="1080" r:id="rId54"/>
    <p:sldId id="1081" r:id="rId55"/>
    <p:sldId id="1082" r:id="rId56"/>
    <p:sldId id="1060" r:id="rId57"/>
    <p:sldId id="1061" r:id="rId58"/>
    <p:sldId id="1055" r:id="rId59"/>
    <p:sldId id="1047" r:id="rId60"/>
    <p:sldId id="1049" r:id="rId61"/>
    <p:sldId id="1048" r:id="rId62"/>
    <p:sldId id="1054" r:id="rId63"/>
    <p:sldId id="996" r:id="rId64"/>
    <p:sldId id="1050" r:id="rId65"/>
    <p:sldId id="1052" r:id="rId66"/>
    <p:sldId id="1051" r:id="rId67"/>
    <p:sldId id="1053" r:id="rId68"/>
    <p:sldId id="706" r:id="rId69"/>
    <p:sldId id="1113" r:id="rId70"/>
    <p:sldId id="1111" r:id="rId71"/>
    <p:sldId id="1112" r:id="rId72"/>
    <p:sldId id="299" r:id="rId73"/>
    <p:sldId id="919" r:id="rId7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FA48"/>
    <a:srgbClr val="CCFFFF"/>
    <a:srgbClr val="99CCFF"/>
    <a:srgbClr val="FFFFFF"/>
    <a:srgbClr val="BEF73F"/>
    <a:srgbClr val="0000FF"/>
    <a:srgbClr val="FF00FF"/>
    <a:srgbClr val="000000"/>
    <a:srgbClr val="4EA0D2"/>
    <a:srgbClr val="60E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69039" autoAdjust="0"/>
  </p:normalViewPr>
  <p:slideViewPr>
    <p:cSldViewPr>
      <p:cViewPr varScale="1">
        <p:scale>
          <a:sx n="116" d="100"/>
          <a:sy n="116" d="100"/>
        </p:scale>
        <p:origin x="7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13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18/05/2019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117880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3157226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338700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71</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274036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72</a:t>
            </a:fld>
            <a:endParaRPr lang="fr-FR" dirty="0"/>
          </a:p>
        </p:txBody>
      </p:sp>
    </p:spTree>
    <p:extLst>
      <p:ext uri="{BB962C8B-B14F-4D97-AF65-F5344CB8AC3E}">
        <p14:creationId xmlns:p14="http://schemas.microsoft.com/office/powerpoint/2010/main" val="185943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2</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51579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3</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34410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a:t>
            </a:fld>
            <a:endParaRPr lang="fr-FR" dirty="0"/>
          </a:p>
        </p:txBody>
      </p:sp>
      <p:sp>
        <p:nvSpPr>
          <p:cNvPr id="6" name="Espace réservé du pied de page 5"/>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89261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36E7A063-7294-4EC4-95E9-03D964D5BF31}" type="datetime1">
              <a:rPr lang="fr-FR" smtClean="0"/>
              <a:t>14/10/2020</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6</a:t>
            </a:fld>
            <a:endParaRPr lang="fr-FR" dirty="0"/>
          </a:p>
        </p:txBody>
      </p:sp>
    </p:spTree>
    <p:extLst>
      <p:ext uri="{BB962C8B-B14F-4D97-AF65-F5344CB8AC3E}">
        <p14:creationId xmlns:p14="http://schemas.microsoft.com/office/powerpoint/2010/main" val="208169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B8E3AB14-494B-4580-A555-F42695BE854C}" type="datetime1">
              <a:rPr lang="fr-FR" smtClean="0"/>
              <a:t>14/10/2020</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7</a:t>
            </a:fld>
            <a:endParaRPr lang="fr-FR" dirty="0"/>
          </a:p>
        </p:txBody>
      </p:sp>
    </p:spTree>
    <p:extLst>
      <p:ext uri="{BB962C8B-B14F-4D97-AF65-F5344CB8AC3E}">
        <p14:creationId xmlns:p14="http://schemas.microsoft.com/office/powerpoint/2010/main" val="4019504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10</a:t>
            </a:fld>
            <a:endParaRPr lang="fr-FR" dirty="0"/>
          </a:p>
        </p:txBody>
      </p:sp>
    </p:spTree>
    <p:extLst>
      <p:ext uri="{BB962C8B-B14F-4D97-AF65-F5344CB8AC3E}">
        <p14:creationId xmlns:p14="http://schemas.microsoft.com/office/powerpoint/2010/main" val="37759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208429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r>
              <a:rPr lang="fr-FR" dirty="0" smtClean="0"/>
              <a:t>18/05/2019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567CE80-6162-40DE-9B76-D3558D7CFF4D}" type="slidenum">
              <a:rPr lang="fr-FR" smtClean="0"/>
              <a:pPr/>
              <a:t>40</a:t>
            </a:fld>
            <a:endParaRPr lang="fr-FR" dirty="0"/>
          </a:p>
        </p:txBody>
      </p:sp>
    </p:spTree>
    <p:extLst>
      <p:ext uri="{BB962C8B-B14F-4D97-AF65-F5344CB8AC3E}">
        <p14:creationId xmlns:p14="http://schemas.microsoft.com/office/powerpoint/2010/main" val="61629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68252058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19660667"/>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1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026775285"/>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91628569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79139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1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247506980"/>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25973849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33663894"/>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1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3728734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15813082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36542128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698454632"/>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1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67708704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81883666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432883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1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763730623"/>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2759582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88556706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1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8837648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9188392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1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68502890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7505092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1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1996502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1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200979965"/>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1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611193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1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823255167"/>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1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63878958"/>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1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198721233"/>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1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73889220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1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66766427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1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602694901"/>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1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63949668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4719736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1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67130660"/>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1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9830638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1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131340232"/>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462401907"/>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1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a:xfrm>
            <a:off x="6457950" y="6356351"/>
            <a:ext cx="2057400" cy="365125"/>
          </a:xfrm>
          <a:prstGeom prst="rect">
            <a:avLst/>
          </a:prstGeom>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01668976"/>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1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90525653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1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131318011"/>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1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188306640"/>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1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865930709"/>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1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286748558"/>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880138610"/>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1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530784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1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073358127"/>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1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02743029"/>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1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8027843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517087295"/>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1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089485961"/>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54684568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651995306"/>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28998481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020692556"/>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9859736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1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005561105"/>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28342887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26188591"/>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37845274"/>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2529922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1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970744671"/>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685625128"/>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1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742215286"/>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981648793"/>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1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650225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1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019957989"/>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1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50886296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262294323"/>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46957429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1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03894637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808907840"/>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35701586"/>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172574888"/>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489959970"/>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18721015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1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5451753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1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80132690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938319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0732570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9837146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6434353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2709380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17/02/2020</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76728053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17/02/2020</a:t>
            </a: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4708515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12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51087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2764965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0093682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3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22266960"/>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1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72896579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743663326"/>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62307217"/>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220751026"/>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1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5054545"/>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1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8508557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r>
              <a:rPr lang="fr-FR" dirty="0" smtClean="0"/>
              <a:t>17/02/2020</a:t>
            </a:r>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17/02/2020</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17/02/2020</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17/02/2020</a:t>
            </a: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208" Type="http://schemas.openxmlformats.org/officeDocument/2006/relationships/slideLayout" Target="../slideLayouts/slideLayout208.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theme" Target="../theme/theme1.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theme" Target="../theme/theme2.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17/02/2020</a:t>
            </a:r>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 id="2147485328" r:id="rId135"/>
    <p:sldLayoutId id="2147485329" r:id="rId136"/>
    <p:sldLayoutId id="2147485330" r:id="rId137"/>
    <p:sldLayoutId id="2147485331" r:id="rId138"/>
    <p:sldLayoutId id="2147485332" r:id="rId139"/>
    <p:sldLayoutId id="2147485333" r:id="rId140"/>
    <p:sldLayoutId id="2147485334" r:id="rId141"/>
    <p:sldLayoutId id="2147485335" r:id="rId142"/>
    <p:sldLayoutId id="2147485336" r:id="rId143"/>
    <p:sldLayoutId id="2147485337" r:id="rId144"/>
    <p:sldLayoutId id="2147485338" r:id="rId145"/>
    <p:sldLayoutId id="2147485339" r:id="rId146"/>
    <p:sldLayoutId id="2147485340" r:id="rId147"/>
    <p:sldLayoutId id="2147485341" r:id="rId148"/>
    <p:sldLayoutId id="2147485342" r:id="rId149"/>
    <p:sldLayoutId id="2147485343" r:id="rId150"/>
    <p:sldLayoutId id="2147485344" r:id="rId151"/>
    <p:sldLayoutId id="2147485345" r:id="rId152"/>
    <p:sldLayoutId id="2147485346" r:id="rId153"/>
    <p:sldLayoutId id="2147485347" r:id="rId154"/>
    <p:sldLayoutId id="2147485348" r:id="rId155"/>
    <p:sldLayoutId id="2147485349" r:id="rId156"/>
    <p:sldLayoutId id="2147485350" r:id="rId157"/>
    <p:sldLayoutId id="2147485351" r:id="rId158"/>
    <p:sldLayoutId id="2147485352" r:id="rId159"/>
    <p:sldLayoutId id="2147485353" r:id="rId160"/>
    <p:sldLayoutId id="2147485354" r:id="rId161"/>
    <p:sldLayoutId id="2147485355" r:id="rId162"/>
    <p:sldLayoutId id="2147485356" r:id="rId163"/>
    <p:sldLayoutId id="2147485357" r:id="rId164"/>
    <p:sldLayoutId id="2147485358" r:id="rId165"/>
    <p:sldLayoutId id="2147485359" r:id="rId166"/>
    <p:sldLayoutId id="2147485360" r:id="rId167"/>
    <p:sldLayoutId id="2147485361" r:id="rId168"/>
    <p:sldLayoutId id="2147485362" r:id="rId169"/>
    <p:sldLayoutId id="2147485363" r:id="rId170"/>
    <p:sldLayoutId id="2147485364" r:id="rId171"/>
    <p:sldLayoutId id="2147485327" r:id="rId172"/>
    <p:sldLayoutId id="2147485377" r:id="rId173"/>
    <p:sldLayoutId id="2147485378" r:id="rId174"/>
    <p:sldLayoutId id="2147485379" r:id="rId175"/>
    <p:sldLayoutId id="2147485381" r:id="rId176"/>
    <p:sldLayoutId id="2147485382" r:id="rId177"/>
    <p:sldLayoutId id="2147485383" r:id="rId178"/>
    <p:sldLayoutId id="2147485390" r:id="rId179"/>
    <p:sldLayoutId id="2147485391" r:id="rId180"/>
    <p:sldLayoutId id="2147485392" r:id="rId181"/>
    <p:sldLayoutId id="2147485393" r:id="rId182"/>
    <p:sldLayoutId id="2147485394" r:id="rId183"/>
    <p:sldLayoutId id="2147485395" r:id="rId184"/>
    <p:sldLayoutId id="2147485396" r:id="rId185"/>
    <p:sldLayoutId id="2147485397" r:id="rId186"/>
    <p:sldLayoutId id="2147485398" r:id="rId187"/>
    <p:sldLayoutId id="2147485399" r:id="rId188"/>
    <p:sldLayoutId id="2147485400" r:id="rId189"/>
    <p:sldLayoutId id="2147485401" r:id="rId190"/>
    <p:sldLayoutId id="2147485402" r:id="rId191"/>
    <p:sldLayoutId id="2147485403" r:id="rId192"/>
    <p:sldLayoutId id="2147485404" r:id="rId193"/>
    <p:sldLayoutId id="2147485405" r:id="rId194"/>
    <p:sldLayoutId id="2147485406" r:id="rId195"/>
    <p:sldLayoutId id="2147485407" r:id="rId196"/>
    <p:sldLayoutId id="2147485408" r:id="rId197"/>
    <p:sldLayoutId id="2147485409" r:id="rId198"/>
    <p:sldLayoutId id="2147485410" r:id="rId199"/>
    <p:sldLayoutId id="2147485411" r:id="rId200"/>
    <p:sldLayoutId id="2147485412" r:id="rId201"/>
    <p:sldLayoutId id="2147485413" r:id="rId202"/>
    <p:sldLayoutId id="2147485414" r:id="rId203"/>
    <p:sldLayoutId id="2147485750" r:id="rId204"/>
    <p:sldLayoutId id="2147485751" r:id="rId205"/>
    <p:sldLayoutId id="2147485752" r:id="rId206"/>
    <p:sldLayoutId id="2147485753" r:id="rId207"/>
    <p:sldLayoutId id="2147485754" r:id="rId208"/>
    <p:sldLayoutId id="2147485755" r:id="rId209"/>
    <p:sldLayoutId id="2147485779" r:id="rId210"/>
    <p:sldLayoutId id="2147485780" r:id="rId211"/>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smtClean="0"/>
              <a:t>17/02/2020</a:t>
            </a:r>
            <a:endParaRPr lang="fr-FR" dirty="0"/>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559594581"/>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 id="2147485924" r:id="rId12"/>
    <p:sldLayoutId id="2147485925" r:id="rId13"/>
    <p:sldLayoutId id="2147485926" r:id="rId14"/>
    <p:sldLayoutId id="2147485927" r:id="rId15"/>
    <p:sldLayoutId id="2147485928" r:id="rId16"/>
    <p:sldLayoutId id="2147485930" r:id="rId17"/>
    <p:sldLayoutId id="2147485931" r:id="rId18"/>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2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3.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3.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3.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13.xml"/><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1.bin"/><Relationship Id="rId7" Type="http://schemas.openxmlformats.org/officeDocument/2006/relationships/image" Target="../media/image24.png"/><Relationship Id="rId2" Type="http://schemas.openxmlformats.org/officeDocument/2006/relationships/slideLayout" Target="../slideLayouts/slideLayout213.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2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13.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13.xml"/><Relationship Id="rId5" Type="http://schemas.openxmlformats.org/officeDocument/2006/relationships/image" Target="../media/image1.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213.xml"/><Relationship Id="rId5" Type="http://schemas.openxmlformats.org/officeDocument/2006/relationships/image" Target="../media/image1.pn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13.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1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13.xml"/><Relationship Id="rId5" Type="http://schemas.openxmlformats.org/officeDocument/2006/relationships/image" Target="../media/image43.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image" Target="../media/image44.jpeg"/><Relationship Id="rId1" Type="http://schemas.openxmlformats.org/officeDocument/2006/relationships/slideLayout" Target="../slideLayouts/slideLayout213.xml"/><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3.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13.xml"/><Relationship Id="rId5" Type="http://schemas.openxmlformats.org/officeDocument/2006/relationships/image" Target="../media/image55.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13.xml"/><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1.pn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0.png"/><Relationship Id="rId2" Type="http://schemas.openxmlformats.org/officeDocument/2006/relationships/image" Target="../media/image62.png"/><Relationship Id="rId1" Type="http://schemas.openxmlformats.org/officeDocument/2006/relationships/slideLayout" Target="../slideLayouts/slideLayout213.xml"/><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213.xml"/><Relationship Id="rId5" Type="http://schemas.openxmlformats.org/officeDocument/2006/relationships/image" Target="../media/image1.png"/><Relationship Id="rId4" Type="http://schemas.openxmlformats.org/officeDocument/2006/relationships/image" Target="../media/image32.jpe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13.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3.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13.xml"/><Relationship Id="rId6" Type="http://schemas.openxmlformats.org/officeDocument/2006/relationships/image" Target="../media/image1.png"/><Relationship Id="rId5" Type="http://schemas.openxmlformats.org/officeDocument/2006/relationships/image" Target="../media/image70.jpe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213.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13.xml"/><Relationship Id="rId5" Type="http://schemas.openxmlformats.org/officeDocument/2006/relationships/image" Target="../media/image75.PNG"/><Relationship Id="rId4" Type="http://schemas.openxmlformats.org/officeDocument/2006/relationships/image" Target="../media/image74.jp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g"/><Relationship Id="rId1" Type="http://schemas.openxmlformats.org/officeDocument/2006/relationships/slideLayout" Target="../slideLayouts/slideLayout2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13.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13.xml"/><Relationship Id="rId6" Type="http://schemas.openxmlformats.org/officeDocument/2006/relationships/image" Target="../media/image1.png"/><Relationship Id="rId5" Type="http://schemas.openxmlformats.org/officeDocument/2006/relationships/image" Target="../media/image82.jpg"/><Relationship Id="rId4" Type="http://schemas.openxmlformats.org/officeDocument/2006/relationships/image" Target="../media/image81.jp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jpeg"/><Relationship Id="rId1" Type="http://schemas.openxmlformats.org/officeDocument/2006/relationships/slideLayout" Target="../slideLayouts/slideLayout213.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jpe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13.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jpeg"/><Relationship Id="rId1" Type="http://schemas.openxmlformats.org/officeDocument/2006/relationships/slideLayout" Target="../slideLayouts/slideLayout213.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13.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13.xml"/><Relationship Id="rId5" Type="http://schemas.openxmlformats.org/officeDocument/2006/relationships/image" Target="../media/image94.jpe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28.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2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3.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Rectangle 5"/>
          <p:cNvSpPr/>
          <p:nvPr/>
        </p:nvSpPr>
        <p:spPr>
          <a:xfrm>
            <a:off x="251520" y="1269047"/>
            <a:ext cx="8280920" cy="3724096"/>
          </a:xfrm>
          <a:prstGeom prst="rect">
            <a:avLst/>
          </a:prstGeom>
          <a:noFill/>
        </p:spPr>
        <p:txBody>
          <a:bodyPr wrap="square" lIns="91440" tIns="45720" rIns="91440" bIns="45720">
            <a:spAutoFit/>
          </a:bodyPr>
          <a:lstStyle/>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Réunion </a:t>
            </a:r>
          </a:p>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  des Amis du Zéro »</a:t>
            </a:r>
          </a:p>
          <a:p>
            <a:pPr marL="514350" indent="-514350" algn="ctr">
              <a:buNone/>
            </a:pPr>
            <a:endPar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17 octobre </a:t>
            </a: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2020</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 10 à 16 heures </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au VATEL à Nîmes.</a:t>
            </a:r>
            <a:endParaRPr lang="fr-FR" sz="3200" b="1" cap="none" spc="0"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pic>
        <p:nvPicPr>
          <p:cNvPr id="14" name="il_fi" descr="http://www.easydroit.fr/images/article/image/image031.png"/>
          <p:cNvPicPr/>
          <p:nvPr/>
        </p:nvPicPr>
        <p:blipFill>
          <a:blip r:embed="rId3" cstate="print"/>
          <a:srcRect/>
          <a:stretch>
            <a:fillRect/>
          </a:stretch>
        </p:blipFill>
        <p:spPr bwMode="auto">
          <a:xfrm>
            <a:off x="8316416" y="116632"/>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63442" y="188640"/>
            <a:ext cx="8138864" cy="576064"/>
          </a:xfrm>
        </p:spPr>
        <p:txBody>
          <a:bodyPr>
            <a:normAutofit/>
          </a:bodyPr>
          <a:lstStyle/>
          <a:p>
            <a:pPr marL="0" indent="0" algn="ctr">
              <a:buNone/>
            </a:pPr>
            <a:r>
              <a:rPr lang="fr-FR" sz="2400" b="1" dirty="0">
                <a:solidFill>
                  <a:srgbClr val="61FA48"/>
                </a:solidFill>
                <a:latin typeface="Segoe Print" panose="02000600000000000000" pitchFamily="2" charset="0"/>
              </a:rPr>
              <a:t>ASSEMBLÉE GÉNÉRALE DU </a:t>
            </a:r>
            <a:r>
              <a:rPr lang="fr-FR" sz="2400" b="1" dirty="0" smtClean="0">
                <a:solidFill>
                  <a:srgbClr val="61FA48"/>
                </a:solidFill>
                <a:latin typeface="Segoe Print" panose="02000600000000000000" pitchFamily="2" charset="0"/>
              </a:rPr>
              <a:t>CERCLE</a:t>
            </a:r>
            <a:endParaRPr lang="fr-FR" sz="2400" b="1" dirty="0">
              <a:solidFill>
                <a:srgbClr val="61FA48"/>
              </a:solidFill>
              <a:latin typeface="Segoe Print" panose="02000600000000000000" pitchFamily="2" charset="0"/>
            </a:endParaRPr>
          </a:p>
        </p:txBody>
      </p:sp>
      <p:pic>
        <p:nvPicPr>
          <p:cNvPr id="6" name="Image 5"/>
          <p:cNvPicPr>
            <a:picLocks noChangeAspect="1"/>
          </p:cNvPicPr>
          <p:nvPr/>
        </p:nvPicPr>
        <p:blipFill>
          <a:blip r:embed="rId3"/>
          <a:stretch>
            <a:fillRect/>
          </a:stretch>
        </p:blipFill>
        <p:spPr>
          <a:xfrm>
            <a:off x="0" y="0"/>
            <a:ext cx="969348" cy="1164437"/>
          </a:xfrm>
          <a:prstGeom prst="rect">
            <a:avLst/>
          </a:prstGeom>
        </p:spPr>
      </p:pic>
      <p:sp>
        <p:nvSpPr>
          <p:cNvPr id="2" name="Rectangle 1"/>
          <p:cNvSpPr/>
          <p:nvPr/>
        </p:nvSpPr>
        <p:spPr>
          <a:xfrm>
            <a:off x="251520" y="1388965"/>
            <a:ext cx="8424936" cy="5262979"/>
          </a:xfrm>
          <a:prstGeom prst="rect">
            <a:avLst/>
          </a:prstGeom>
        </p:spPr>
        <p:txBody>
          <a:bodyPr wrap="square">
            <a:spAutoFit/>
          </a:bodyPr>
          <a:lstStyle/>
          <a:p>
            <a:pPr algn="just"/>
            <a:r>
              <a:rPr lang="fr-FR" sz="1600" dirty="0">
                <a:solidFill>
                  <a:srgbClr val="CCFFFF"/>
                </a:solidFill>
              </a:rPr>
              <a:t>Notre Assemblée Générale s’est tenue </a:t>
            </a:r>
            <a:r>
              <a:rPr lang="fr-FR" sz="1600" dirty="0" smtClean="0">
                <a:solidFill>
                  <a:srgbClr val="CCFFFF"/>
                </a:solidFill>
              </a:rPr>
              <a:t>le samedi </a:t>
            </a:r>
            <a:r>
              <a:rPr lang="fr-FR" sz="1600" dirty="0">
                <a:solidFill>
                  <a:srgbClr val="CCFFFF"/>
                </a:solidFill>
              </a:rPr>
              <a:t>26 septembre. Une trentaine </a:t>
            </a:r>
            <a:r>
              <a:rPr lang="fr-FR" sz="1600" dirty="0" smtClean="0">
                <a:solidFill>
                  <a:srgbClr val="CCFFFF"/>
                </a:solidFill>
              </a:rPr>
              <a:t>de participants </a:t>
            </a:r>
            <a:r>
              <a:rPr lang="fr-FR" sz="1600" dirty="0">
                <a:solidFill>
                  <a:srgbClr val="CCFFFF"/>
                </a:solidFill>
              </a:rPr>
              <a:t>ont discuté physiquement de</a:t>
            </a:r>
          </a:p>
          <a:p>
            <a:pPr algn="just"/>
            <a:r>
              <a:rPr lang="fr-FR" sz="1600" dirty="0">
                <a:solidFill>
                  <a:srgbClr val="CCFFFF"/>
                </a:solidFill>
              </a:rPr>
              <a:t>la vie de notre association, 115 </a:t>
            </a:r>
            <a:r>
              <a:rPr lang="fr-FR" sz="1600" dirty="0" smtClean="0">
                <a:solidFill>
                  <a:srgbClr val="CCFFFF"/>
                </a:solidFill>
              </a:rPr>
              <a:t>personnes étaient </a:t>
            </a:r>
            <a:r>
              <a:rPr lang="fr-FR" sz="1600" dirty="0">
                <a:solidFill>
                  <a:srgbClr val="CCFFFF"/>
                </a:solidFill>
              </a:rPr>
              <a:t>présentes ou représentées. Vous</a:t>
            </a:r>
          </a:p>
          <a:p>
            <a:pPr algn="just"/>
            <a:r>
              <a:rPr lang="fr-FR" sz="1600" dirty="0" smtClean="0">
                <a:solidFill>
                  <a:srgbClr val="CCFFFF"/>
                </a:solidFill>
              </a:rPr>
              <a:t> </a:t>
            </a:r>
            <a:endParaRPr lang="fr-FR" sz="1600" dirty="0">
              <a:solidFill>
                <a:srgbClr val="CCFFFF"/>
              </a:solidFill>
            </a:endParaRPr>
          </a:p>
          <a:p>
            <a:pPr algn="just"/>
            <a:r>
              <a:rPr lang="fr-FR" sz="1600" dirty="0">
                <a:solidFill>
                  <a:srgbClr val="CCFFFF"/>
                </a:solidFill>
              </a:rPr>
              <a:t>Rappelons que le Cercle Du Zéro a </a:t>
            </a:r>
            <a:r>
              <a:rPr lang="fr-FR" sz="1600" dirty="0" smtClean="0">
                <a:solidFill>
                  <a:srgbClr val="CCFFFF"/>
                </a:solidFill>
              </a:rPr>
              <a:t>pour objets </a:t>
            </a:r>
            <a:r>
              <a:rPr lang="fr-FR" sz="1600" dirty="0">
                <a:solidFill>
                  <a:srgbClr val="CCFFFF"/>
                </a:solidFill>
              </a:rPr>
              <a:t>de réunir les personnes </a:t>
            </a:r>
            <a:r>
              <a:rPr lang="fr-FR" sz="1600" dirty="0" smtClean="0">
                <a:solidFill>
                  <a:srgbClr val="CCFFFF"/>
                </a:solidFill>
              </a:rPr>
              <a:t>intéressées par </a:t>
            </a:r>
            <a:r>
              <a:rPr lang="fr-FR" sz="1600" dirty="0">
                <a:solidFill>
                  <a:srgbClr val="CCFFFF"/>
                </a:solidFill>
              </a:rPr>
              <a:t>le modélisme ferroviaire à l’échelle Zéro, de créer entre elles des liens d’amitiés, </a:t>
            </a:r>
            <a:r>
              <a:rPr lang="fr-FR" sz="1600" dirty="0" smtClean="0">
                <a:solidFill>
                  <a:srgbClr val="CCFFFF"/>
                </a:solidFill>
              </a:rPr>
              <a:t>de promouvoir </a:t>
            </a:r>
            <a:r>
              <a:rPr lang="fr-FR" sz="1600" dirty="0">
                <a:solidFill>
                  <a:srgbClr val="CCFFFF"/>
                </a:solidFill>
              </a:rPr>
              <a:t>et de faire connaître auprès de ses adhérents et du grand public cette </a:t>
            </a:r>
            <a:r>
              <a:rPr lang="fr-FR" sz="1600" dirty="0" smtClean="0">
                <a:solidFill>
                  <a:srgbClr val="CCFFFF"/>
                </a:solidFill>
              </a:rPr>
              <a:t>activité dans </a:t>
            </a:r>
            <a:r>
              <a:rPr lang="fr-FR" sz="1600" dirty="0">
                <a:solidFill>
                  <a:srgbClr val="CCFFFF"/>
                </a:solidFill>
              </a:rPr>
              <a:t>ses dimensions culturelles, techniques, artistiques, sociales et éducatives au </a:t>
            </a:r>
            <a:r>
              <a:rPr lang="fr-FR" sz="1600" dirty="0" smtClean="0">
                <a:solidFill>
                  <a:srgbClr val="CCFFFF"/>
                </a:solidFill>
              </a:rPr>
              <a:t>travers de </a:t>
            </a:r>
            <a:r>
              <a:rPr lang="fr-FR" sz="1600" dirty="0">
                <a:solidFill>
                  <a:srgbClr val="CCFFFF"/>
                </a:solidFill>
              </a:rPr>
              <a:t>diverses initiatives. Il se doit de réunir et de diffuser auprès de ses adhérents toutes documentations, informations ou techniques ayant trait au modélisme ferroviaire, </a:t>
            </a:r>
            <a:r>
              <a:rPr lang="fr-FR" sz="1600" dirty="0" smtClean="0">
                <a:solidFill>
                  <a:srgbClr val="CCFFFF"/>
                </a:solidFill>
              </a:rPr>
              <a:t>notamment de </a:t>
            </a:r>
            <a:r>
              <a:rPr lang="fr-FR" sz="1600" dirty="0">
                <a:solidFill>
                  <a:srgbClr val="CCFFFF"/>
                </a:solidFill>
              </a:rPr>
              <a:t>regrouper toutes les activités concernant la pratique de l’échelle Zéro sur le plan </a:t>
            </a:r>
            <a:r>
              <a:rPr lang="fr-FR" sz="1600" dirty="0" smtClean="0">
                <a:solidFill>
                  <a:srgbClr val="CCFFFF"/>
                </a:solidFill>
              </a:rPr>
              <a:t>national et </a:t>
            </a:r>
            <a:r>
              <a:rPr lang="fr-FR" sz="1600" dirty="0">
                <a:solidFill>
                  <a:srgbClr val="CCFFFF"/>
                </a:solidFill>
              </a:rPr>
              <a:t>d’en assumer, sur le plan international, la représentation</a:t>
            </a:r>
            <a:r>
              <a:rPr lang="fr-FR" sz="1600" dirty="0" smtClean="0">
                <a:solidFill>
                  <a:srgbClr val="CCFFFF"/>
                </a:solidFill>
              </a:rPr>
              <a:t>.</a:t>
            </a:r>
          </a:p>
          <a:p>
            <a:pPr algn="just"/>
            <a:endParaRPr lang="fr-FR" sz="1600" dirty="0">
              <a:solidFill>
                <a:srgbClr val="CCFFFF"/>
              </a:solidFill>
            </a:endParaRPr>
          </a:p>
          <a:p>
            <a:pPr algn="just"/>
            <a:r>
              <a:rPr lang="fr-FR" sz="1600" dirty="0">
                <a:solidFill>
                  <a:srgbClr val="CCFFFF"/>
                </a:solidFill>
              </a:rPr>
              <a:t>Il y a d’autres codicilles mais je pense que celui-ci est le plus important.</a:t>
            </a:r>
          </a:p>
          <a:p>
            <a:pPr algn="just"/>
            <a:r>
              <a:rPr lang="fr-FR" sz="1600" dirty="0">
                <a:solidFill>
                  <a:srgbClr val="CCFFFF"/>
                </a:solidFill>
              </a:rPr>
              <a:t>Nous regroupons tous les amateurs de l’échelle Zéro, «laitonneux», colleurs de plastique </a:t>
            </a:r>
            <a:r>
              <a:rPr lang="fr-FR" sz="1600" dirty="0" smtClean="0">
                <a:solidFill>
                  <a:srgbClr val="CCFFFF"/>
                </a:solidFill>
              </a:rPr>
              <a:t>et autres</a:t>
            </a:r>
            <a:r>
              <a:rPr lang="fr-FR" sz="1600" dirty="0">
                <a:solidFill>
                  <a:srgbClr val="CCFFFF"/>
                </a:solidFill>
              </a:rPr>
              <a:t>, collectionneurs, monteurs, prêts à jouer ou à rouler, amateurs de trains sous </a:t>
            </a:r>
            <a:r>
              <a:rPr lang="fr-FR" sz="1600" dirty="0" smtClean="0">
                <a:solidFill>
                  <a:srgbClr val="CCFFFF"/>
                </a:solidFill>
              </a:rPr>
              <a:t>vitrine ou </a:t>
            </a:r>
            <a:r>
              <a:rPr lang="fr-FR" sz="1600" dirty="0">
                <a:solidFill>
                  <a:srgbClr val="CCFFFF"/>
                </a:solidFill>
              </a:rPr>
              <a:t>exploitants dans un décor. Nous réunissons tous les amateurs et je dis bien tous </a:t>
            </a:r>
            <a:r>
              <a:rPr lang="fr-FR" sz="1600" dirty="0" smtClean="0">
                <a:solidFill>
                  <a:srgbClr val="CCFFFF"/>
                </a:solidFill>
              </a:rPr>
              <a:t>les amoureux </a:t>
            </a:r>
            <a:r>
              <a:rPr lang="fr-FR" sz="1600" dirty="0">
                <a:solidFill>
                  <a:srgbClr val="CCFFFF"/>
                </a:solidFill>
              </a:rPr>
              <a:t>de notre hobby.</a:t>
            </a:r>
          </a:p>
          <a:p>
            <a:pPr algn="just"/>
            <a:r>
              <a:rPr lang="fr-FR" sz="1600" dirty="0">
                <a:solidFill>
                  <a:srgbClr val="CCFFFF"/>
                </a:solidFill>
              </a:rPr>
              <a:t>Il n’y a aucun cloisonnement à mes yeux. Tout véhicule roulant sur des rails a droit au même regard admirateur.</a:t>
            </a:r>
          </a:p>
          <a:p>
            <a:pPr algn="just"/>
            <a:r>
              <a:rPr lang="fr-FR" sz="1600" dirty="0">
                <a:solidFill>
                  <a:srgbClr val="CCFFFF"/>
                </a:solidFill>
              </a:rPr>
              <a:t>«Tout est dans le regard et non dans la chose regardée». (d’après André Gide</a:t>
            </a:r>
            <a:r>
              <a:rPr lang="fr-FR" sz="1600" dirty="0" smtClean="0">
                <a:solidFill>
                  <a:srgbClr val="CCFFFF"/>
                </a:solidFill>
              </a:rPr>
              <a:t>).</a:t>
            </a:r>
          </a:p>
          <a:p>
            <a:pPr algn="just"/>
            <a:endParaRPr lang="fr-FR" sz="1600" dirty="0" smtClean="0">
              <a:solidFill>
                <a:srgbClr val="CCFFFF"/>
              </a:solidFill>
            </a:endParaRPr>
          </a:p>
          <a:p>
            <a:pPr algn="just"/>
            <a:r>
              <a:rPr lang="fr-FR" sz="1600" dirty="0" smtClean="0">
                <a:solidFill>
                  <a:srgbClr val="CCFFFF"/>
                </a:solidFill>
              </a:rPr>
              <a:t>Président  Patrick SMAGGHE</a:t>
            </a:r>
            <a:endParaRPr lang="fr-FR" sz="1600" dirty="0">
              <a:solidFill>
                <a:srgbClr val="CCFFFF"/>
              </a:solidFill>
            </a:endParaRPr>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403613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692696"/>
            <a:ext cx="7886700" cy="4351338"/>
          </a:xfrm>
        </p:spPr>
        <p:txBody>
          <a:bodyPr>
            <a:noAutofit/>
          </a:bodyPr>
          <a:lstStyle/>
          <a:p>
            <a:pPr indent="0" algn="just">
              <a:lnSpc>
                <a:spcPct val="160000"/>
              </a:lnSpc>
              <a:spcBef>
                <a:spcPts val="0"/>
              </a:spcBef>
            </a:pPr>
            <a:r>
              <a:rPr lang="fr-FR" sz="1400" dirty="0">
                <a:solidFill>
                  <a:schemeClr val="bg1"/>
                </a:solidFill>
              </a:rPr>
              <a:t>C’est gagné ! Nous avons réussi à organiser notre Assemblée Générale 2020, de justesse. Une Assemblée masquée, presque en extérieur (il fallait oser à cette date, en Normandie) et la pluie nous a raté de peu. Et malgré les conditions sanitaires en vigueur nous avons presque battu le record de voix exprimées, 115, pour 29 membres présents et 86 procurations. Les rapports moraux, d’activité, financiers, et projets ont été adoptés à l’unanimité. Nous avons également procédé aux élections, puis à la répartition des tâches au sein du bureau. </a:t>
            </a:r>
            <a:endParaRPr lang="fr-FR" sz="1400" dirty="0" smtClean="0">
              <a:solidFill>
                <a:schemeClr val="bg1"/>
              </a:solidFill>
            </a:endParaRPr>
          </a:p>
          <a:p>
            <a:pPr indent="0" algn="just">
              <a:lnSpc>
                <a:spcPct val="160000"/>
              </a:lnSpc>
              <a:spcBef>
                <a:spcPts val="0"/>
              </a:spcBef>
            </a:pPr>
            <a:r>
              <a:rPr lang="fr-FR" sz="1400" dirty="0" smtClean="0">
                <a:solidFill>
                  <a:schemeClr val="bg1"/>
                </a:solidFill>
              </a:rPr>
              <a:t>Peu </a:t>
            </a:r>
            <a:r>
              <a:rPr lang="fr-FR" sz="1400" dirty="0">
                <a:solidFill>
                  <a:schemeClr val="bg1"/>
                </a:solidFill>
              </a:rPr>
              <a:t>de changements, Michel Cary et Jean-Louis Pielin qui étaient membres délégués font désormais partie du bureau. Stéphane Chevalier nous a rejoint. Voici la composition du Bureau. Patrick Smagghe Président, Bertrand Raby Trésorier, Dominique Adiasse Trésorier adjoint, Didier Préd’homme Secrétaire, correspondant auprès du secteur marchand, rédacteur Entrevoie, Georges Deferrieux secrétaire adjoint, gestionnaire des adhérents. Pierre Miguel Vice-Président correspondant auprès des délégations étrangères, Bertrand Rumeau Vice-Président correspondant auprès des Délégués Régionaux et des membres isolés, animateur du site Internet, Frédéric Leroy animateur de la boutique, André Penneteau gestionnaire du Forum, Christian Toursel Rédacteur du Bulletin. Michel Cary délégué auprès du MOROP, Jean-Louis Pielin représentant du CDZ auprès du CA de la FFMF. Membres : Bernard Bézian, Stéphane Chevalier. Pierre-Jean Chenevez, Président d’Honneur. </a:t>
            </a:r>
          </a:p>
        </p:txBody>
      </p:sp>
      <p:sp>
        <p:nvSpPr>
          <p:cNvPr id="5" name="Rectangle 4"/>
          <p:cNvSpPr/>
          <p:nvPr/>
        </p:nvSpPr>
        <p:spPr>
          <a:xfrm>
            <a:off x="1979712" y="323364"/>
            <a:ext cx="4575291" cy="369332"/>
          </a:xfrm>
          <a:prstGeom prst="rect">
            <a:avLst/>
          </a:prstGeom>
        </p:spPr>
        <p:txBody>
          <a:bodyPr wrap="none">
            <a:spAutoFit/>
          </a:bodyPr>
          <a:lstStyle/>
          <a:p>
            <a:pPr algn="ctr"/>
            <a:r>
              <a:rPr lang="fr-FR" b="1" dirty="0">
                <a:solidFill>
                  <a:srgbClr val="61FA48"/>
                </a:solidFill>
                <a:latin typeface="Segoe Print" panose="02000600000000000000" pitchFamily="2" charset="0"/>
              </a:rPr>
              <a:t>ASSEMBLÉE GÉNÉRALE DU CERCLE</a:t>
            </a:r>
          </a:p>
        </p:txBody>
      </p:sp>
      <p:pic>
        <p:nvPicPr>
          <p:cNvPr id="6" name="Image 5"/>
          <p:cNvPicPr>
            <a:picLocks noChangeAspect="1"/>
          </p:cNvPicPr>
          <p:nvPr/>
        </p:nvPicPr>
        <p:blipFill>
          <a:blip r:embed="rId2"/>
          <a:stretch>
            <a:fillRect/>
          </a:stretch>
        </p:blipFill>
        <p:spPr>
          <a:xfrm>
            <a:off x="0" y="0"/>
            <a:ext cx="969348" cy="1164437"/>
          </a:xfrm>
          <a:prstGeom prst="rect">
            <a:avLst/>
          </a:prstGeom>
        </p:spPr>
      </p:pic>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217641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solidFill>
                  <a:srgbClr val="61FA48"/>
                </a:solidFill>
                <a:latin typeface="Segoe Print" panose="02000600000000000000" pitchFamily="2" charset="0"/>
              </a:rPr>
              <a:t>Entrevoie </a:t>
            </a:r>
            <a:r>
              <a:rPr lang="fr-FR" sz="1400" b="1" dirty="0" smtClean="0">
                <a:solidFill>
                  <a:srgbClr val="61FA48"/>
                </a:solidFill>
                <a:latin typeface="Segoe Print" panose="02000600000000000000" pitchFamily="2" charset="0"/>
              </a:rPr>
              <a:t>oct</a:t>
            </a:r>
            <a:r>
              <a:rPr lang="fr-FR" sz="1400" b="1" dirty="0">
                <a:solidFill>
                  <a:srgbClr val="61FA48"/>
                </a:solidFill>
                <a:latin typeface="Segoe Print" panose="02000600000000000000" pitchFamily="2" charset="0"/>
              </a:rPr>
              <a:t>.</a:t>
            </a:r>
            <a:r>
              <a:rPr lang="fr-FR" sz="1400" b="1" dirty="0" smtClean="0">
                <a:solidFill>
                  <a:srgbClr val="61FA48"/>
                </a:solidFill>
                <a:latin typeface="Segoe Print" panose="02000600000000000000" pitchFamily="2" charset="0"/>
              </a:rPr>
              <a:t> 2021</a:t>
            </a:r>
            <a:endParaRPr lang="fr-FR" sz="1400" b="1" dirty="0">
              <a:solidFill>
                <a:srgbClr val="61FA48"/>
              </a:solidFill>
              <a:latin typeface="Segoe Print" panose="02000600000000000000" pitchFamily="2" charset="0"/>
            </a:endParaRPr>
          </a:p>
        </p:txBody>
      </p:sp>
      <p:sp>
        <p:nvSpPr>
          <p:cNvPr id="3" name="Espace réservé du contenu 2"/>
          <p:cNvSpPr>
            <a:spLocks noGrp="1"/>
          </p:cNvSpPr>
          <p:nvPr>
            <p:ph idx="1"/>
          </p:nvPr>
        </p:nvSpPr>
        <p:spPr/>
        <p:txBody>
          <a:bodyPr/>
          <a:lstStyle/>
          <a:p>
            <a:pPr marL="0" indent="0" algn="just">
              <a:buNone/>
            </a:pPr>
            <a:r>
              <a:rPr lang="fr-FR" dirty="0">
                <a:solidFill>
                  <a:srgbClr val="61FA48"/>
                </a:solidFill>
              </a:rPr>
              <a:t>Réunion du Comité technique du MOROP. Le Cercle du Zéro s’est en effet proposé pour organiser la réunion du comité technique du MOROP en France, plus précisément à Nîmes, avec la collaboration de Michel Louette. C’est Michel Cary le </a:t>
            </a:r>
            <a:r>
              <a:rPr lang="fr-FR" dirty="0" smtClean="0">
                <a:solidFill>
                  <a:srgbClr val="61FA48"/>
                </a:solidFill>
              </a:rPr>
              <a:t>pilote </a:t>
            </a:r>
            <a:r>
              <a:rPr lang="fr-FR" dirty="0">
                <a:solidFill>
                  <a:srgbClr val="61FA48"/>
                </a:solidFill>
              </a:rPr>
              <a:t>de cette </a:t>
            </a:r>
            <a:r>
              <a:rPr lang="fr-FR" dirty="0" smtClean="0">
                <a:solidFill>
                  <a:srgbClr val="61FA48"/>
                </a:solidFill>
              </a:rPr>
              <a:t>réunion.</a:t>
            </a:r>
            <a:endParaRPr lang="fr-FR" dirty="0">
              <a:solidFill>
                <a:srgbClr val="61FA48"/>
              </a:solidFill>
            </a:endParaRPr>
          </a:p>
        </p:txBody>
      </p:sp>
      <p:pic>
        <p:nvPicPr>
          <p:cNvPr id="5" name="Image 4"/>
          <p:cNvPicPr>
            <a:picLocks noChangeAspect="1"/>
          </p:cNvPicPr>
          <p:nvPr/>
        </p:nvPicPr>
        <p:blipFill>
          <a:blip r:embed="rId2"/>
          <a:stretch>
            <a:fillRect/>
          </a:stretch>
        </p:blipFill>
        <p:spPr>
          <a:xfrm>
            <a:off x="0" y="0"/>
            <a:ext cx="969348" cy="1164437"/>
          </a:xfrm>
          <a:prstGeom prst="rect">
            <a:avLst/>
          </a:prstGeom>
        </p:spPr>
      </p:pic>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611954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4701208" y="930344"/>
            <a:ext cx="3687216" cy="5201138"/>
          </a:xfrm>
          <a:prstGeom prst="rect">
            <a:avLst/>
          </a:prstGeom>
        </p:spPr>
      </p:pic>
      <p:pic>
        <p:nvPicPr>
          <p:cNvPr id="8" name="Image 7"/>
          <p:cNvPicPr>
            <a:picLocks noChangeAspect="1"/>
          </p:cNvPicPr>
          <p:nvPr/>
        </p:nvPicPr>
        <p:blipFill>
          <a:blip r:embed="rId3"/>
          <a:stretch>
            <a:fillRect/>
          </a:stretch>
        </p:blipFill>
        <p:spPr>
          <a:xfrm>
            <a:off x="395536" y="260648"/>
            <a:ext cx="3655040" cy="5155751"/>
          </a:xfrm>
          <a:prstGeom prst="rect">
            <a:avLst/>
          </a:prstGeom>
        </p:spPr>
      </p:pic>
      <p:sp>
        <p:nvSpPr>
          <p:cNvPr id="3" name="Espace réservé de la date 2"/>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735724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ctr">
              <a:buNone/>
            </a:pPr>
            <a:endParaRPr lang="fr-FR" sz="2400" b="1" dirty="0" smtClean="0">
              <a:solidFill>
                <a:srgbClr val="FFFF00"/>
              </a:solidFill>
              <a:latin typeface="Segoe Print" pitchFamily="2" charset="0"/>
            </a:endParaRPr>
          </a:p>
          <a:p>
            <a:pPr marL="0" indent="0" algn="ctr">
              <a:buNone/>
            </a:pPr>
            <a:endParaRPr lang="fr-FR" sz="2400" b="1" dirty="0">
              <a:solidFill>
                <a:srgbClr val="FFFF00"/>
              </a:solidFill>
              <a:latin typeface="Segoe Print" pitchFamily="2" charset="0"/>
            </a:endParaRPr>
          </a:p>
          <a:p>
            <a:pPr marL="0" indent="0" algn="ctr">
              <a:buNone/>
            </a:pPr>
            <a:endParaRPr lang="fr-FR" sz="2400" b="1" dirty="0" smtClean="0">
              <a:solidFill>
                <a:srgbClr val="FFFF00"/>
              </a:solidFill>
              <a:latin typeface="Segoe Print" pitchFamily="2" charset="0"/>
            </a:endParaRPr>
          </a:p>
          <a:p>
            <a:pPr marL="0" indent="0" algn="ctr">
              <a:buNone/>
            </a:pPr>
            <a:r>
              <a:rPr lang="fr-FR" sz="2400" b="1" dirty="0" smtClean="0">
                <a:solidFill>
                  <a:srgbClr val="FFFF00"/>
                </a:solidFill>
                <a:latin typeface="Segoe Print" pitchFamily="2" charset="0"/>
              </a:rPr>
              <a:t>Michel SANTENE </a:t>
            </a:r>
          </a:p>
          <a:p>
            <a:pPr marL="0" indent="0" algn="ctr">
              <a:buNone/>
            </a:pPr>
            <a:r>
              <a:rPr lang="fr-FR" sz="2400" b="1" dirty="0" smtClean="0">
                <a:solidFill>
                  <a:srgbClr val="FFFF00"/>
                </a:solidFill>
                <a:latin typeface="Segoe Print" pitchFamily="2" charset="0"/>
              </a:rPr>
              <a:t>Sonorisations des YOYOS </a:t>
            </a:r>
            <a:r>
              <a:rPr lang="fr-FR" sz="2400" b="1" dirty="0">
                <a:solidFill>
                  <a:srgbClr val="FFFF00"/>
                </a:solidFill>
                <a:latin typeface="Segoe Print" pitchFamily="2" charset="0"/>
              </a:rPr>
              <a:t>AMJL</a:t>
            </a:r>
          </a:p>
          <a:p>
            <a:pPr marL="0" indent="0" algn="ctr">
              <a:buNone/>
            </a:pPr>
            <a:endParaRPr lang="fr-FR" sz="2400" b="1" dirty="0">
              <a:solidFill>
                <a:srgbClr val="FFFF00"/>
              </a:solidFill>
              <a:latin typeface="Segoe Print" pitchFamily="2" charset="0"/>
            </a:endParaRPr>
          </a:p>
          <a:p>
            <a:pPr marL="0" indent="0" algn="ctr">
              <a:buNone/>
            </a:pPr>
            <a:endParaRPr lang="fr-FR" dirty="0"/>
          </a:p>
        </p:txBody>
      </p:sp>
      <p:sp>
        <p:nvSpPr>
          <p:cNvPr id="4" name="Espace réservé de la date 3"/>
          <p:cNvSpPr>
            <a:spLocks noGrp="1"/>
          </p:cNvSpPr>
          <p:nvPr>
            <p:ph type="dt" sz="half" idx="10"/>
          </p:nvPr>
        </p:nvSpPr>
        <p:spPr/>
        <p:txBody>
          <a:bodyPr/>
          <a:lstStyle/>
          <a:p>
            <a:r>
              <a:rPr lang="fr-FR" smtClean="0"/>
              <a:t>17/02/2020</a:t>
            </a:r>
            <a:endParaRPr lang="fr-FR" dirty="0"/>
          </a:p>
        </p:txBody>
      </p:sp>
    </p:spTree>
    <p:extLst>
      <p:ext uri="{BB962C8B-B14F-4D97-AF65-F5344CB8AC3E}">
        <p14:creationId xmlns:p14="http://schemas.microsoft.com/office/powerpoint/2010/main" val="19171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Rectangle 5"/>
          <p:cNvSpPr/>
          <p:nvPr/>
        </p:nvSpPr>
        <p:spPr>
          <a:xfrm rot="20910027">
            <a:off x="193626" y="2089193"/>
            <a:ext cx="4428493" cy="1754326"/>
          </a:xfrm>
          <a:prstGeom prst="rect">
            <a:avLst/>
          </a:prstGeom>
        </p:spPr>
        <p:txBody>
          <a:bodyPr wrap="square">
            <a:spAutoFit/>
          </a:bodyPr>
          <a:lstStyle/>
          <a:p>
            <a:endParaRPr lang="fr-FR" b="1" dirty="0" smtClean="0">
              <a:solidFill>
                <a:srgbClr val="61FA48"/>
              </a:solidFill>
              <a:latin typeface="Segoe Print" panose="02000600000000000000" pitchFamily="2" charset="0"/>
            </a:endParaRPr>
          </a:p>
          <a:p>
            <a:r>
              <a:rPr lang="fr-FR" b="1" dirty="0" err="1" smtClean="0">
                <a:solidFill>
                  <a:srgbClr val="FFFF00"/>
                </a:solidFill>
                <a:latin typeface="Segoe Print" panose="02000600000000000000" pitchFamily="2" charset="0"/>
              </a:rPr>
              <a:t>Loksound</a:t>
            </a:r>
            <a:r>
              <a:rPr lang="fr-FR" b="1" dirty="0" smtClean="0">
                <a:solidFill>
                  <a:srgbClr val="FFFF00"/>
                </a:solidFill>
                <a:latin typeface="Segoe Print" panose="02000600000000000000" pitchFamily="2" charset="0"/>
              </a:rPr>
              <a:t> V5 spécifiques pour toute la gamme </a:t>
            </a:r>
            <a:r>
              <a:rPr lang="fr-FR" b="1" dirty="0">
                <a:solidFill>
                  <a:srgbClr val="FFFF00"/>
                </a:solidFill>
                <a:latin typeface="Segoe Print" panose="02000600000000000000" pitchFamily="2" charset="0"/>
              </a:rPr>
              <a:t>d</a:t>
            </a:r>
            <a:r>
              <a:rPr lang="fr-FR" b="1" dirty="0" smtClean="0">
                <a:solidFill>
                  <a:srgbClr val="FFFF00"/>
                </a:solidFill>
                <a:latin typeface="Segoe Print" panose="02000600000000000000" pitchFamily="2" charset="0"/>
              </a:rPr>
              <a:t>e locotracteurs AMJL</a:t>
            </a:r>
          </a:p>
          <a:p>
            <a:r>
              <a:rPr lang="fr-FR" b="1" dirty="0" smtClean="0">
                <a:solidFill>
                  <a:srgbClr val="FFFF00"/>
                </a:solidFill>
                <a:latin typeface="Segoe Print" panose="02000600000000000000" pitchFamily="2" charset="0"/>
              </a:rPr>
              <a:t>  Y7100/Y7400/Y6200-6400</a:t>
            </a:r>
          </a:p>
          <a:p>
            <a:r>
              <a:rPr lang="fr-FR" b="1" dirty="0" smtClean="0">
                <a:solidFill>
                  <a:srgbClr val="FFFF00"/>
                </a:solidFill>
                <a:latin typeface="Segoe Print" panose="02000600000000000000" pitchFamily="2" charset="0"/>
              </a:rPr>
              <a:t>            </a:t>
            </a:r>
            <a:r>
              <a:rPr lang="fr-FR" b="1" dirty="0">
                <a:solidFill>
                  <a:srgbClr val="FFFF00"/>
                </a:solidFill>
                <a:latin typeface="Segoe Print" panose="02000600000000000000" pitchFamily="2" charset="0"/>
              </a:rPr>
              <a:t> </a:t>
            </a:r>
            <a:r>
              <a:rPr lang="fr-FR" b="1" dirty="0" smtClean="0">
                <a:solidFill>
                  <a:srgbClr val="FFFF00"/>
                </a:solidFill>
                <a:latin typeface="Segoe Print" panose="02000600000000000000" pitchFamily="2" charset="0"/>
              </a:rPr>
              <a:t>- disponibles - </a:t>
            </a:r>
          </a:p>
          <a:p>
            <a:endParaRPr lang="fr-FR" b="1" dirty="0">
              <a:solidFill>
                <a:srgbClr val="FFFF00"/>
              </a:solidFill>
              <a:latin typeface="Segoe Print" panose="02000600000000000000" pitchFamily="2" charset="0"/>
            </a:endParaRPr>
          </a:p>
        </p:txBody>
      </p:sp>
      <p:pic>
        <p:nvPicPr>
          <p:cNvPr id="7"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
        <p:nvSpPr>
          <p:cNvPr id="8" name="Rectangle 7"/>
          <p:cNvSpPr/>
          <p:nvPr/>
        </p:nvSpPr>
        <p:spPr>
          <a:xfrm>
            <a:off x="3779912" y="116632"/>
            <a:ext cx="4392488" cy="1661993"/>
          </a:xfrm>
          <a:prstGeom prst="rect">
            <a:avLst/>
          </a:prstGeom>
        </p:spPr>
        <p:txBody>
          <a:bodyPr wrap="square">
            <a:spAutoFit/>
          </a:bodyPr>
          <a:lstStyle/>
          <a:p>
            <a:endParaRPr lang="fr-FR" b="1" dirty="0" smtClean="0">
              <a:solidFill>
                <a:srgbClr val="CCFFFF"/>
              </a:solidFill>
            </a:endParaRPr>
          </a:p>
          <a:p>
            <a:r>
              <a:rPr lang="fr-FR" sz="4800" b="1" dirty="0" smtClean="0">
                <a:solidFill>
                  <a:srgbClr val="FFFF00"/>
                </a:solidFill>
                <a:latin typeface="Segoe Print" pitchFamily="2" charset="0"/>
              </a:rPr>
              <a:t>Sonorisations</a:t>
            </a:r>
          </a:p>
          <a:p>
            <a:r>
              <a:rPr lang="fr-FR" sz="2400" b="1" dirty="0" smtClean="0">
                <a:solidFill>
                  <a:srgbClr val="FFFF00"/>
                </a:solidFill>
                <a:latin typeface="Segoe Print" pitchFamily="2" charset="0"/>
              </a:rPr>
              <a:t>   </a:t>
            </a:r>
            <a:r>
              <a:rPr lang="fr-FR" sz="3600" b="1" dirty="0" smtClean="0">
                <a:solidFill>
                  <a:srgbClr val="FFFF00"/>
                </a:solidFill>
                <a:latin typeface="Segoe Print" pitchFamily="2" charset="0"/>
              </a:rPr>
              <a:t>YOYOS AMJL</a:t>
            </a:r>
            <a:endParaRPr lang="fr-FR" sz="3600" b="1" dirty="0">
              <a:solidFill>
                <a:srgbClr val="FFFF00"/>
              </a:solidFill>
              <a:latin typeface="Segoe Print" pitchFamily="2"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509120"/>
            <a:ext cx="3305205" cy="190546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2053958"/>
            <a:ext cx="3257970" cy="182479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70050">
            <a:off x="5146353" y="4501795"/>
            <a:ext cx="3203848" cy="1736885"/>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076" y="135011"/>
            <a:ext cx="576063" cy="757562"/>
          </a:xfrm>
          <a:prstGeom prst="rect">
            <a:avLst/>
          </a:prstGeom>
        </p:spPr>
      </p:pic>
      <p:sp>
        <p:nvSpPr>
          <p:cNvPr id="16" name="Rectangle 15"/>
          <p:cNvSpPr/>
          <p:nvPr/>
        </p:nvSpPr>
        <p:spPr>
          <a:xfrm>
            <a:off x="755576" y="116632"/>
            <a:ext cx="2664296" cy="646331"/>
          </a:xfrm>
          <a:prstGeom prst="rect">
            <a:avLst/>
          </a:prstGeom>
        </p:spPr>
        <p:txBody>
          <a:bodyPr wrap="square">
            <a:spAutoFit/>
          </a:bodyPr>
          <a:lstStyle/>
          <a:p>
            <a:endParaRPr lang="fr-FR" b="1" dirty="0" smtClean="0">
              <a:solidFill>
                <a:srgbClr val="CCFFFF"/>
              </a:solidFill>
            </a:endParaRPr>
          </a:p>
          <a:p>
            <a:r>
              <a:rPr lang="fr-FR" b="1" dirty="0" smtClean="0">
                <a:solidFill>
                  <a:srgbClr val="FF0000"/>
                </a:solidFill>
                <a:latin typeface="Segoe Print" pitchFamily="2" charset="0"/>
              </a:rPr>
              <a:t>Le Hibou </a:t>
            </a:r>
            <a:r>
              <a:rPr lang="fr-FR" b="1" dirty="0" err="1" smtClean="0">
                <a:solidFill>
                  <a:srgbClr val="FF0000"/>
                </a:solidFill>
                <a:latin typeface="Segoe Print" pitchFamily="2" charset="0"/>
              </a:rPr>
              <a:t>Ferroviphile</a:t>
            </a:r>
            <a:endParaRPr lang="fr-FR" b="1" dirty="0" smtClean="0">
              <a:solidFill>
                <a:srgbClr val="FF0000"/>
              </a:solidFill>
              <a:latin typeface="Segoe Print" pitchFamily="2" charset="0"/>
            </a:endParaRPr>
          </a:p>
        </p:txBody>
      </p:sp>
    </p:spTree>
    <p:extLst>
      <p:ext uri="{BB962C8B-B14F-4D97-AF65-F5344CB8AC3E}">
        <p14:creationId xmlns:p14="http://schemas.microsoft.com/office/powerpoint/2010/main" val="1758508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59632" y="2741521"/>
            <a:ext cx="6589199" cy="1280890"/>
          </a:xfrm>
        </p:spPr>
        <p:txBody>
          <a:bodyPr>
            <a:normAutofit fontScale="90000"/>
          </a:bodyPr>
          <a:lstStyle/>
          <a:p>
            <a:pPr algn="ctr"/>
            <a:r>
              <a:rPr lang="fr-FR" b="1" dirty="0" smtClean="0">
                <a:solidFill>
                  <a:srgbClr val="61FA48"/>
                </a:solidFill>
                <a:latin typeface="Segoe Print" panose="02000600000000000000" pitchFamily="2" charset="0"/>
              </a:rPr>
              <a:t/>
            </a:r>
            <a:br>
              <a:rPr lang="fr-FR" b="1" dirty="0" smtClean="0">
                <a:solidFill>
                  <a:srgbClr val="61FA48"/>
                </a:solidFill>
                <a:latin typeface="Segoe Print" panose="02000600000000000000" pitchFamily="2" charset="0"/>
              </a:rPr>
            </a:br>
            <a:r>
              <a:rPr lang="fr-FR" sz="4000" b="1" dirty="0" smtClean="0">
                <a:solidFill>
                  <a:srgbClr val="61FA48"/>
                </a:solidFill>
                <a:latin typeface="Segoe Print" panose="02000600000000000000" pitchFamily="2" charset="0"/>
              </a:rPr>
              <a:t>Daniel RUAS</a:t>
            </a:r>
            <a:br>
              <a:rPr lang="fr-FR" sz="4000" b="1" dirty="0" smtClean="0">
                <a:solidFill>
                  <a:srgbClr val="61FA48"/>
                </a:solidFill>
                <a:latin typeface="Segoe Print" panose="02000600000000000000" pitchFamily="2" charset="0"/>
              </a:rPr>
            </a:br>
            <a:r>
              <a:rPr lang="fr-FR" sz="4000" b="1" dirty="0" smtClean="0">
                <a:solidFill>
                  <a:srgbClr val="61FA48"/>
                </a:solidFill>
                <a:latin typeface="Segoe Print" panose="02000600000000000000" pitchFamily="2" charset="0"/>
              </a:rPr>
              <a:t>Boitier de commande</a:t>
            </a:r>
            <a:endParaRPr lang="fr-FR" sz="4000" dirty="0"/>
          </a:p>
        </p:txBody>
      </p:sp>
      <p:pic>
        <p:nvPicPr>
          <p:cNvPr id="5"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BEF8B2D1-DD13-4E67-9225-33C25A234C29}" type="slidenum">
              <a:rPr lang="fr-FR" smtClean="0"/>
              <a:pPr/>
              <a:t>16</a:t>
            </a:fld>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880592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95536" y="274638"/>
            <a:ext cx="7992888" cy="490066"/>
          </a:xfrm>
        </p:spPr>
        <p:txBody>
          <a:bodyPr>
            <a:normAutofit fontScale="90000"/>
          </a:bodyPr>
          <a:lstStyle/>
          <a:p>
            <a:pPr algn="r"/>
            <a:r>
              <a:rPr lang="fr-FR" sz="3800" dirty="0" smtClean="0">
                <a:solidFill>
                  <a:schemeClr val="bg1"/>
                </a:solidFill>
              </a:rPr>
              <a:t>Octobre 2019</a:t>
            </a:r>
            <a:endParaRPr lang="fr-FR" sz="3800" dirty="0">
              <a:solidFill>
                <a:schemeClr val="bg1"/>
              </a:solidFill>
            </a:endParaRPr>
          </a:p>
        </p:txBody>
      </p:sp>
      <p:sp>
        <p:nvSpPr>
          <p:cNvPr id="3" name="Espace réservé du contenu 2"/>
          <p:cNvSpPr>
            <a:spLocks noGrp="1"/>
          </p:cNvSpPr>
          <p:nvPr>
            <p:ph idx="1"/>
          </p:nvPr>
        </p:nvSpPr>
        <p:spPr>
          <a:xfrm>
            <a:off x="683568" y="1340768"/>
            <a:ext cx="3600400" cy="432048"/>
          </a:xfrm>
        </p:spPr>
        <p:txBody>
          <a:bodyPr>
            <a:noAutofit/>
          </a:bodyPr>
          <a:lstStyle/>
          <a:p>
            <a:pPr>
              <a:spcBef>
                <a:spcPts val="600"/>
              </a:spcBef>
              <a:buNone/>
            </a:pPr>
            <a:r>
              <a:rPr lang="fr-FR" sz="1800" i="1" dirty="0" smtClean="0"/>
              <a:t>	</a:t>
            </a:r>
          </a:p>
        </p:txBody>
      </p:sp>
      <p:sp>
        <p:nvSpPr>
          <p:cNvPr id="11" name="ZoneTexte 10"/>
          <p:cNvSpPr txBox="1"/>
          <p:nvPr/>
        </p:nvSpPr>
        <p:spPr>
          <a:xfrm>
            <a:off x="447575" y="1653287"/>
            <a:ext cx="4464496" cy="400110"/>
          </a:xfrm>
          <a:prstGeom prst="rect">
            <a:avLst/>
          </a:prstGeom>
          <a:noFill/>
        </p:spPr>
        <p:txBody>
          <a:bodyPr wrap="square" rtlCol="0">
            <a:spAutoFit/>
          </a:bodyPr>
          <a:lstStyle/>
          <a:p>
            <a:pPr>
              <a:buFont typeface="Arial" pitchFamily="34" charset="0"/>
              <a:buChar char="•"/>
            </a:pPr>
            <a:r>
              <a:rPr lang="fr-FR" sz="2000" dirty="0" smtClean="0">
                <a:solidFill>
                  <a:srgbClr val="61FA48"/>
                </a:solidFill>
              </a:rPr>
              <a:t>  Analogique ou Digitale (DCC NMRA)</a:t>
            </a:r>
            <a:endParaRPr lang="fr-FR" sz="2000" dirty="0">
              <a:solidFill>
                <a:srgbClr val="61FA48"/>
              </a:solidFill>
            </a:endParaRPr>
          </a:p>
        </p:txBody>
      </p:sp>
      <p:pic>
        <p:nvPicPr>
          <p:cNvPr id="9" name="Image 8" descr="IMG_4534.JPG"/>
          <p:cNvPicPr>
            <a:picLocks noChangeAspect="1"/>
          </p:cNvPicPr>
          <p:nvPr/>
        </p:nvPicPr>
        <p:blipFill>
          <a:blip r:embed="rId2" cstate="print"/>
          <a:stretch>
            <a:fillRect/>
          </a:stretch>
        </p:blipFill>
        <p:spPr>
          <a:xfrm>
            <a:off x="4041109" y="2924944"/>
            <a:ext cx="5067395" cy="3933056"/>
          </a:xfrm>
          <a:prstGeom prst="rect">
            <a:avLst/>
          </a:prstGeom>
        </p:spPr>
      </p:pic>
      <p:sp>
        <p:nvSpPr>
          <p:cNvPr id="5" name="ZoneTexte 4"/>
          <p:cNvSpPr txBox="1"/>
          <p:nvPr/>
        </p:nvSpPr>
        <p:spPr>
          <a:xfrm>
            <a:off x="467544" y="3068960"/>
            <a:ext cx="3672408" cy="1938992"/>
          </a:xfrm>
          <a:prstGeom prst="rect">
            <a:avLst/>
          </a:prstGeom>
          <a:noFill/>
        </p:spPr>
        <p:txBody>
          <a:bodyPr wrap="square" rtlCol="0">
            <a:spAutoFit/>
          </a:bodyPr>
          <a:lstStyle/>
          <a:p>
            <a:pPr>
              <a:buFont typeface="Arial" pitchFamily="34" charset="0"/>
              <a:buChar char="•"/>
            </a:pPr>
            <a:r>
              <a:rPr lang="fr-FR" sz="2000" dirty="0" smtClean="0">
                <a:solidFill>
                  <a:srgbClr val="61FA48"/>
                </a:solidFill>
              </a:rPr>
              <a:t>  Réglage de la vitesse, </a:t>
            </a:r>
            <a:r>
              <a:rPr lang="fr-FR" sz="2000" dirty="0">
                <a:solidFill>
                  <a:srgbClr val="61FA48"/>
                </a:solidFill>
              </a:rPr>
              <a:t>c</a:t>
            </a:r>
            <a:r>
              <a:rPr lang="fr-FR" sz="2000" dirty="0" smtClean="0">
                <a:solidFill>
                  <a:srgbClr val="61FA48"/>
                </a:solidFill>
              </a:rPr>
              <a:t>ontrôle du sens de la marche</a:t>
            </a:r>
          </a:p>
          <a:p>
            <a:pPr>
              <a:buFont typeface="Arial" pitchFamily="34" charset="0"/>
              <a:buChar char="•"/>
            </a:pPr>
            <a:r>
              <a:rPr lang="fr-FR" sz="2000" dirty="0" smtClean="0">
                <a:solidFill>
                  <a:srgbClr val="61FA48"/>
                </a:solidFill>
              </a:rPr>
              <a:t>  Réglage de la temporisation d’arrêt aux extrémités du Va et Vient</a:t>
            </a:r>
          </a:p>
          <a:p>
            <a:pPr>
              <a:buFont typeface="Arial" pitchFamily="34" charset="0"/>
              <a:buChar char="•"/>
            </a:pPr>
            <a:r>
              <a:rPr lang="fr-FR" sz="2000" dirty="0" smtClean="0">
                <a:solidFill>
                  <a:srgbClr val="61FA48"/>
                </a:solidFill>
              </a:rPr>
              <a:t>  Intensité  : 1.5A</a:t>
            </a:r>
            <a:endParaRPr lang="fr-FR" sz="2000" dirty="0">
              <a:solidFill>
                <a:srgbClr val="61FA48"/>
              </a:solidFill>
            </a:endParaRPr>
          </a:p>
        </p:txBody>
      </p:sp>
      <p:sp>
        <p:nvSpPr>
          <p:cNvPr id="8" name="ZoneTexte 7"/>
          <p:cNvSpPr txBox="1"/>
          <p:nvPr/>
        </p:nvSpPr>
        <p:spPr>
          <a:xfrm>
            <a:off x="467544" y="2132856"/>
            <a:ext cx="6984776" cy="656590"/>
          </a:xfrm>
          <a:prstGeom prst="rect">
            <a:avLst/>
          </a:prstGeom>
          <a:noFill/>
        </p:spPr>
        <p:txBody>
          <a:bodyPr wrap="square" rtlCol="0">
            <a:spAutoFit/>
          </a:bodyPr>
          <a:lstStyle/>
          <a:p>
            <a:pPr>
              <a:lnSpc>
                <a:spcPts val="2200"/>
              </a:lnSpc>
              <a:buFont typeface="Arial" pitchFamily="34" charset="0"/>
              <a:buChar char="•"/>
            </a:pPr>
            <a:r>
              <a:rPr lang="fr-FR" sz="2000" dirty="0" smtClean="0">
                <a:solidFill>
                  <a:srgbClr val="61FA48"/>
                </a:solidFill>
              </a:rPr>
              <a:t> </a:t>
            </a:r>
            <a:r>
              <a:rPr lang="fr-FR" sz="2000" dirty="0" smtClean="0"/>
              <a:t> </a:t>
            </a:r>
            <a:r>
              <a:rPr lang="fr-FR" sz="2000" dirty="0" smtClean="0">
                <a:solidFill>
                  <a:srgbClr val="61FA48"/>
                </a:solidFill>
              </a:rPr>
              <a:t>Va et Vient entre 2 barrières (ultrasons)</a:t>
            </a:r>
          </a:p>
          <a:p>
            <a:pPr>
              <a:lnSpc>
                <a:spcPts val="2200"/>
              </a:lnSpc>
            </a:pPr>
            <a:r>
              <a:rPr lang="fr-FR" sz="2000" dirty="0" smtClean="0">
                <a:solidFill>
                  <a:srgbClr val="61FA48"/>
                </a:solidFill>
              </a:rPr>
              <a:t>	ou  Marche sans barrière (sur un anneau fermé par ex.)</a:t>
            </a:r>
            <a:endParaRPr lang="fr-FR" sz="2000" dirty="0">
              <a:solidFill>
                <a:srgbClr val="61FA48"/>
              </a:solidFill>
            </a:endParaRPr>
          </a:p>
        </p:txBody>
      </p:sp>
      <p:sp>
        <p:nvSpPr>
          <p:cNvPr id="10" name="Titre 1"/>
          <p:cNvSpPr txBox="1">
            <a:spLocks/>
          </p:cNvSpPr>
          <p:nvPr/>
        </p:nvSpPr>
        <p:spPr>
          <a:xfrm>
            <a:off x="467544" y="764704"/>
            <a:ext cx="7992888" cy="648072"/>
          </a:xfrm>
          <a:prstGeom prst="rect">
            <a:avLst/>
          </a:prstGeom>
        </p:spPr>
        <p:txBody>
          <a:bodyPr vert="horz" lIns="91440" tIns="45720" rIns="91440" bIns="45720" rtlCol="0" anchor="ct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800" b="0" i="0" u="none" strike="noStrike" kern="1200" cap="none" spc="0" normalizeH="0" baseline="0" noProof="0" dirty="0" smtClean="0">
                <a:ln>
                  <a:noFill/>
                </a:ln>
                <a:solidFill>
                  <a:schemeClr val="bg1"/>
                </a:solidFill>
                <a:effectLst/>
                <a:uLnTx/>
                <a:uFillTx/>
                <a:latin typeface="+mj-lt"/>
                <a:ea typeface="+mj-ea"/>
                <a:cs typeface="+mj-cs"/>
              </a:rPr>
              <a:t>Boitier de Contrôle Version 1</a:t>
            </a:r>
            <a:endParaRPr kumimoji="0" lang="fr-FR" sz="38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8525732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solidFill>
                  <a:schemeClr val="bg1"/>
                </a:solidFill>
              </a:rPr>
              <a:t>Questions auxquelles j’ai répondues</a:t>
            </a:r>
            <a:endParaRPr lang="fr-FR" dirty="0">
              <a:solidFill>
                <a:schemeClr val="bg1"/>
              </a:solidFill>
            </a:endParaRPr>
          </a:p>
        </p:txBody>
      </p:sp>
      <p:sp>
        <p:nvSpPr>
          <p:cNvPr id="3" name="Espace réservé du contenu 2"/>
          <p:cNvSpPr>
            <a:spLocks noGrp="1"/>
          </p:cNvSpPr>
          <p:nvPr>
            <p:ph idx="1"/>
          </p:nvPr>
        </p:nvSpPr>
        <p:spPr/>
        <p:txBody>
          <a:bodyPr>
            <a:normAutofit/>
          </a:bodyPr>
          <a:lstStyle/>
          <a:p>
            <a:r>
              <a:rPr lang="fr-FR" sz="2000" i="1" dirty="0" smtClean="0">
                <a:solidFill>
                  <a:srgbClr val="61FA48"/>
                </a:solidFill>
              </a:rPr>
              <a:t>Commander des gros moteurs (MTH) </a:t>
            </a:r>
          </a:p>
          <a:p>
            <a:pPr>
              <a:buNone/>
            </a:pPr>
            <a:r>
              <a:rPr lang="fr-FR" sz="2800" dirty="0" smtClean="0">
                <a:solidFill>
                  <a:srgbClr val="61FA48"/>
                </a:solidFill>
              </a:rPr>
              <a:t>			 </a:t>
            </a:r>
            <a:r>
              <a:rPr lang="fr-FR" sz="2800" dirty="0" smtClean="0">
                <a:solidFill>
                  <a:srgbClr val="61FA48"/>
                </a:solidFill>
                <a:sym typeface="Wingdings" pitchFamily="2" charset="2"/>
              </a:rPr>
              <a:t> Intensité portée à 2.2A (3A en pointe)</a:t>
            </a:r>
          </a:p>
          <a:p>
            <a:r>
              <a:rPr lang="fr-FR" sz="2000" i="1" dirty="0" smtClean="0">
                <a:solidFill>
                  <a:srgbClr val="61FA48"/>
                </a:solidFill>
                <a:sym typeface="Wingdings" pitchFamily="2" charset="2"/>
              </a:rPr>
              <a:t>Mettre en service la sonorisation, avec les coups de sifflet </a:t>
            </a:r>
          </a:p>
          <a:p>
            <a:pPr>
              <a:buNone/>
            </a:pPr>
            <a:r>
              <a:rPr lang="fr-FR" sz="2000" dirty="0" smtClean="0">
                <a:solidFill>
                  <a:srgbClr val="61FA48"/>
                </a:solidFill>
                <a:sym typeface="Wingdings" pitchFamily="2" charset="2"/>
              </a:rPr>
              <a:t>			</a:t>
            </a:r>
            <a:r>
              <a:rPr lang="fr-FR" sz="2800" dirty="0" smtClean="0">
                <a:solidFill>
                  <a:srgbClr val="61FA48"/>
                </a:solidFill>
                <a:sym typeface="Wingdings" pitchFamily="2" charset="2"/>
              </a:rPr>
              <a:t> Commande des 11 fonctions f0 à f10</a:t>
            </a:r>
          </a:p>
          <a:p>
            <a:r>
              <a:rPr lang="fr-FR" sz="2000" i="1" dirty="0" smtClean="0">
                <a:solidFill>
                  <a:srgbClr val="61FA48"/>
                </a:solidFill>
                <a:sym typeface="Wingdings" pitchFamily="2" charset="2"/>
              </a:rPr>
              <a:t>Eloigner les barrières d’arrêt </a:t>
            </a:r>
          </a:p>
          <a:p>
            <a:pPr>
              <a:buNone/>
            </a:pPr>
            <a:r>
              <a:rPr lang="fr-FR" sz="2800" dirty="0" smtClean="0">
                <a:solidFill>
                  <a:srgbClr val="61FA48"/>
                </a:solidFill>
                <a:sym typeface="Wingdings" pitchFamily="2" charset="2"/>
              </a:rPr>
              <a:t>			La liaison peut aller au-delà de 10 m et est portée par un câble RJ11 standard</a:t>
            </a:r>
            <a:r>
              <a:rPr lang="fr-FR" sz="2800" dirty="0" smtClean="0">
                <a:solidFill>
                  <a:srgbClr val="61FA48"/>
                </a:solidFill>
              </a:rPr>
              <a:t> </a:t>
            </a:r>
          </a:p>
          <a:p>
            <a:r>
              <a:rPr lang="fr-FR" sz="2000" i="1" dirty="0" smtClean="0">
                <a:solidFill>
                  <a:srgbClr val="61FA48"/>
                </a:solidFill>
              </a:rPr>
              <a:t>Ne pas interroger systématiquement l’adresse machine (secousses</a:t>
            </a:r>
            <a:r>
              <a:rPr lang="fr-FR" sz="2800" i="1" dirty="0" smtClean="0">
                <a:solidFill>
                  <a:srgbClr val="61FA48"/>
                </a:solidFill>
              </a:rPr>
              <a:t>)</a:t>
            </a:r>
          </a:p>
          <a:p>
            <a:pPr>
              <a:buNone/>
            </a:pPr>
            <a:r>
              <a:rPr lang="fr-FR" sz="2800" dirty="0" smtClean="0">
                <a:solidFill>
                  <a:srgbClr val="61FA48"/>
                </a:solidFill>
              </a:rPr>
              <a:t>			 </a:t>
            </a:r>
            <a:r>
              <a:rPr lang="fr-FR" sz="2800" dirty="0" smtClean="0">
                <a:solidFill>
                  <a:srgbClr val="61FA48"/>
                </a:solidFill>
                <a:sym typeface="Wingdings" pitchFamily="2" charset="2"/>
              </a:rPr>
              <a:t> L’adresse peut être saisie et même mémorisée</a:t>
            </a:r>
            <a:endParaRPr lang="fr-FR" sz="2800" dirty="0" smtClean="0">
              <a:solidFill>
                <a:srgbClr val="61FA48"/>
              </a:solidFill>
            </a:endParaRPr>
          </a:p>
          <a:p>
            <a:endParaRPr lang="fr-FR" dirty="0"/>
          </a:p>
        </p:txBody>
      </p:sp>
    </p:spTree>
    <p:extLst>
      <p:ext uri="{BB962C8B-B14F-4D97-AF65-F5344CB8AC3E}">
        <p14:creationId xmlns:p14="http://schemas.microsoft.com/office/powerpoint/2010/main" val="218422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pPr algn="l"/>
            <a:r>
              <a:rPr lang="fr-FR" dirty="0" smtClean="0"/>
              <a:t> </a:t>
            </a:r>
            <a:r>
              <a:rPr lang="fr-FR" i="1" dirty="0" smtClean="0">
                <a:solidFill>
                  <a:schemeClr val="bg1"/>
                </a:solidFill>
              </a:rPr>
              <a:t>Un an et un confinement après</a:t>
            </a:r>
            <a:r>
              <a:rPr lang="fr-FR" dirty="0" smtClean="0"/>
              <a:t/>
            </a:r>
            <a:br>
              <a:rPr lang="fr-FR" dirty="0" smtClean="0"/>
            </a:br>
            <a:endParaRPr lang="fr-FR" dirty="0"/>
          </a:p>
        </p:txBody>
      </p:sp>
      <p:sp>
        <p:nvSpPr>
          <p:cNvPr id="3" name="Espace réservé du contenu 2"/>
          <p:cNvSpPr>
            <a:spLocks noGrp="1"/>
          </p:cNvSpPr>
          <p:nvPr>
            <p:ph idx="1"/>
          </p:nvPr>
        </p:nvSpPr>
        <p:spPr>
          <a:xfrm>
            <a:off x="179512" y="2348879"/>
            <a:ext cx="8712968" cy="3600401"/>
          </a:xfrm>
        </p:spPr>
        <p:txBody>
          <a:bodyPr>
            <a:normAutofit/>
          </a:bodyPr>
          <a:lstStyle/>
          <a:p>
            <a:endParaRPr lang="fr-FR" dirty="0" smtClean="0">
              <a:solidFill>
                <a:srgbClr val="FF0000"/>
              </a:solidFill>
              <a:effectLst>
                <a:glow rad="228600">
                  <a:schemeClr val="accent4">
                    <a:satMod val="175000"/>
                    <a:alpha val="40000"/>
                  </a:schemeClr>
                </a:glow>
              </a:effectLst>
            </a:endParaRPr>
          </a:p>
          <a:p>
            <a:endParaRPr lang="fr-FR" dirty="0"/>
          </a:p>
          <a:p>
            <a:r>
              <a:rPr lang="fr-FR" i="1" dirty="0" smtClean="0">
                <a:solidFill>
                  <a:srgbClr val="CCFFFF"/>
                </a:solidFill>
              </a:rPr>
              <a:t>Avec toujours de base :</a:t>
            </a:r>
          </a:p>
          <a:p>
            <a:pPr lvl="1"/>
            <a:r>
              <a:rPr lang="fr-FR" i="1" dirty="0" smtClean="0">
                <a:solidFill>
                  <a:srgbClr val="CCFFFF"/>
                </a:solidFill>
              </a:rPr>
              <a:t>un automatisme de Va et Vient, pouvant être déconnecté pour une marche sans barrière.</a:t>
            </a:r>
          </a:p>
          <a:p>
            <a:pPr lvl="1"/>
            <a:r>
              <a:rPr lang="fr-FR" i="1" dirty="0" smtClean="0">
                <a:solidFill>
                  <a:srgbClr val="CCFFFF"/>
                </a:solidFill>
              </a:rPr>
              <a:t>Un fonctionnement qui peut être Analogique ou Digital.</a:t>
            </a:r>
          </a:p>
          <a:p>
            <a:endParaRPr lang="fr-FR" dirty="0">
              <a:solidFill>
                <a:srgbClr val="CCFFFF"/>
              </a:solidFill>
            </a:endParaRPr>
          </a:p>
          <a:p>
            <a:r>
              <a:rPr lang="fr-FR" i="1" dirty="0" smtClean="0">
                <a:solidFill>
                  <a:srgbClr val="61FA48"/>
                </a:solidFill>
              </a:rPr>
              <a:t>Et disposant de possibilités fonctionnelles accrues tout en restant d’une utilisation simple et intuitive.</a:t>
            </a:r>
            <a:endParaRPr lang="fr-FR" i="1" dirty="0">
              <a:solidFill>
                <a:srgbClr val="61FA48"/>
              </a:solidFill>
            </a:endParaRPr>
          </a:p>
        </p:txBody>
      </p:sp>
      <p:sp>
        <p:nvSpPr>
          <p:cNvPr id="4" name="Explosion 2 3"/>
          <p:cNvSpPr/>
          <p:nvPr/>
        </p:nvSpPr>
        <p:spPr>
          <a:xfrm rot="21361474">
            <a:off x="-57820" y="372676"/>
            <a:ext cx="7488832" cy="2951891"/>
          </a:xfrm>
          <a:prstGeom prst="irregularSeal2">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itre 1"/>
          <p:cNvSpPr txBox="1">
            <a:spLocks/>
          </p:cNvSpPr>
          <p:nvPr/>
        </p:nvSpPr>
        <p:spPr>
          <a:xfrm>
            <a:off x="5724128" y="764704"/>
            <a:ext cx="3693096" cy="576064"/>
          </a:xfrm>
          <a:prstGeom prst="rect">
            <a:avLst/>
          </a:prstGeom>
        </p:spPr>
        <p:txBody>
          <a:bodyPr vert="horz" lIns="91440" tIns="45720" rIns="91440" bIns="45720" rtlCol="0" anchor="ctr">
            <a:normAutofit fontScale="2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16000" b="0" i="0" u="none" strike="noStrike" kern="1200" cap="none" spc="0" normalizeH="0" baseline="0" noProof="0" dirty="0" smtClean="0">
                <a:ln>
                  <a:noFill/>
                </a:ln>
                <a:solidFill>
                  <a:schemeClr val="bg1"/>
                </a:solidFill>
                <a:effectLst/>
                <a:uLnTx/>
                <a:uFillTx/>
                <a:latin typeface="+mj-lt"/>
                <a:ea typeface="+mj-ea"/>
                <a:cs typeface="+mj-cs"/>
              </a:rPr>
              <a:t>Octobre 2020 </a:t>
            </a:r>
            <a:r>
              <a:rPr kumimoji="0" lang="fr-FR" sz="4400" b="0" i="0" u="none" strike="noStrike" kern="1200" cap="none" spc="0" normalizeH="0" baseline="0" noProof="0" dirty="0" smtClean="0">
                <a:ln>
                  <a:noFill/>
                </a:ln>
                <a:solidFill>
                  <a:schemeClr val="bg1"/>
                </a:solidFill>
                <a:effectLst/>
                <a:uLnTx/>
                <a:uFillTx/>
                <a:latin typeface="+mj-lt"/>
                <a:ea typeface="+mj-ea"/>
                <a:cs typeface="+mj-cs"/>
              </a:rPr>
              <a:t/>
            </a:r>
            <a:br>
              <a:rPr kumimoji="0" lang="fr-FR" sz="4400" b="0" i="0" u="none" strike="noStrike" kern="1200" cap="none" spc="0" normalizeH="0" baseline="0" noProof="0" dirty="0" smtClean="0">
                <a:ln>
                  <a:noFill/>
                </a:ln>
                <a:solidFill>
                  <a:schemeClr val="bg1"/>
                </a:solidFill>
                <a:effectLst/>
                <a:uLnTx/>
                <a:uFillTx/>
                <a:latin typeface="+mj-lt"/>
                <a:ea typeface="+mj-ea"/>
                <a:cs typeface="+mj-cs"/>
              </a:rPr>
            </a:br>
            <a:r>
              <a:rPr kumimoji="0" lang="fr-FR" sz="4400" b="0" i="0" u="none" strike="noStrike" kern="1200" cap="none" spc="0" normalizeH="0" baseline="0" noProof="0" dirty="0" smtClean="0">
                <a:ln>
                  <a:noFill/>
                </a:ln>
                <a:solidFill>
                  <a:schemeClr val="tx1"/>
                </a:solidFill>
                <a:effectLst/>
                <a:uLnTx/>
                <a:uFillTx/>
                <a:latin typeface="+mj-lt"/>
                <a:ea typeface="+mj-ea"/>
                <a:cs typeface="+mj-cs"/>
              </a:rPr>
              <a:t/>
            </a:r>
            <a:br>
              <a:rPr kumimoji="0" lang="fr-FR" sz="4400" b="0" i="0" u="none" strike="noStrike" kern="1200" cap="none" spc="0" normalizeH="0" baseline="0" noProof="0" dirty="0" smtClean="0">
                <a:ln>
                  <a:noFill/>
                </a:ln>
                <a:solidFill>
                  <a:schemeClr val="tx1"/>
                </a:solidFill>
                <a:effectLst/>
                <a:uLnTx/>
                <a:uFillTx/>
                <a:latin typeface="+mj-lt"/>
                <a:ea typeface="+mj-ea"/>
                <a:cs typeface="+mj-cs"/>
              </a:rPr>
            </a:b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Rectangle 12"/>
          <p:cNvSpPr/>
          <p:nvPr/>
        </p:nvSpPr>
        <p:spPr>
          <a:xfrm rot="20720687">
            <a:off x="1220390" y="1415643"/>
            <a:ext cx="4687309" cy="861774"/>
          </a:xfrm>
          <a:prstGeom prst="rect">
            <a:avLst/>
          </a:prstGeom>
          <a:noFill/>
          <a:effectLst>
            <a:glow rad="228600">
              <a:schemeClr val="accent5">
                <a:satMod val="175000"/>
                <a:alpha val="40000"/>
              </a:schemeClr>
            </a:glow>
          </a:effectLst>
        </p:spPr>
        <p:txBody>
          <a:bodyPr wrap="none" lIns="91440" tIns="45720" rIns="91440" bIns="45720">
            <a:spAutoFit/>
          </a:bodyPr>
          <a:lstStyle/>
          <a:p>
            <a:pPr algn="ctr"/>
            <a:r>
              <a:rPr lang="fr-FR" sz="5000" b="1" cap="none" spc="0" dirty="0" smtClean="0">
                <a:ln w="1905"/>
                <a:solidFill>
                  <a:srgbClr val="FF0000"/>
                </a:solidFill>
                <a:effectLst>
                  <a:glow rad="228600">
                    <a:schemeClr val="accent4">
                      <a:satMod val="175000"/>
                      <a:alpha val="40000"/>
                    </a:schemeClr>
                  </a:glow>
                  <a:innerShdw blurRad="69850" dist="43180" dir="5400000">
                    <a:srgbClr val="000000">
                      <a:alpha val="65000"/>
                    </a:srgbClr>
                  </a:innerShdw>
                </a:effectLst>
              </a:rPr>
              <a:t>Nouvelle Version</a:t>
            </a:r>
            <a:endParaRPr lang="fr-FR" sz="5000" b="1" cap="none" spc="0" dirty="0">
              <a:ln w="1905"/>
              <a:solidFill>
                <a:srgbClr val="FF0000"/>
              </a:solidFill>
              <a:effectLst>
                <a:glow rad="228600">
                  <a:schemeClr val="accent4">
                    <a:satMod val="175000"/>
                    <a:alpha val="4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1005132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19256" cy="5832648"/>
          </a:xfrm>
        </p:spPr>
        <p:txBody>
          <a:bodyPr>
            <a:normAutofit fontScale="25000" lnSpcReduction="20000"/>
          </a:bodyPr>
          <a:lstStyle/>
          <a:p>
            <a:pPr algn="ctr">
              <a:buNone/>
            </a:pPr>
            <a:r>
              <a:rPr lang="fr-FR" sz="5600" dirty="0" smtClean="0">
                <a:solidFill>
                  <a:srgbClr val="FF0000"/>
                </a:solidFill>
                <a:latin typeface="+mj-lt"/>
              </a:rPr>
              <a:t> </a:t>
            </a: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Prochaines réunions,</a:t>
            </a: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Point finances,</a:t>
            </a: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Réunion des constructeurs 2021,</a:t>
            </a:r>
          </a:p>
          <a:p>
            <a:pPr marL="0" indent="0" algn="ctr">
              <a:spcBef>
                <a:spcPts val="1200"/>
              </a:spcBef>
              <a:buNone/>
            </a:pPr>
            <a:r>
              <a:rPr lang="fr-FR" sz="7200" b="1" dirty="0">
                <a:solidFill>
                  <a:srgbClr val="FFFF00"/>
                </a:solidFill>
                <a:latin typeface="Segoe Print" panose="02000600000000000000" pitchFamily="2" charset="0"/>
              </a:rPr>
              <a:t>Déplacement futur,</a:t>
            </a: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a:solidFill>
                  <a:srgbClr val="FFFF00"/>
                </a:solidFill>
                <a:latin typeface="Segoe Print" panose="02000600000000000000" pitchFamily="2" charset="0"/>
              </a:rPr>
              <a:t>Info cercle du zéro</a:t>
            </a:r>
            <a:r>
              <a:rPr lang="fr-FR" sz="7200" b="1" dirty="0" smtClean="0">
                <a:solidFill>
                  <a:srgbClr val="FFFF00"/>
                </a:solidFill>
                <a:latin typeface="Segoe Print" panose="02000600000000000000" pitchFamily="2" charset="0"/>
              </a:rPr>
              <a:t>,</a:t>
            </a:r>
          </a:p>
          <a:p>
            <a:pPr marL="0" indent="0" algn="ctr">
              <a:buNone/>
            </a:pPr>
            <a:r>
              <a:rPr lang="fr-FR" sz="7200" b="1" dirty="0">
                <a:solidFill>
                  <a:srgbClr val="FFFF00"/>
                </a:solidFill>
                <a:latin typeface="Segoe Print" panose="02000600000000000000" pitchFamily="2" charset="0"/>
              </a:rPr>
              <a:t>Michel SANTENE </a:t>
            </a:r>
            <a:r>
              <a:rPr lang="fr-FR" sz="7200" b="1" dirty="0" smtClean="0">
                <a:solidFill>
                  <a:srgbClr val="FFFF00"/>
                </a:solidFill>
                <a:latin typeface="Segoe Print" panose="02000600000000000000" pitchFamily="2" charset="0"/>
              </a:rPr>
              <a:t>Sonorisations </a:t>
            </a:r>
            <a:r>
              <a:rPr lang="fr-FR" sz="7200" b="1" dirty="0">
                <a:solidFill>
                  <a:srgbClr val="FFFF00"/>
                </a:solidFill>
                <a:latin typeface="Segoe Print" panose="02000600000000000000" pitchFamily="2" charset="0"/>
              </a:rPr>
              <a:t>des YOYOS </a:t>
            </a:r>
            <a:r>
              <a:rPr lang="fr-FR" sz="7200" b="1" dirty="0" smtClean="0">
                <a:solidFill>
                  <a:srgbClr val="FFFF00"/>
                </a:solidFill>
                <a:latin typeface="Segoe Print" panose="02000600000000000000" pitchFamily="2" charset="0"/>
              </a:rPr>
              <a:t>AMJL</a:t>
            </a:r>
          </a:p>
          <a:p>
            <a:pPr marL="0" indent="0" algn="ctr">
              <a:spcBef>
                <a:spcPts val="1200"/>
              </a:spcBef>
              <a:buNone/>
            </a:pPr>
            <a:r>
              <a:rPr lang="fr-FR" sz="800" b="1" dirty="0">
                <a:solidFill>
                  <a:srgbClr val="61FA48"/>
                </a:solidFill>
                <a:latin typeface="Segoe Print" panose="02000600000000000000" pitchFamily="2" charset="0"/>
              </a:rPr>
              <a:t/>
            </a:r>
            <a:br>
              <a:rPr lang="fr-FR" sz="800" b="1" dirty="0">
                <a:solidFill>
                  <a:srgbClr val="61FA48"/>
                </a:solidFill>
                <a:latin typeface="Segoe Print" panose="02000600000000000000" pitchFamily="2" charset="0"/>
              </a:rPr>
            </a:br>
            <a:r>
              <a:rPr lang="fr-FR" sz="7200" b="1" dirty="0">
                <a:solidFill>
                  <a:srgbClr val="FFFF00"/>
                </a:solidFill>
                <a:latin typeface="Segoe Print" panose="02000600000000000000" pitchFamily="2" charset="0"/>
              </a:rPr>
              <a:t>Daniel </a:t>
            </a:r>
            <a:r>
              <a:rPr lang="fr-FR" sz="7200" b="1" dirty="0" smtClean="0">
                <a:solidFill>
                  <a:srgbClr val="FFFF00"/>
                </a:solidFill>
                <a:latin typeface="Segoe Print" panose="02000600000000000000" pitchFamily="2" charset="0"/>
              </a:rPr>
              <a:t>RUAS Boitier </a:t>
            </a:r>
            <a:r>
              <a:rPr lang="fr-FR" sz="7200" b="1" dirty="0">
                <a:solidFill>
                  <a:srgbClr val="FFFF00"/>
                </a:solidFill>
                <a:latin typeface="Segoe Print" panose="02000600000000000000" pitchFamily="2" charset="0"/>
              </a:rPr>
              <a:t>de </a:t>
            </a:r>
            <a:r>
              <a:rPr lang="fr-FR" sz="7200" b="1" dirty="0" smtClean="0">
                <a:solidFill>
                  <a:srgbClr val="FFFF00"/>
                </a:solidFill>
                <a:latin typeface="Segoe Print" panose="02000600000000000000" pitchFamily="2" charset="0"/>
              </a:rPr>
              <a:t>commande,</a:t>
            </a:r>
            <a:endParaRPr lang="fr-FR" sz="7200" b="1" dirty="0">
              <a:solidFill>
                <a:srgbClr val="FFFF00"/>
              </a:solidFill>
              <a:latin typeface="Segoe Print" panose="02000600000000000000" pitchFamily="2"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Actualité des artisans,</a:t>
            </a:r>
          </a:p>
          <a:p>
            <a:pPr marL="0" indent="0" algn="ctr">
              <a:spcBef>
                <a:spcPts val="1200"/>
              </a:spcBef>
              <a:buNone/>
            </a:pPr>
            <a:r>
              <a:rPr lang="fr-FR" sz="7200" dirty="0" smtClean="0">
                <a:solidFill>
                  <a:srgbClr val="FFFF00"/>
                </a:solidFill>
                <a:latin typeface="Segoe Print" panose="02000600000000000000" pitchFamily="2" charset="0"/>
              </a:rPr>
              <a:t>Projet par Henri RODDE</a:t>
            </a:r>
            <a:r>
              <a:rPr lang="fr-FR" sz="7200" b="1" dirty="0" smtClean="0">
                <a:solidFill>
                  <a:srgbClr val="FFFF00"/>
                </a:solidFill>
                <a:latin typeface="Segoe Print" panose="02000600000000000000" pitchFamily="2" charset="0"/>
                <a:cs typeface="Arial" pitchFamily="34" charset="0"/>
              </a:rPr>
              <a:t>,</a:t>
            </a: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Questions diverses,</a:t>
            </a: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Présentation de votre matériel.</a:t>
            </a:r>
          </a:p>
          <a:p>
            <a:pPr marL="0" indent="0" algn="ctr">
              <a:spcBef>
                <a:spcPts val="0"/>
              </a:spcBef>
              <a:buNone/>
            </a:pPr>
            <a:endParaRPr lang="fr-FR" sz="6400" b="1" dirty="0" smtClean="0">
              <a:solidFill>
                <a:schemeClr val="bg2">
                  <a:lumMod val="10000"/>
                </a:schemeClr>
              </a:solidFill>
              <a:latin typeface="Segoe Print" panose="02000600000000000000" pitchFamily="2" charset="0"/>
              <a:cs typeface="Arial" pitchFamily="34" charset="0"/>
            </a:endParaRPr>
          </a:p>
          <a:p>
            <a:pPr marL="0" indent="0" algn="ctr">
              <a:buNone/>
            </a:pPr>
            <a:endParaRPr lang="fr-FR" sz="7200" dirty="0" smtClean="0">
              <a:solidFill>
                <a:srgbClr val="FF0000"/>
              </a:solidFill>
              <a:latin typeface="+mj-lt"/>
              <a:cs typeface="Arial" pitchFamily="34" charset="0"/>
            </a:endParaRPr>
          </a:p>
          <a:p>
            <a:pPr marL="0" indent="0" algn="ctr">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2" name="Rectangle 1"/>
          <p:cNvSpPr/>
          <p:nvPr/>
        </p:nvSpPr>
        <p:spPr>
          <a:xfrm>
            <a:off x="683568" y="355917"/>
            <a:ext cx="7272808"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A l’ordre du jour</a:t>
            </a:r>
            <a:endParaRPr lang="fr-FR" sz="5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6" name="il_fi" descr="http://www.easydroit.fr/images/article/image/image031.png"/>
          <p:cNvPicPr/>
          <p:nvPr/>
        </p:nvPicPr>
        <p:blipFill>
          <a:blip r:embed="rId3" cstate="print"/>
          <a:srcRect/>
          <a:stretch>
            <a:fillRect/>
          </a:stretch>
        </p:blipFill>
        <p:spPr bwMode="auto">
          <a:xfrm>
            <a:off x="8495928" y="67885"/>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17/02/2020</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descr="R:\Activités Digitales\V&amp;V\Programmes\Tools-Box\Photos-V5\IMG_5209.JPG"/>
          <p:cNvPicPr>
            <a:picLocks noChangeAspect="1" noChangeArrowheads="1"/>
          </p:cNvPicPr>
          <p:nvPr/>
        </p:nvPicPr>
        <p:blipFill>
          <a:blip r:embed="rId2" cstate="print"/>
          <a:srcRect/>
          <a:stretch>
            <a:fillRect/>
          </a:stretch>
        </p:blipFill>
        <p:spPr bwMode="auto">
          <a:xfrm>
            <a:off x="1691680" y="1265294"/>
            <a:ext cx="7416824" cy="5548082"/>
          </a:xfrm>
          <a:prstGeom prst="rect">
            <a:avLst/>
          </a:prstGeom>
          <a:noFill/>
        </p:spPr>
      </p:pic>
      <p:sp>
        <p:nvSpPr>
          <p:cNvPr id="5" name="Explosion 2 4"/>
          <p:cNvSpPr/>
          <p:nvPr/>
        </p:nvSpPr>
        <p:spPr>
          <a:xfrm rot="21361474">
            <a:off x="-159220" y="84645"/>
            <a:ext cx="7488832" cy="2951891"/>
          </a:xfrm>
          <a:prstGeom prst="irregularSeal2">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space réservé du contenu 6"/>
          <p:cNvSpPr>
            <a:spLocks noGrp="1"/>
          </p:cNvSpPr>
          <p:nvPr>
            <p:ph idx="1"/>
          </p:nvPr>
        </p:nvSpPr>
        <p:spPr>
          <a:xfrm rot="20690521">
            <a:off x="405310" y="1127277"/>
            <a:ext cx="5915000" cy="784830"/>
          </a:xfrm>
          <a:prstGeom prst="rect">
            <a:avLst/>
          </a:prstGeom>
          <a:noFill/>
          <a:effectLst>
            <a:glow rad="228600">
              <a:schemeClr val="accent5">
                <a:satMod val="175000"/>
                <a:alpha val="40000"/>
              </a:schemeClr>
            </a:glow>
          </a:effectLst>
        </p:spPr>
        <p:txBody>
          <a:bodyPr wrap="square" lIns="91440" tIns="45720" rIns="91440" bIns="45720">
            <a:spAutoFit/>
          </a:bodyPr>
          <a:lstStyle/>
          <a:p>
            <a:pPr algn="ctr">
              <a:buNone/>
            </a:pPr>
            <a:r>
              <a:rPr lang="fr-FR" sz="5000" b="1" cap="none" spc="0" dirty="0" smtClean="0">
                <a:ln w="1905"/>
                <a:solidFill>
                  <a:srgbClr val="61FA48"/>
                </a:solidFill>
                <a:effectLst>
                  <a:glow rad="228600">
                    <a:schemeClr val="accent4">
                      <a:satMod val="175000"/>
                      <a:alpha val="40000"/>
                    </a:schemeClr>
                  </a:glow>
                  <a:innerShdw blurRad="69850" dist="43180" dir="5400000">
                    <a:srgbClr val="000000">
                      <a:alpha val="65000"/>
                    </a:srgbClr>
                  </a:innerShdw>
                </a:effectLst>
              </a:rPr>
              <a:t>Nouvelle Version</a:t>
            </a:r>
            <a:endParaRPr lang="fr-FR" sz="5000" b="1" cap="none" spc="0" dirty="0">
              <a:ln w="1905"/>
              <a:solidFill>
                <a:srgbClr val="61FA48"/>
              </a:solidFill>
              <a:effectLst>
                <a:glow rad="228600">
                  <a:schemeClr val="accent4">
                    <a:satMod val="175000"/>
                    <a:alpha val="40000"/>
                  </a:schemeClr>
                </a:glow>
                <a:innerShdw blurRad="69850" dist="43180" dir="5400000">
                  <a:srgbClr val="000000">
                    <a:alpha val="65000"/>
                  </a:srgbClr>
                </a:innerShdw>
              </a:effectLst>
            </a:endParaRPr>
          </a:p>
        </p:txBody>
      </p:sp>
    </p:spTree>
    <p:extLst>
      <p:ext uri="{BB962C8B-B14F-4D97-AF65-F5344CB8AC3E}">
        <p14:creationId xmlns:p14="http://schemas.microsoft.com/office/powerpoint/2010/main" val="289392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61FA48"/>
                </a:solidFill>
              </a:rPr>
              <a:t>Electronique plus intégrée</a:t>
            </a:r>
            <a:endParaRPr lang="fr-FR" dirty="0">
              <a:solidFill>
                <a:srgbClr val="61FA48"/>
              </a:solidFill>
            </a:endParaRPr>
          </a:p>
        </p:txBody>
      </p:sp>
      <p:pic>
        <p:nvPicPr>
          <p:cNvPr id="4" name="Picture 2" descr="R:\Activités Digitales\V&amp;V\Coûts-Ventes\Ventes\Photos\IMG_5789.JPG"/>
          <p:cNvPicPr>
            <a:picLocks noChangeAspect="1" noChangeArrowheads="1"/>
          </p:cNvPicPr>
          <p:nvPr/>
        </p:nvPicPr>
        <p:blipFill>
          <a:blip r:embed="rId2" cstate="print"/>
          <a:srcRect/>
          <a:stretch>
            <a:fillRect/>
          </a:stretch>
        </p:blipFill>
        <p:spPr bwMode="auto">
          <a:xfrm>
            <a:off x="3419872" y="2132856"/>
            <a:ext cx="5375198" cy="4525963"/>
          </a:xfrm>
          <a:prstGeom prst="rect">
            <a:avLst/>
          </a:prstGeom>
          <a:noFill/>
        </p:spPr>
      </p:pic>
      <p:sp>
        <p:nvSpPr>
          <p:cNvPr id="3" name="Espace réservé du contenu 2"/>
          <p:cNvSpPr>
            <a:spLocks noGrp="1"/>
          </p:cNvSpPr>
          <p:nvPr>
            <p:ph idx="1"/>
          </p:nvPr>
        </p:nvSpPr>
        <p:spPr>
          <a:xfrm>
            <a:off x="395536" y="1340768"/>
            <a:ext cx="8147248" cy="604664"/>
          </a:xfrm>
        </p:spPr>
        <p:txBody>
          <a:bodyPr>
            <a:normAutofit/>
          </a:bodyPr>
          <a:lstStyle/>
          <a:p>
            <a:pPr>
              <a:buNone/>
            </a:pPr>
            <a:r>
              <a:rPr lang="fr-FR" dirty="0" smtClean="0">
                <a:solidFill>
                  <a:srgbClr val="61FA48"/>
                </a:solidFill>
              </a:rPr>
              <a:t>Version 3 d’une électronique plus compacte </a:t>
            </a:r>
            <a:endParaRPr lang="fr-FR" dirty="0">
              <a:solidFill>
                <a:srgbClr val="61FA48"/>
              </a:solidFill>
            </a:endParaRPr>
          </a:p>
        </p:txBody>
      </p:sp>
    </p:spTree>
    <p:extLst>
      <p:ext uri="{BB962C8B-B14F-4D97-AF65-F5344CB8AC3E}">
        <p14:creationId xmlns:p14="http://schemas.microsoft.com/office/powerpoint/2010/main" val="1655596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050" name="Picture 2" descr="R:\Activités Digitales\V&amp;V\Programmes\Tools-Box\Photos-V5\IMG_5206.JPG"/>
          <p:cNvPicPr>
            <a:picLocks noChangeAspect="1" noChangeArrowheads="1"/>
          </p:cNvPicPr>
          <p:nvPr/>
        </p:nvPicPr>
        <p:blipFill>
          <a:blip r:embed="rId2" cstate="print"/>
          <a:srcRect/>
          <a:stretch>
            <a:fillRect/>
          </a:stretch>
        </p:blipFill>
        <p:spPr bwMode="auto">
          <a:xfrm>
            <a:off x="648072" y="1700808"/>
            <a:ext cx="6876256" cy="5157192"/>
          </a:xfrm>
          <a:prstGeom prst="rect">
            <a:avLst/>
          </a:prstGeom>
          <a:noFill/>
        </p:spPr>
      </p:pic>
      <p:sp>
        <p:nvSpPr>
          <p:cNvPr id="3" name="Espace réservé du contenu 2"/>
          <p:cNvSpPr>
            <a:spLocks noGrp="1"/>
          </p:cNvSpPr>
          <p:nvPr>
            <p:ph idx="1"/>
          </p:nvPr>
        </p:nvSpPr>
        <p:spPr>
          <a:xfrm>
            <a:off x="457200" y="836712"/>
            <a:ext cx="8147248" cy="604664"/>
          </a:xfrm>
        </p:spPr>
        <p:txBody>
          <a:bodyPr>
            <a:normAutofit/>
          </a:bodyPr>
          <a:lstStyle/>
          <a:p>
            <a:pPr>
              <a:buNone/>
            </a:pPr>
            <a:r>
              <a:rPr lang="fr-FR" dirty="0" smtClean="0"/>
              <a:t>Electronique qui inclut un écran oled 128x64</a:t>
            </a:r>
            <a:endParaRPr lang="fr-FR" dirty="0"/>
          </a:p>
        </p:txBody>
      </p:sp>
    </p:spTree>
    <p:extLst>
      <p:ext uri="{BB962C8B-B14F-4D97-AF65-F5344CB8AC3E}">
        <p14:creationId xmlns:p14="http://schemas.microsoft.com/office/powerpoint/2010/main" val="4288570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Des </a:t>
            </a:r>
            <a:r>
              <a:rPr lang="fr-FR" sz="4000" dirty="0" smtClean="0"/>
              <a:t>capteurs d’une utilisation plus aisée</a:t>
            </a:r>
            <a:endParaRPr lang="fr-FR" sz="4000" dirty="0"/>
          </a:p>
        </p:txBody>
      </p:sp>
      <p:pic>
        <p:nvPicPr>
          <p:cNvPr id="4" name="Picture 2" descr="R:\Activités Digitales\V&amp;V\Programmes\Tools-Box\Photos-V5\IMG_5762.JPG"/>
          <p:cNvPicPr>
            <a:picLocks noChangeAspect="1" noChangeArrowheads="1"/>
          </p:cNvPicPr>
          <p:nvPr/>
        </p:nvPicPr>
        <p:blipFill>
          <a:blip r:embed="rId2" cstate="print"/>
          <a:srcRect/>
          <a:stretch>
            <a:fillRect/>
          </a:stretch>
        </p:blipFill>
        <p:spPr bwMode="auto">
          <a:xfrm>
            <a:off x="3131840" y="2808848"/>
            <a:ext cx="6012159" cy="4049152"/>
          </a:xfrm>
          <a:prstGeom prst="rect">
            <a:avLst/>
          </a:prstGeom>
          <a:noFill/>
        </p:spPr>
      </p:pic>
      <p:sp>
        <p:nvSpPr>
          <p:cNvPr id="3" name="Espace réservé du contenu 2"/>
          <p:cNvSpPr>
            <a:spLocks noGrp="1"/>
          </p:cNvSpPr>
          <p:nvPr>
            <p:ph idx="1"/>
          </p:nvPr>
        </p:nvSpPr>
        <p:spPr>
          <a:xfrm>
            <a:off x="0" y="1340768"/>
            <a:ext cx="8964488" cy="4525963"/>
          </a:xfrm>
        </p:spPr>
        <p:txBody>
          <a:bodyPr/>
          <a:lstStyle/>
          <a:p>
            <a:pPr>
              <a:buNone/>
            </a:pPr>
            <a:r>
              <a:rPr lang="fr-FR" dirty="0" smtClean="0"/>
              <a:t>    L</a:t>
            </a:r>
            <a:r>
              <a:rPr lang="fr-FR" sz="2800" dirty="0" smtClean="0"/>
              <a:t>iaison</a:t>
            </a:r>
            <a:r>
              <a:rPr lang="fr-FR" dirty="0" smtClean="0"/>
              <a:t> aux capteurs assurée par des câbles standard RJ11,  pouvant aller au-delà de 10m .</a:t>
            </a:r>
            <a:endParaRPr lang="fr-FR" dirty="0"/>
          </a:p>
        </p:txBody>
      </p:sp>
    </p:spTree>
    <p:extLst>
      <p:ext uri="{BB962C8B-B14F-4D97-AF65-F5344CB8AC3E}">
        <p14:creationId xmlns:p14="http://schemas.microsoft.com/office/powerpoint/2010/main" val="1675457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283152" cy="1143000"/>
          </a:xfrm>
        </p:spPr>
        <p:txBody>
          <a:bodyPr/>
          <a:lstStyle/>
          <a:p>
            <a:r>
              <a:rPr lang="fr-FR" dirty="0" smtClean="0"/>
              <a:t>Logiciel Version5</a:t>
            </a:r>
            <a:endParaRPr lang="fr-FR" dirty="0"/>
          </a:p>
        </p:txBody>
      </p:sp>
      <p:sp>
        <p:nvSpPr>
          <p:cNvPr id="3" name="Espace réservé du contenu 2"/>
          <p:cNvSpPr>
            <a:spLocks noGrp="1"/>
          </p:cNvSpPr>
          <p:nvPr>
            <p:ph idx="1"/>
          </p:nvPr>
        </p:nvSpPr>
        <p:spPr/>
        <p:txBody>
          <a:bodyPr/>
          <a:lstStyle/>
          <a:p>
            <a:r>
              <a:rPr lang="fr-FR" dirty="0" smtClean="0"/>
              <a:t>Saisie des numéros de machine</a:t>
            </a:r>
          </a:p>
          <a:p>
            <a:r>
              <a:rPr lang="fr-FR" dirty="0" smtClean="0"/>
              <a:t>Possibilité de mémoriser 10 adresses machine</a:t>
            </a:r>
          </a:p>
          <a:p>
            <a:r>
              <a:rPr lang="fr-FR" dirty="0" smtClean="0"/>
              <a:t>Commande des 11 premières fonctions digitales (f0-f10)</a:t>
            </a:r>
          </a:p>
          <a:p>
            <a:r>
              <a:rPr lang="fr-FR" dirty="0" smtClean="0"/>
              <a:t>Affichage de l’intensité</a:t>
            </a:r>
          </a:p>
          <a:p>
            <a:endParaRPr lang="fr-FR" dirty="0" smtClean="0"/>
          </a:p>
          <a:p>
            <a:endParaRPr lang="fr-FR" dirty="0"/>
          </a:p>
        </p:txBody>
      </p:sp>
      <p:pic>
        <p:nvPicPr>
          <p:cNvPr id="1027" name="Picture 3" descr="R:\Activités Digitales\V&amp;V\Programmes\Tools-Box\Photos-V5\IMG_5161.JPG"/>
          <p:cNvPicPr>
            <a:picLocks noChangeAspect="1" noChangeArrowheads="1"/>
          </p:cNvPicPr>
          <p:nvPr/>
        </p:nvPicPr>
        <p:blipFill>
          <a:blip r:embed="rId2" cstate="print"/>
          <a:srcRect/>
          <a:stretch>
            <a:fillRect/>
          </a:stretch>
        </p:blipFill>
        <p:spPr bwMode="auto">
          <a:xfrm>
            <a:off x="6588224" y="3645024"/>
            <a:ext cx="2410787" cy="1453896"/>
          </a:xfrm>
          <a:prstGeom prst="rect">
            <a:avLst/>
          </a:prstGeom>
          <a:noFill/>
        </p:spPr>
      </p:pic>
      <p:pic>
        <p:nvPicPr>
          <p:cNvPr id="1028" name="Picture 4" descr="R:\Activités Digitales\V&amp;V\Programmes\Tools-Box\Photos-V5\IMG_5169.JPG"/>
          <p:cNvPicPr>
            <a:picLocks noChangeAspect="1" noChangeArrowheads="1"/>
          </p:cNvPicPr>
          <p:nvPr/>
        </p:nvPicPr>
        <p:blipFill>
          <a:blip r:embed="rId3" cstate="print"/>
          <a:srcRect/>
          <a:stretch>
            <a:fillRect/>
          </a:stretch>
        </p:blipFill>
        <p:spPr bwMode="auto">
          <a:xfrm>
            <a:off x="6835463" y="620688"/>
            <a:ext cx="2308537" cy="1412776"/>
          </a:xfrm>
          <a:prstGeom prst="rect">
            <a:avLst/>
          </a:prstGeom>
          <a:noFill/>
        </p:spPr>
      </p:pic>
      <p:pic>
        <p:nvPicPr>
          <p:cNvPr id="1026" name="Picture 2" descr="R:\Activités Digitales\V&amp;V\Programmes\Tools-Box\Photos-V5\IMG_5744B.jpg"/>
          <p:cNvPicPr>
            <a:picLocks noChangeAspect="1" noChangeArrowheads="1"/>
          </p:cNvPicPr>
          <p:nvPr/>
        </p:nvPicPr>
        <p:blipFill>
          <a:blip r:embed="rId4" cstate="print"/>
          <a:srcRect/>
          <a:stretch>
            <a:fillRect/>
          </a:stretch>
        </p:blipFill>
        <p:spPr bwMode="auto">
          <a:xfrm>
            <a:off x="5580112" y="4509120"/>
            <a:ext cx="2352187" cy="1384973"/>
          </a:xfrm>
          <a:prstGeom prst="rect">
            <a:avLst/>
          </a:prstGeom>
          <a:noFill/>
        </p:spPr>
      </p:pic>
      <p:pic>
        <p:nvPicPr>
          <p:cNvPr id="1029" name="Picture 5" descr="R:\Activités Digitales\V&amp;V\Programmes\Tools-Box\Photos-V5\IMG_5171.JPG"/>
          <p:cNvPicPr>
            <a:picLocks noChangeAspect="1" noChangeArrowheads="1"/>
          </p:cNvPicPr>
          <p:nvPr/>
        </p:nvPicPr>
        <p:blipFill>
          <a:blip r:embed="rId5" cstate="print"/>
          <a:srcRect/>
          <a:stretch>
            <a:fillRect/>
          </a:stretch>
        </p:blipFill>
        <p:spPr bwMode="auto">
          <a:xfrm>
            <a:off x="3923928" y="5339382"/>
            <a:ext cx="2320903" cy="1350960"/>
          </a:xfrm>
          <a:prstGeom prst="rect">
            <a:avLst/>
          </a:prstGeom>
          <a:noFill/>
        </p:spPr>
      </p:pic>
      <p:pic>
        <p:nvPicPr>
          <p:cNvPr id="1030" name="Picture 6" descr="R:\Activités Digitales\V&amp;V\Programmes\Tools-Box\Photos-V5\IMG_5184.JPG"/>
          <p:cNvPicPr>
            <a:picLocks noChangeAspect="1" noChangeArrowheads="1"/>
          </p:cNvPicPr>
          <p:nvPr/>
        </p:nvPicPr>
        <p:blipFill>
          <a:blip r:embed="rId6" cstate="print"/>
          <a:srcRect/>
          <a:stretch>
            <a:fillRect/>
          </a:stretch>
        </p:blipFill>
        <p:spPr bwMode="auto">
          <a:xfrm>
            <a:off x="2123728" y="5629726"/>
            <a:ext cx="2088232" cy="1228274"/>
          </a:xfrm>
          <a:prstGeom prst="rect">
            <a:avLst/>
          </a:prstGeom>
          <a:noFill/>
          <a:ln w="0">
            <a:solidFill>
              <a:schemeClr val="tx1"/>
            </a:solidFill>
          </a:ln>
          <a:effectLst>
            <a:outerShdw blurRad="50800" dist="50800" dir="5400000" algn="ctr" rotWithShape="0">
              <a:srgbClr val="000000">
                <a:alpha val="54000"/>
              </a:srgbClr>
            </a:outerShdw>
          </a:effectLst>
        </p:spPr>
      </p:pic>
    </p:spTree>
    <p:extLst>
      <p:ext uri="{BB962C8B-B14F-4D97-AF65-F5344CB8AC3E}">
        <p14:creationId xmlns:p14="http://schemas.microsoft.com/office/powerpoint/2010/main" val="29230337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1383468" y="3244334"/>
            <a:ext cx="6377067" cy="769441"/>
          </a:xfrm>
          <a:prstGeom prst="rect">
            <a:avLst/>
          </a:prstGeom>
        </p:spPr>
        <p:txBody>
          <a:bodyPr wrap="none">
            <a:spAutoFit/>
          </a:bodyPr>
          <a:lstStyle/>
          <a:p>
            <a:pPr algn="ctr">
              <a:spcBef>
                <a:spcPts val="1200"/>
              </a:spcBef>
            </a:pPr>
            <a:r>
              <a:rPr lang="fr-FR" sz="4400" b="1" dirty="0">
                <a:solidFill>
                  <a:srgbClr val="FFFF00"/>
                </a:solidFill>
                <a:latin typeface="Segoe Print" panose="02000600000000000000" pitchFamily="2" charset="0"/>
                <a:cs typeface="Arial" pitchFamily="34" charset="0"/>
              </a:rPr>
              <a:t>Actualité des artisans</a:t>
            </a:r>
            <a:r>
              <a:rPr lang="fr-FR" b="1" dirty="0">
                <a:solidFill>
                  <a:srgbClr val="FFFF00"/>
                </a:solidFill>
                <a:latin typeface="Segoe Print" panose="02000600000000000000" pitchFamily="2" charset="0"/>
                <a:cs typeface="Arial" pitchFamily="34" charset="0"/>
              </a:rPr>
              <a:t>,</a:t>
            </a: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25</a:t>
            </a:fld>
            <a:endParaRPr lang="fr-FR" dirty="0"/>
          </a:p>
        </p:txBody>
      </p:sp>
      <p:sp>
        <p:nvSpPr>
          <p:cNvPr id="6" name="Espace réservé de la date 5"/>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767555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259632" y="2741521"/>
            <a:ext cx="6589199" cy="1280890"/>
          </a:xfrm>
        </p:spPr>
        <p:txBody>
          <a:bodyPr>
            <a:normAutofit/>
          </a:bodyPr>
          <a:lstStyle/>
          <a:p>
            <a:pPr algn="ctr"/>
            <a:r>
              <a:rPr lang="fr-FR" b="1" dirty="0" smtClean="0">
                <a:solidFill>
                  <a:srgbClr val="61FA48"/>
                </a:solidFill>
                <a:latin typeface="Segoe Print" panose="02000600000000000000" pitchFamily="2" charset="0"/>
              </a:rPr>
              <a:t/>
            </a:r>
            <a:br>
              <a:rPr lang="fr-FR" b="1" dirty="0" smtClean="0">
                <a:solidFill>
                  <a:srgbClr val="61FA48"/>
                </a:solidFill>
                <a:latin typeface="Segoe Print" panose="02000600000000000000" pitchFamily="2" charset="0"/>
              </a:rPr>
            </a:br>
            <a:r>
              <a:rPr lang="fr-FR" b="1" dirty="0" smtClean="0">
                <a:solidFill>
                  <a:srgbClr val="61FA48"/>
                </a:solidFill>
                <a:latin typeface="Segoe Print" panose="02000600000000000000" pitchFamily="2" charset="0"/>
              </a:rPr>
              <a:t>Par David PESCE</a:t>
            </a:r>
            <a:endParaRPr lang="fr-FR" dirty="0"/>
          </a:p>
        </p:txBody>
      </p:sp>
      <p:pic>
        <p:nvPicPr>
          <p:cNvPr id="5"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pic>
        <p:nvPicPr>
          <p:cNvPr id="1026" name="Picture 2" descr="http://chrezo.fr/attachments/Logo/Logo-CHREZ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668" y="2060848"/>
            <a:ext cx="2905125" cy="542926"/>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12"/>
          </p:nvPr>
        </p:nvSpPr>
        <p:spPr/>
        <p:txBody>
          <a:bodyPr/>
          <a:lstStyle/>
          <a:p>
            <a:fld id="{BEF8B2D1-DD13-4E67-9225-33C25A234C29}" type="slidenum">
              <a:rPr lang="fr-FR" smtClean="0"/>
              <a:pPr/>
              <a:t>26</a:t>
            </a:fld>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901188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3" name="Image 12" descr="140-03 - 140 C 158 + 18 C 521 Ouest - Colors - 04-07-20-1.png"/>
          <p:cNvPicPr>
            <a:picLocks noChangeAspect="1"/>
          </p:cNvPicPr>
          <p:nvPr/>
        </p:nvPicPr>
        <p:blipFill>
          <a:blip r:embed="rId2" cstate="print"/>
          <a:stretch>
            <a:fillRect/>
          </a:stretch>
        </p:blipFill>
        <p:spPr>
          <a:xfrm>
            <a:off x="3154644" y="3356993"/>
            <a:ext cx="5820112" cy="3501008"/>
          </a:xfrm>
          <a:prstGeom prst="rect">
            <a:avLst/>
          </a:prstGeom>
        </p:spPr>
      </p:pic>
      <p:sp>
        <p:nvSpPr>
          <p:cNvPr id="4" name="Espace réservé de la date 3"/>
          <p:cNvSpPr>
            <a:spLocks noGrp="1"/>
          </p:cNvSpPr>
          <p:nvPr>
            <p:ph type="dt" sz="half" idx="10"/>
          </p:nvPr>
        </p:nvSpPr>
        <p:spPr/>
        <p:txBody>
          <a:bodyPr/>
          <a:lstStyle/>
          <a:p>
            <a:r>
              <a:rPr lang="fr-FR" dirty="0" smtClean="0"/>
              <a:t>17/10/2020</a:t>
            </a:r>
            <a:endParaRPr lang="fr-FR" dirty="0"/>
          </a:p>
        </p:txBody>
      </p:sp>
      <p:sp>
        <p:nvSpPr>
          <p:cNvPr id="6" name="Rectangle 5"/>
          <p:cNvSpPr/>
          <p:nvPr/>
        </p:nvSpPr>
        <p:spPr>
          <a:xfrm rot="21212579">
            <a:off x="193626" y="1022465"/>
            <a:ext cx="4428493" cy="3970318"/>
          </a:xfrm>
          <a:prstGeom prst="rect">
            <a:avLst/>
          </a:prstGeom>
        </p:spPr>
        <p:txBody>
          <a:bodyPr wrap="square">
            <a:spAutoFit/>
          </a:bodyPr>
          <a:lstStyle/>
          <a:p>
            <a:endParaRPr lang="fr-FR" b="1" dirty="0" smtClean="0">
              <a:solidFill>
                <a:srgbClr val="61FA48"/>
              </a:solidFill>
              <a:latin typeface="Segoe Print" panose="02000600000000000000" pitchFamily="2" charset="0"/>
            </a:endParaRPr>
          </a:p>
          <a:p>
            <a:r>
              <a:rPr lang="fr-FR" b="1" dirty="0" smtClean="0">
                <a:solidFill>
                  <a:srgbClr val="FFFF00"/>
                </a:solidFill>
                <a:latin typeface="Segoe Print" panose="02000600000000000000" pitchFamily="2" charset="0"/>
              </a:rPr>
              <a:t>juin 2020 : définition </a:t>
            </a:r>
            <a:r>
              <a:rPr lang="fr-FR" b="1" dirty="0">
                <a:solidFill>
                  <a:srgbClr val="FFFF00"/>
                </a:solidFill>
                <a:latin typeface="Segoe Print" panose="02000600000000000000" pitchFamily="2" charset="0"/>
              </a:rPr>
              <a:t>des 4 prototypes de </a:t>
            </a:r>
            <a:r>
              <a:rPr lang="fr-FR" b="1" dirty="0" smtClean="0">
                <a:solidFill>
                  <a:srgbClr val="FFFF00"/>
                </a:solidFill>
                <a:latin typeface="Segoe Print" panose="02000600000000000000" pitchFamily="2" charset="0"/>
              </a:rPr>
              <a:t>décoration </a:t>
            </a:r>
            <a:br>
              <a:rPr lang="fr-FR" b="1" dirty="0" smtClean="0">
                <a:solidFill>
                  <a:srgbClr val="FFFF00"/>
                </a:solidFill>
                <a:latin typeface="Segoe Print" panose="02000600000000000000" pitchFamily="2" charset="0"/>
              </a:rPr>
            </a:br>
            <a:r>
              <a:rPr lang="fr-FR" b="1" dirty="0" smtClean="0">
                <a:solidFill>
                  <a:srgbClr val="FFFF00"/>
                </a:solidFill>
                <a:latin typeface="Segoe Print" panose="02000600000000000000" pitchFamily="2" charset="0"/>
              </a:rPr>
              <a:t>(Bernard Canet), essais du prototype (</a:t>
            </a:r>
            <a:r>
              <a:rPr lang="fr-FR" b="1" dirty="0" err="1" smtClean="0">
                <a:solidFill>
                  <a:srgbClr val="FFFF00"/>
                </a:solidFill>
                <a:latin typeface="Segoe Print" panose="02000600000000000000" pitchFamily="2" charset="0"/>
              </a:rPr>
              <a:t>Juvisy</a:t>
            </a:r>
            <a:r>
              <a:rPr lang="fr-FR" b="1" dirty="0" smtClean="0">
                <a:solidFill>
                  <a:srgbClr val="FFFF00"/>
                </a:solidFill>
                <a:latin typeface="Segoe Print" panose="02000600000000000000" pitchFamily="2" charset="0"/>
              </a:rPr>
              <a:t>, </a:t>
            </a:r>
            <a:r>
              <a:rPr lang="fr-FR" b="1" dirty="0" err="1" smtClean="0">
                <a:solidFill>
                  <a:srgbClr val="FFFF00"/>
                </a:solidFill>
                <a:latin typeface="Segoe Print" panose="02000600000000000000" pitchFamily="2" charset="0"/>
              </a:rPr>
              <a:t>Rambolitrain</a:t>
            </a:r>
            <a:r>
              <a:rPr lang="fr-FR" b="1" dirty="0" smtClean="0">
                <a:solidFill>
                  <a:srgbClr val="FFFF00"/>
                </a:solidFill>
                <a:latin typeface="Segoe Print" panose="02000600000000000000" pitchFamily="2" charset="0"/>
              </a:rPr>
              <a:t>)</a:t>
            </a:r>
            <a:endParaRPr lang="fr-FR" b="1" dirty="0">
              <a:solidFill>
                <a:srgbClr val="FFFF00"/>
              </a:solidFill>
              <a:latin typeface="Segoe Print" panose="02000600000000000000" pitchFamily="2" charset="0"/>
            </a:endParaRPr>
          </a:p>
          <a:p>
            <a:endParaRPr lang="fr-FR" b="1" dirty="0">
              <a:solidFill>
                <a:srgbClr val="FFFF00"/>
              </a:solidFill>
              <a:latin typeface="Segoe Print" panose="02000600000000000000" pitchFamily="2" charset="0"/>
            </a:endParaRPr>
          </a:p>
          <a:p>
            <a:r>
              <a:rPr lang="fr-FR" b="1" dirty="0" smtClean="0">
                <a:solidFill>
                  <a:srgbClr val="FFFF00"/>
                </a:solidFill>
                <a:latin typeface="Segoe Print" panose="02000600000000000000" pitchFamily="2" charset="0"/>
              </a:rPr>
              <a:t>octobre </a:t>
            </a:r>
            <a:r>
              <a:rPr lang="fr-FR" b="1" dirty="0">
                <a:solidFill>
                  <a:srgbClr val="FFFF00"/>
                </a:solidFill>
                <a:latin typeface="Segoe Print" panose="02000600000000000000" pitchFamily="2" charset="0"/>
              </a:rPr>
              <a:t>2020: </a:t>
            </a:r>
            <a:r>
              <a:rPr lang="fr-FR" b="1" dirty="0" smtClean="0">
                <a:solidFill>
                  <a:srgbClr val="FFFF00"/>
                </a:solidFill>
                <a:latin typeface="Segoe Print" panose="02000600000000000000" pitchFamily="2" charset="0"/>
              </a:rPr>
              <a:t>livraison de deux prototypes décorés et début </a:t>
            </a:r>
            <a:r>
              <a:rPr lang="fr-FR" b="1" dirty="0">
                <a:solidFill>
                  <a:srgbClr val="FFFF00"/>
                </a:solidFill>
                <a:latin typeface="Segoe Print" panose="02000600000000000000" pitchFamily="2" charset="0"/>
              </a:rPr>
              <a:t>de la fabrication</a:t>
            </a:r>
          </a:p>
          <a:p>
            <a:endParaRPr lang="fr-FR" b="1" dirty="0">
              <a:solidFill>
                <a:srgbClr val="FFFF00"/>
              </a:solidFill>
              <a:latin typeface="Segoe Print" panose="02000600000000000000" pitchFamily="2" charset="0"/>
            </a:endParaRPr>
          </a:p>
          <a:p>
            <a:r>
              <a:rPr lang="fr-FR" b="1" dirty="0" smtClean="0">
                <a:solidFill>
                  <a:srgbClr val="FFFF00"/>
                </a:solidFill>
                <a:latin typeface="Segoe Print" panose="02000600000000000000" pitchFamily="2" charset="0"/>
              </a:rPr>
              <a:t>expédition </a:t>
            </a:r>
            <a:r>
              <a:rPr lang="fr-FR" b="1" dirty="0">
                <a:solidFill>
                  <a:srgbClr val="FFFF00"/>
                </a:solidFill>
                <a:latin typeface="Segoe Print" panose="02000600000000000000" pitchFamily="2" charset="0"/>
              </a:rPr>
              <a:t>en janvier 2021 </a:t>
            </a:r>
            <a:r>
              <a:rPr lang="fr-FR" b="1" dirty="0" smtClean="0">
                <a:solidFill>
                  <a:srgbClr val="FFFF00"/>
                </a:solidFill>
                <a:latin typeface="Segoe Print" panose="02000600000000000000" pitchFamily="2" charset="0"/>
              </a:rPr>
              <a:t>avant</a:t>
            </a:r>
            <a:br>
              <a:rPr lang="fr-FR" b="1" dirty="0" smtClean="0">
                <a:solidFill>
                  <a:srgbClr val="FFFF00"/>
                </a:solidFill>
                <a:latin typeface="Segoe Print" panose="02000600000000000000" pitchFamily="2" charset="0"/>
              </a:rPr>
            </a:br>
            <a:r>
              <a:rPr lang="fr-FR" b="1" dirty="0" smtClean="0">
                <a:solidFill>
                  <a:srgbClr val="FFFF00"/>
                </a:solidFill>
                <a:latin typeface="Segoe Print" panose="02000600000000000000" pitchFamily="2" charset="0"/>
              </a:rPr>
              <a:t>le </a:t>
            </a:r>
            <a:r>
              <a:rPr lang="fr-FR" b="1" dirty="0">
                <a:solidFill>
                  <a:srgbClr val="FFFF00"/>
                </a:solidFill>
                <a:latin typeface="Segoe Print" panose="02000600000000000000" pitchFamily="2" charset="0"/>
              </a:rPr>
              <a:t>Nouvel An chinois</a:t>
            </a:r>
          </a:p>
          <a:p>
            <a:endParaRPr lang="fr-FR" b="1" dirty="0">
              <a:solidFill>
                <a:srgbClr val="FFFF00"/>
              </a:solidFill>
              <a:latin typeface="Segoe Print" panose="02000600000000000000" pitchFamily="2" charset="0"/>
            </a:endParaRPr>
          </a:p>
          <a:p>
            <a:r>
              <a:rPr lang="fr-FR" b="1" dirty="0" smtClean="0">
                <a:solidFill>
                  <a:srgbClr val="FFFF00"/>
                </a:solidFill>
                <a:latin typeface="Segoe Print" panose="02000600000000000000" pitchFamily="2" charset="0"/>
              </a:rPr>
              <a:t>disponibilité </a:t>
            </a:r>
            <a:r>
              <a:rPr lang="fr-FR" b="1" dirty="0">
                <a:solidFill>
                  <a:srgbClr val="FFFF00"/>
                </a:solidFill>
                <a:latin typeface="Segoe Print" panose="02000600000000000000" pitchFamily="2" charset="0"/>
              </a:rPr>
              <a:t>en mars 2021.  </a:t>
            </a:r>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pic>
        <p:nvPicPr>
          <p:cNvPr id="3074" name="Picture 2" descr="http://chrezo.fr/attachments/Logo/Logo-CHREZO-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905125" cy="5429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51920" y="188640"/>
            <a:ext cx="2304256" cy="1107996"/>
          </a:xfrm>
          <a:prstGeom prst="rect">
            <a:avLst/>
          </a:prstGeom>
        </p:spPr>
        <p:txBody>
          <a:bodyPr wrap="square">
            <a:spAutoFit/>
          </a:bodyPr>
          <a:lstStyle/>
          <a:p>
            <a:endParaRPr lang="fr-FR" b="1" dirty="0" smtClean="0">
              <a:solidFill>
                <a:srgbClr val="CCFFFF"/>
              </a:solidFill>
            </a:endParaRPr>
          </a:p>
          <a:p>
            <a:r>
              <a:rPr lang="fr-FR" sz="4800" b="1" dirty="0" smtClean="0">
                <a:solidFill>
                  <a:srgbClr val="FFFF00"/>
                </a:solidFill>
                <a:latin typeface="Segoe Print" pitchFamily="2" charset="0"/>
              </a:rPr>
              <a:t>140 C</a:t>
            </a:r>
            <a:endParaRPr lang="fr-FR" sz="4800" b="1" dirty="0">
              <a:solidFill>
                <a:srgbClr val="FFFF00"/>
              </a:solidFill>
              <a:latin typeface="Segoe Print" pitchFamily="2" charset="0"/>
            </a:endParaRPr>
          </a:p>
        </p:txBody>
      </p:sp>
    </p:spTree>
    <p:extLst>
      <p:ext uri="{BB962C8B-B14F-4D97-AF65-F5344CB8AC3E}">
        <p14:creationId xmlns:p14="http://schemas.microsoft.com/office/powerpoint/2010/main" val="1402291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17/10/2020</a:t>
            </a:r>
            <a:endParaRPr lang="fr-FR" dirty="0"/>
          </a:p>
        </p:txBody>
      </p:sp>
      <p:sp>
        <p:nvSpPr>
          <p:cNvPr id="6" name="Rectangle 5"/>
          <p:cNvSpPr/>
          <p:nvPr/>
        </p:nvSpPr>
        <p:spPr>
          <a:xfrm>
            <a:off x="179512" y="692696"/>
            <a:ext cx="8604957" cy="5632311"/>
          </a:xfrm>
          <a:prstGeom prst="rect">
            <a:avLst/>
          </a:prstGeom>
        </p:spPr>
        <p:txBody>
          <a:bodyPr wrap="square">
            <a:spAutoFit/>
          </a:bodyPr>
          <a:lstStyle/>
          <a:p>
            <a:endParaRPr lang="fr-FR" b="1" dirty="0" smtClean="0">
              <a:solidFill>
                <a:srgbClr val="CCFFFF"/>
              </a:solidFill>
            </a:endParaRPr>
          </a:p>
          <a:p>
            <a:endParaRPr lang="fr-FR" b="1" dirty="0">
              <a:solidFill>
                <a:srgbClr val="CCFFFF"/>
              </a:solidFill>
            </a:endParaRPr>
          </a:p>
          <a:p>
            <a:pPr>
              <a:buFont typeface="Wingdings" pitchFamily="2" charset="2"/>
              <a:buChar char="§"/>
            </a:pPr>
            <a:r>
              <a:rPr lang="fr-FR" b="1" dirty="0" smtClean="0">
                <a:solidFill>
                  <a:srgbClr val="61FA48"/>
                </a:solidFill>
                <a:latin typeface="Segoe Print" pitchFamily="2" charset="0"/>
              </a:rPr>
              <a:t> Echelle 1/43,5</a:t>
            </a:r>
          </a:p>
          <a:p>
            <a:pPr>
              <a:buFont typeface="Wingdings" pitchFamily="2" charset="2"/>
              <a:buChar char="§"/>
            </a:pPr>
            <a:r>
              <a:rPr lang="fr-FR" b="1" dirty="0" smtClean="0">
                <a:solidFill>
                  <a:srgbClr val="61FA48"/>
                </a:solidFill>
                <a:latin typeface="Segoe Print" pitchFamily="2" charset="0"/>
              </a:rPr>
              <a:t> Longueur hors-tampons : 502</a:t>
            </a:r>
          </a:p>
          <a:p>
            <a:pPr>
              <a:buFont typeface="Wingdings" pitchFamily="2" charset="2"/>
              <a:buChar char="§"/>
            </a:pPr>
            <a:r>
              <a:rPr lang="fr-FR" b="1" dirty="0" smtClean="0">
                <a:solidFill>
                  <a:srgbClr val="61FA48"/>
                </a:solidFill>
                <a:latin typeface="Segoe Print" pitchFamily="2" charset="0"/>
              </a:rPr>
              <a:t> Inscription en courbes de 1028 mm de rayon</a:t>
            </a:r>
          </a:p>
          <a:p>
            <a:pPr>
              <a:buFont typeface="Wingdings" pitchFamily="2" charset="2"/>
              <a:buChar char="§"/>
            </a:pPr>
            <a:r>
              <a:rPr lang="fr-FR" b="1" dirty="0" smtClean="0">
                <a:solidFill>
                  <a:srgbClr val="61FA48"/>
                </a:solidFill>
                <a:latin typeface="Segoe Print" pitchFamily="2" charset="0"/>
              </a:rPr>
              <a:t> Châssis en métal injecté</a:t>
            </a:r>
          </a:p>
          <a:p>
            <a:pPr>
              <a:buFont typeface="Wingdings" pitchFamily="2" charset="2"/>
              <a:buChar char="§"/>
            </a:pPr>
            <a:r>
              <a:rPr lang="fr-FR" b="1" dirty="0" smtClean="0">
                <a:solidFill>
                  <a:srgbClr val="61FA48"/>
                </a:solidFill>
                <a:latin typeface="Segoe Print" pitchFamily="2" charset="0"/>
              </a:rPr>
              <a:t> Carrosserie en plastique injecté, finement détaillée, vitrages encastrés</a:t>
            </a:r>
          </a:p>
          <a:p>
            <a:pPr>
              <a:buFont typeface="Wingdings" pitchFamily="2" charset="2"/>
              <a:buChar char="§"/>
            </a:pPr>
            <a:r>
              <a:rPr lang="fr-FR" b="1" dirty="0" smtClean="0">
                <a:solidFill>
                  <a:srgbClr val="61FA48"/>
                </a:solidFill>
                <a:latin typeface="Segoe Print" pitchFamily="2" charset="0"/>
              </a:rPr>
              <a:t> Nombreux détails rapportés : rambardes, avertisseurs, conduites de freins, aérateurs…</a:t>
            </a:r>
          </a:p>
          <a:p>
            <a:pPr>
              <a:buFont typeface="Wingdings" pitchFamily="2" charset="2"/>
              <a:buChar char="§"/>
            </a:pPr>
            <a:r>
              <a:rPr lang="fr-FR" b="1" dirty="0" smtClean="0">
                <a:solidFill>
                  <a:srgbClr val="61FA48"/>
                </a:solidFill>
                <a:latin typeface="Segoe Print" pitchFamily="2" charset="0"/>
              </a:rPr>
              <a:t> Aménagements intérieurs du compartiment voyageurs, du kiosque et du moteur diesel, détaillés et fidèles</a:t>
            </a:r>
          </a:p>
          <a:p>
            <a:pPr>
              <a:buFont typeface="Wingdings" pitchFamily="2" charset="2"/>
              <a:buChar char="§"/>
            </a:pPr>
            <a:r>
              <a:rPr lang="fr-FR" b="1" dirty="0" smtClean="0">
                <a:solidFill>
                  <a:srgbClr val="61FA48"/>
                </a:solidFill>
                <a:latin typeface="Segoe Print" pitchFamily="2" charset="0"/>
              </a:rPr>
              <a:t> Moteur électrique 5 pôles avec volant d’inertie, transmission au bogie avant uniquement (comme en réalité)</a:t>
            </a:r>
          </a:p>
          <a:p>
            <a:pPr>
              <a:buFont typeface="Wingdings" pitchFamily="2" charset="2"/>
              <a:buChar char="§"/>
            </a:pPr>
            <a:r>
              <a:rPr lang="fr-FR" b="1" dirty="0" smtClean="0">
                <a:solidFill>
                  <a:srgbClr val="61FA48"/>
                </a:solidFill>
                <a:latin typeface="Segoe Print" pitchFamily="2" charset="0"/>
              </a:rPr>
              <a:t> Prise de courant par les 4 essieux, 1 essieu </a:t>
            </a:r>
            <a:r>
              <a:rPr lang="fr-FR" b="1" dirty="0" err="1" smtClean="0">
                <a:solidFill>
                  <a:srgbClr val="61FA48"/>
                </a:solidFill>
                <a:latin typeface="Segoe Print" pitchFamily="2" charset="0"/>
              </a:rPr>
              <a:t>bandagé</a:t>
            </a:r>
            <a:endParaRPr lang="fr-FR" b="1" dirty="0" smtClean="0">
              <a:solidFill>
                <a:srgbClr val="61FA48"/>
              </a:solidFill>
              <a:latin typeface="Segoe Print" pitchFamily="2" charset="0"/>
            </a:endParaRPr>
          </a:p>
          <a:p>
            <a:pPr>
              <a:buFont typeface="Wingdings" pitchFamily="2" charset="2"/>
              <a:buChar char="§"/>
            </a:pPr>
            <a:r>
              <a:rPr lang="fr-FR" b="1" dirty="0" smtClean="0">
                <a:solidFill>
                  <a:srgbClr val="61FA48"/>
                </a:solidFill>
                <a:latin typeface="Segoe Print" pitchFamily="2" charset="0"/>
              </a:rPr>
              <a:t> Eclairage réversible en fonction du sens de marche en analogique</a:t>
            </a:r>
          </a:p>
          <a:p>
            <a:pPr>
              <a:buFont typeface="Wingdings" pitchFamily="2" charset="2"/>
              <a:buChar char="§"/>
            </a:pPr>
            <a:r>
              <a:rPr lang="fr-FR" b="1" dirty="0" smtClean="0">
                <a:solidFill>
                  <a:srgbClr val="61FA48"/>
                </a:solidFill>
                <a:latin typeface="Segoe Print" pitchFamily="2" charset="0"/>
              </a:rPr>
              <a:t> Eclairage intérieur constant</a:t>
            </a:r>
          </a:p>
          <a:p>
            <a:pPr>
              <a:buFont typeface="Wingdings" pitchFamily="2" charset="2"/>
              <a:buChar char="§"/>
            </a:pPr>
            <a:r>
              <a:rPr lang="fr-FR" b="1" dirty="0" smtClean="0">
                <a:solidFill>
                  <a:srgbClr val="61FA48"/>
                </a:solidFill>
                <a:latin typeface="Segoe Print" pitchFamily="2" charset="0"/>
              </a:rPr>
              <a:t> Prédisposition pour équipements électroniques ESU optionnels : décodeur DCC, haut-parleur</a:t>
            </a:r>
          </a:p>
          <a:p>
            <a:pPr>
              <a:buFont typeface="Wingdings" pitchFamily="2" charset="2"/>
              <a:buChar char="§"/>
            </a:pPr>
            <a:r>
              <a:rPr lang="fr-FR" b="1" dirty="0" smtClean="0">
                <a:solidFill>
                  <a:srgbClr val="61FA48"/>
                </a:solidFill>
                <a:latin typeface="Segoe Print" pitchFamily="2" charset="0"/>
              </a:rPr>
              <a:t> Attelages à vis et tampons à ressorts</a:t>
            </a:r>
          </a:p>
          <a:p>
            <a:endParaRPr lang="fr-FR" b="1" dirty="0">
              <a:solidFill>
                <a:srgbClr val="61FA48"/>
              </a:solidFill>
              <a:latin typeface="Segoe Print" pitchFamily="2" charset="0"/>
            </a:endParaRPr>
          </a:p>
        </p:txBody>
      </p:sp>
      <p:pic>
        <p:nvPicPr>
          <p:cNvPr id="7"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pic>
        <p:nvPicPr>
          <p:cNvPr id="3074" name="Picture 2" descr="http://chrezo.fr/attachments/Logo/Logo-CHREZ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5125" cy="5429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627784" y="260648"/>
            <a:ext cx="6048671" cy="1107996"/>
          </a:xfrm>
          <a:prstGeom prst="rect">
            <a:avLst/>
          </a:prstGeom>
        </p:spPr>
        <p:txBody>
          <a:bodyPr wrap="square">
            <a:spAutoFit/>
          </a:bodyPr>
          <a:lstStyle/>
          <a:p>
            <a:endParaRPr lang="fr-FR" b="1" dirty="0" smtClean="0">
              <a:solidFill>
                <a:srgbClr val="CCFFFF"/>
              </a:solidFill>
            </a:endParaRPr>
          </a:p>
          <a:p>
            <a:r>
              <a:rPr lang="fr-FR" sz="4800" b="1" dirty="0" smtClean="0">
                <a:solidFill>
                  <a:srgbClr val="FFFF00"/>
                </a:solidFill>
                <a:latin typeface="Segoe Print" pitchFamily="2" charset="0"/>
              </a:rPr>
              <a:t>X 3800  Picasso</a:t>
            </a:r>
            <a:endParaRPr lang="fr-FR" sz="4800" b="1" dirty="0">
              <a:solidFill>
                <a:srgbClr val="FFFF00"/>
              </a:solidFill>
              <a:latin typeface="Segoe Print" pitchFamily="2" charset="0"/>
            </a:endParaRPr>
          </a:p>
        </p:txBody>
      </p:sp>
      <p:sp>
        <p:nvSpPr>
          <p:cNvPr id="11" name="Ellipse 10"/>
          <p:cNvSpPr/>
          <p:nvPr/>
        </p:nvSpPr>
        <p:spPr>
          <a:xfrm rot="1478594">
            <a:off x="7963572" y="5673937"/>
            <a:ext cx="1165543" cy="1165543"/>
          </a:xfrm>
          <a:prstGeom prst="ellipse">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0000"/>
                </a:solidFill>
                <a:latin typeface="Segoe Print" pitchFamily="2" charset="0"/>
              </a:rPr>
              <a:t>500 €</a:t>
            </a:r>
            <a:endParaRPr lang="fr-FR" sz="2000" b="1" dirty="0">
              <a:solidFill>
                <a:srgbClr val="FF0000"/>
              </a:solidFill>
              <a:latin typeface="Segoe Print" pitchFamily="2" charset="0"/>
            </a:endParaRPr>
          </a:p>
        </p:txBody>
      </p:sp>
    </p:spTree>
    <p:extLst>
      <p:ext uri="{BB962C8B-B14F-4D97-AF65-F5344CB8AC3E}">
        <p14:creationId xmlns:p14="http://schemas.microsoft.com/office/powerpoint/2010/main" val="1637329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881922" y="87361"/>
            <a:ext cx="953962" cy="45719"/>
          </a:xfrm>
        </p:spPr>
        <p:txBody>
          <a:bodyPr>
            <a:normAutofit fontScale="90000"/>
          </a:bodyPr>
          <a:lstStyle/>
          <a:p>
            <a:endParaRPr lang="fr-FR" dirty="0"/>
          </a:p>
        </p:txBody>
      </p:sp>
      <p:sp>
        <p:nvSpPr>
          <p:cNvPr id="3" name="Espace réservé du contenu 2"/>
          <p:cNvSpPr>
            <a:spLocks noGrp="1"/>
          </p:cNvSpPr>
          <p:nvPr>
            <p:ph idx="1"/>
          </p:nvPr>
        </p:nvSpPr>
        <p:spPr>
          <a:xfrm>
            <a:off x="467544" y="0"/>
            <a:ext cx="7886700" cy="908720"/>
          </a:xfrm>
        </p:spPr>
        <p:txBody>
          <a:bodyPr>
            <a:normAutofit/>
          </a:bodyPr>
          <a:lstStyle/>
          <a:p>
            <a:pPr>
              <a:buNone/>
            </a:pPr>
            <a:endParaRPr lang="fr-FR" dirty="0">
              <a:solidFill>
                <a:schemeClr val="bg1"/>
              </a:solidFill>
            </a:endParaRPr>
          </a:p>
          <a:p>
            <a:pPr>
              <a:buNone/>
            </a:pPr>
            <a:r>
              <a:rPr lang="fr-FR" dirty="0" smtClean="0">
                <a:solidFill>
                  <a:srgbClr val="61FA48"/>
                </a:solidFill>
                <a:latin typeface="Segoe Print" pitchFamily="2" charset="0"/>
              </a:rPr>
              <a:t>2 caisses =&gt; 4 versions</a:t>
            </a:r>
            <a:endParaRPr lang="fr-FR" dirty="0">
              <a:solidFill>
                <a:srgbClr val="61FA48"/>
              </a:solidFill>
              <a:latin typeface="Segoe Print" pitchFamily="2" charset="0"/>
            </a:endParaRPr>
          </a:p>
        </p:txBody>
      </p:sp>
      <p:sp>
        <p:nvSpPr>
          <p:cNvPr id="4" name="Espace réservé de la date 3"/>
          <p:cNvSpPr>
            <a:spLocks noGrp="1"/>
          </p:cNvSpPr>
          <p:nvPr>
            <p:ph type="dt" sz="half" idx="10"/>
          </p:nvPr>
        </p:nvSpPr>
        <p:spPr/>
        <p:txBody>
          <a:bodyPr/>
          <a:lstStyle/>
          <a:p>
            <a:r>
              <a:rPr lang="fr-FR" dirty="0" smtClean="0"/>
              <a:t>17/10/2020</a:t>
            </a:r>
          </a:p>
          <a:p>
            <a:endParaRPr lang="fr-FR" dirty="0"/>
          </a:p>
        </p:txBody>
      </p:sp>
      <p:graphicFrame>
        <p:nvGraphicFramePr>
          <p:cNvPr id="9" name="Objet 8"/>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063" name="Acrobat Document" r:id="rId3" imgW="0" imgH="0" progId="AcroExch.Document.DC">
                  <p:embed/>
                </p:oleObj>
              </mc:Choice>
              <mc:Fallback>
                <p:oleObj name="Acrobat Document" r:id="rId3" imgW="0" imgH="0" progId="AcroExch.Document.DC">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il_fi" descr="http://www.easydroit.fr/images/article/image/image031.png"/>
          <p:cNvPicPr/>
          <p:nvPr/>
        </p:nvPicPr>
        <p:blipFill>
          <a:blip r:embed="rId4" cstate="print"/>
          <a:srcRect/>
          <a:stretch>
            <a:fillRect/>
          </a:stretch>
        </p:blipFill>
        <p:spPr bwMode="auto">
          <a:xfrm>
            <a:off x="8388424" y="116632"/>
            <a:ext cx="648072" cy="576064"/>
          </a:xfrm>
          <a:prstGeom prst="rect">
            <a:avLst/>
          </a:prstGeom>
          <a:noFill/>
          <a:ln w="9525">
            <a:noFill/>
            <a:miter lim="800000"/>
            <a:headEnd/>
            <a:tailEnd/>
          </a:ln>
        </p:spPr>
      </p:pic>
      <p:pic>
        <p:nvPicPr>
          <p:cNvPr id="18" name="Image 17" descr="3800-01 - NWD079-ASSY - Origine rouge et gris - 21-08-2020.png"/>
          <p:cNvPicPr>
            <a:picLocks noChangeAspect="1"/>
          </p:cNvPicPr>
          <p:nvPr/>
        </p:nvPicPr>
        <p:blipFill>
          <a:blip r:embed="rId5" cstate="print"/>
          <a:stretch>
            <a:fillRect/>
          </a:stretch>
        </p:blipFill>
        <p:spPr>
          <a:xfrm>
            <a:off x="179512" y="764704"/>
            <a:ext cx="7200000" cy="1329697"/>
          </a:xfrm>
          <a:prstGeom prst="rect">
            <a:avLst/>
          </a:prstGeom>
        </p:spPr>
      </p:pic>
      <p:pic>
        <p:nvPicPr>
          <p:cNvPr id="19" name="Image 18" descr="3800-02 - NWD079-ASSY - Origine rouge et crème - 21-08-2020.png"/>
          <p:cNvPicPr>
            <a:picLocks noChangeAspect="1"/>
          </p:cNvPicPr>
          <p:nvPr/>
        </p:nvPicPr>
        <p:blipFill>
          <a:blip r:embed="rId6" cstate="print"/>
          <a:stretch>
            <a:fillRect/>
          </a:stretch>
        </p:blipFill>
        <p:spPr>
          <a:xfrm>
            <a:off x="1764488" y="2132856"/>
            <a:ext cx="7200000" cy="1329921"/>
          </a:xfrm>
          <a:prstGeom prst="rect">
            <a:avLst/>
          </a:prstGeom>
        </p:spPr>
      </p:pic>
      <p:pic>
        <p:nvPicPr>
          <p:cNvPr id="20" name="Image 19" descr="3800-03 - NWD079-ASSY - Intermédiaire - 21-08-2020.png"/>
          <p:cNvPicPr>
            <a:picLocks noChangeAspect="1"/>
          </p:cNvPicPr>
          <p:nvPr/>
        </p:nvPicPr>
        <p:blipFill>
          <a:blip r:embed="rId7" cstate="print"/>
          <a:stretch>
            <a:fillRect/>
          </a:stretch>
        </p:blipFill>
        <p:spPr>
          <a:xfrm>
            <a:off x="179512" y="3573016"/>
            <a:ext cx="7200000" cy="1460114"/>
          </a:xfrm>
          <a:prstGeom prst="rect">
            <a:avLst/>
          </a:prstGeom>
        </p:spPr>
      </p:pic>
      <p:pic>
        <p:nvPicPr>
          <p:cNvPr id="21" name="Image 20" descr="3800-04 - NWD079-ASSY - Final non GRG - 21-08-2020.png"/>
          <p:cNvPicPr>
            <a:picLocks noChangeAspect="1"/>
          </p:cNvPicPr>
          <p:nvPr/>
        </p:nvPicPr>
        <p:blipFill>
          <a:blip r:embed="rId8" cstate="print"/>
          <a:stretch>
            <a:fillRect/>
          </a:stretch>
        </p:blipFill>
        <p:spPr>
          <a:xfrm>
            <a:off x="1764488" y="5003655"/>
            <a:ext cx="7200000" cy="1460114"/>
          </a:xfrm>
          <a:prstGeom prst="rect">
            <a:avLst/>
          </a:prstGeom>
        </p:spPr>
      </p:pic>
    </p:spTree>
    <p:extLst>
      <p:ext uri="{BB962C8B-B14F-4D97-AF65-F5344CB8AC3E}">
        <p14:creationId xmlns:p14="http://schemas.microsoft.com/office/powerpoint/2010/main" val="2879564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239265"/>
            <a:ext cx="8640960"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a:p>
            <a:pPr marL="0" indent="0" algn="ctr">
              <a:buNone/>
            </a:pPr>
            <a:r>
              <a:rPr lang="fr-FR" sz="2000" b="1" dirty="0" smtClean="0">
                <a:solidFill>
                  <a:schemeClr val="accent2">
                    <a:lumMod val="20000"/>
                    <a:lumOff val="80000"/>
                  </a:schemeClr>
                </a:solidFill>
                <a:latin typeface="Segoe Print" panose="02000600000000000000" pitchFamily="2" charset="0"/>
                <a:cs typeface="Arial" pitchFamily="34" charset="0"/>
              </a:rPr>
              <a:t>Réunion ADZ12 décembre</a:t>
            </a:r>
            <a:r>
              <a:rPr lang="fr-FR" sz="2000" b="1" dirty="0" smtClean="0">
                <a:solidFill>
                  <a:schemeClr val="accent2">
                    <a:lumMod val="20000"/>
                    <a:lumOff val="80000"/>
                  </a:schemeClr>
                </a:solidFill>
                <a:latin typeface="Segoe Print" panose="02000600000000000000" pitchFamily="2" charset="0"/>
              </a:rPr>
              <a:t> 2020</a:t>
            </a:r>
          </a:p>
          <a:p>
            <a:pPr marL="0" indent="0" algn="ctr">
              <a:buNone/>
            </a:pPr>
            <a:endParaRPr lang="fr-FR" sz="2000" dirty="0" smtClean="0">
              <a:solidFill>
                <a:schemeClr val="accent2">
                  <a:lumMod val="20000"/>
                  <a:lumOff val="80000"/>
                </a:schemeClr>
              </a:solidFill>
              <a:latin typeface="Segoe Print" panose="02000600000000000000" pitchFamily="2" charset="0"/>
            </a:endParaRPr>
          </a:p>
          <a:p>
            <a:pPr marL="0" indent="0" algn="ctr">
              <a:buNone/>
            </a:pPr>
            <a:r>
              <a:rPr lang="fr-FR" sz="2000" b="1" dirty="0" smtClean="0">
                <a:solidFill>
                  <a:schemeClr val="accent2">
                    <a:lumMod val="20000"/>
                    <a:lumOff val="80000"/>
                  </a:schemeClr>
                </a:solidFill>
                <a:latin typeface="Segoe Print" panose="02000600000000000000" pitchFamily="2" charset="0"/>
                <a:cs typeface="Arial" pitchFamily="34" charset="0"/>
              </a:rPr>
              <a:t>Réunion ADZ </a:t>
            </a:r>
            <a:r>
              <a:rPr lang="fr-FR" sz="2000" b="1" dirty="0" smtClean="0">
                <a:solidFill>
                  <a:schemeClr val="accent2">
                    <a:lumMod val="20000"/>
                    <a:lumOff val="80000"/>
                  </a:schemeClr>
                </a:solidFill>
                <a:latin typeface="Segoe Print" panose="02000600000000000000" pitchFamily="2" charset="0"/>
              </a:rPr>
              <a:t>6 février2020</a:t>
            </a:r>
          </a:p>
          <a:p>
            <a:pPr marL="0" indent="0" algn="ctr">
              <a:buNone/>
            </a:pPr>
            <a:endParaRPr lang="fr-FR" sz="2000" dirty="0" smtClean="0">
              <a:solidFill>
                <a:schemeClr val="accent2">
                  <a:lumMod val="20000"/>
                  <a:lumOff val="80000"/>
                </a:schemeClr>
              </a:solidFill>
              <a:latin typeface="Segoe Print" panose="02000600000000000000" pitchFamily="2" charset="0"/>
            </a:endParaRPr>
          </a:p>
          <a:p>
            <a:pPr marL="0" indent="0" algn="ctr">
              <a:buNone/>
            </a:pPr>
            <a:r>
              <a:rPr lang="fr-FR" sz="2000" b="1" dirty="0" smtClean="0">
                <a:solidFill>
                  <a:srgbClr val="FFFF00"/>
                </a:solidFill>
                <a:latin typeface="Segoe Print" panose="02000600000000000000" pitchFamily="2" charset="0"/>
              </a:rPr>
              <a:t>Préparation </a:t>
            </a:r>
            <a:r>
              <a:rPr lang="fr-FR" sz="2000" b="1" dirty="0" smtClean="0">
                <a:solidFill>
                  <a:srgbClr val="FFFF00"/>
                </a:solidFill>
                <a:latin typeface="Segoe Print" panose="02000600000000000000" pitchFamily="2" charset="0"/>
                <a:cs typeface="Arial" pitchFamily="34" charset="0"/>
              </a:rPr>
              <a:t>Réunion </a:t>
            </a:r>
            <a:r>
              <a:rPr lang="fr-FR" sz="2000" b="1" dirty="0">
                <a:solidFill>
                  <a:srgbClr val="FFFF00"/>
                </a:solidFill>
                <a:latin typeface="Segoe Print" panose="02000600000000000000" pitchFamily="2" charset="0"/>
                <a:cs typeface="Arial" pitchFamily="34" charset="0"/>
              </a:rPr>
              <a:t>des amateurs &amp; constructeurs </a:t>
            </a:r>
            <a:r>
              <a:rPr lang="fr-FR" sz="2000" b="1" dirty="0" smtClean="0">
                <a:solidFill>
                  <a:srgbClr val="FFFF00"/>
                </a:solidFill>
                <a:latin typeface="Segoe Print" panose="02000600000000000000" pitchFamily="2" charset="0"/>
                <a:cs typeface="Arial" pitchFamily="34" charset="0"/>
              </a:rPr>
              <a:t>début avril 2020</a:t>
            </a:r>
            <a:endParaRPr lang="fr-FR" sz="2000" dirty="0">
              <a:solidFill>
                <a:srgbClr val="FFFF00"/>
              </a:solidFill>
              <a:latin typeface="Segoe Print" panose="02000600000000000000" pitchFamily="2" charset="0"/>
            </a:endParaRPr>
          </a:p>
          <a:p>
            <a:pPr marL="0" indent="0" algn="ctr">
              <a:buNone/>
            </a:pPr>
            <a:r>
              <a:rPr lang="fr-FR" sz="2000" b="1" dirty="0">
                <a:solidFill>
                  <a:srgbClr val="FFFF00"/>
                </a:solidFill>
                <a:latin typeface="Segoe Print" panose="02000600000000000000" pitchFamily="2" charset="0"/>
                <a:cs typeface="Arial" pitchFamily="34" charset="0"/>
              </a:rPr>
              <a:t>Réunion des </a:t>
            </a:r>
            <a:r>
              <a:rPr lang="fr-FR" sz="2000" b="1" dirty="0" smtClean="0">
                <a:solidFill>
                  <a:srgbClr val="FFFF00"/>
                </a:solidFill>
                <a:latin typeface="Segoe Print" panose="02000600000000000000" pitchFamily="2" charset="0"/>
                <a:cs typeface="Arial" pitchFamily="34" charset="0"/>
              </a:rPr>
              <a:t>amateurs &amp; constructeurs </a:t>
            </a:r>
          </a:p>
          <a:p>
            <a:pPr marL="0" indent="0" algn="ctr">
              <a:buNone/>
            </a:pPr>
            <a:r>
              <a:rPr lang="fr-FR" sz="2000" b="1" dirty="0" smtClean="0">
                <a:solidFill>
                  <a:srgbClr val="FFFF00"/>
                </a:solidFill>
                <a:latin typeface="Segoe Print" panose="02000600000000000000" pitchFamily="2" charset="0"/>
              </a:rPr>
              <a:t>16 </a:t>
            </a:r>
            <a:r>
              <a:rPr lang="fr-FR" sz="2000" b="1" dirty="0">
                <a:solidFill>
                  <a:srgbClr val="FFFF00"/>
                </a:solidFill>
                <a:latin typeface="Segoe Print" panose="02000600000000000000" pitchFamily="2" charset="0"/>
              </a:rPr>
              <a:t>&amp; </a:t>
            </a:r>
            <a:r>
              <a:rPr lang="fr-FR" sz="2000" b="1" dirty="0" smtClean="0">
                <a:solidFill>
                  <a:srgbClr val="FFFF00"/>
                </a:solidFill>
                <a:latin typeface="Segoe Print" panose="02000600000000000000" pitchFamily="2" charset="0"/>
              </a:rPr>
              <a:t>17 </a:t>
            </a:r>
            <a:r>
              <a:rPr lang="fr-FR" sz="2000" b="1" dirty="0">
                <a:solidFill>
                  <a:srgbClr val="FFFF00"/>
                </a:solidFill>
                <a:latin typeface="Segoe Print" panose="02000600000000000000" pitchFamily="2" charset="0"/>
              </a:rPr>
              <a:t>Avril </a:t>
            </a:r>
            <a:r>
              <a:rPr lang="fr-FR" sz="2000" b="1" dirty="0" smtClean="0">
                <a:solidFill>
                  <a:srgbClr val="FFFF00"/>
                </a:solidFill>
                <a:latin typeface="Segoe Print" panose="02000600000000000000" pitchFamily="2" charset="0"/>
              </a:rPr>
              <a:t>2021</a:t>
            </a:r>
          </a:p>
          <a:p>
            <a:pPr marL="0" indent="0" algn="ctr">
              <a:buNone/>
            </a:pPr>
            <a:endParaRPr lang="fr-FR" sz="2000" b="1" dirty="0" smtClean="0">
              <a:solidFill>
                <a:schemeClr val="accent2">
                  <a:lumMod val="20000"/>
                  <a:lumOff val="80000"/>
                </a:schemeClr>
              </a:solidFill>
              <a:latin typeface="Segoe Print" panose="02000600000000000000" pitchFamily="2" charset="0"/>
              <a:cs typeface="Arial" pitchFamily="34" charset="0"/>
            </a:endParaRPr>
          </a:p>
          <a:p>
            <a:pPr marL="0" indent="0" algn="ctr">
              <a:buNone/>
            </a:pPr>
            <a:r>
              <a:rPr lang="fr-FR" sz="2000" b="1" dirty="0" smtClean="0">
                <a:solidFill>
                  <a:schemeClr val="accent2">
                    <a:lumMod val="20000"/>
                    <a:lumOff val="80000"/>
                  </a:schemeClr>
                </a:solidFill>
                <a:latin typeface="Segoe Print" panose="02000600000000000000" pitchFamily="2" charset="0"/>
                <a:cs typeface="Arial" pitchFamily="34" charset="0"/>
              </a:rPr>
              <a:t>Réunion ADZ </a:t>
            </a:r>
            <a:r>
              <a:rPr lang="fr-FR" sz="2000" b="1" dirty="0">
                <a:solidFill>
                  <a:schemeClr val="accent2">
                    <a:lumMod val="20000"/>
                    <a:lumOff val="80000"/>
                  </a:schemeClr>
                </a:solidFill>
                <a:latin typeface="Segoe Print" panose="02000600000000000000" pitchFamily="2" charset="0"/>
              </a:rPr>
              <a:t>5</a:t>
            </a:r>
            <a:r>
              <a:rPr lang="fr-FR" sz="2000" b="1" dirty="0" smtClean="0">
                <a:solidFill>
                  <a:schemeClr val="accent2">
                    <a:lumMod val="20000"/>
                    <a:lumOff val="80000"/>
                  </a:schemeClr>
                </a:solidFill>
                <a:latin typeface="Segoe Print" panose="02000600000000000000" pitchFamily="2" charset="0"/>
              </a:rPr>
              <a:t> </a:t>
            </a:r>
            <a:r>
              <a:rPr lang="fr-FR" sz="2000" b="1" dirty="0">
                <a:solidFill>
                  <a:schemeClr val="accent2">
                    <a:lumMod val="20000"/>
                    <a:lumOff val="80000"/>
                  </a:schemeClr>
                </a:solidFill>
                <a:latin typeface="Segoe Print" panose="02000600000000000000" pitchFamily="2" charset="0"/>
              </a:rPr>
              <a:t>Juin </a:t>
            </a:r>
            <a:r>
              <a:rPr lang="fr-FR" sz="2000" b="1" dirty="0" smtClean="0">
                <a:solidFill>
                  <a:schemeClr val="accent2">
                    <a:lumMod val="20000"/>
                    <a:lumOff val="80000"/>
                  </a:schemeClr>
                </a:solidFill>
                <a:latin typeface="Segoe Print" panose="02000600000000000000" pitchFamily="2" charset="0"/>
              </a:rPr>
              <a:t>2021</a:t>
            </a:r>
            <a:endParaRPr lang="fr-FR" sz="2000" dirty="0">
              <a:solidFill>
                <a:schemeClr val="accent2">
                  <a:lumMod val="20000"/>
                  <a:lumOff val="80000"/>
                </a:schemeClr>
              </a:solidFill>
              <a:latin typeface="Segoe Print" panose="02000600000000000000" pitchFamily="2" charset="0"/>
            </a:endParaRPr>
          </a:p>
        </p:txBody>
      </p:sp>
      <p:pic>
        <p:nvPicPr>
          <p:cNvPr id="9" name="il_fi" descr="http://www.easydroit.fr/images/article/image/image031.png"/>
          <p:cNvPicPr/>
          <p:nvPr/>
        </p:nvPicPr>
        <p:blipFill>
          <a:blip r:embed="rId3"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014753" y="188640"/>
            <a:ext cx="6639959" cy="1446550"/>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Dates de nos réunions </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saison 2020/2021 </a:t>
            </a:r>
            <a:endParaRPr lang="fr-FR" sz="4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17/10/2020</a:t>
            </a:r>
          </a:p>
          <a:p>
            <a:endParaRPr lang="fr-FR" dirty="0"/>
          </a:p>
        </p:txBody>
      </p:sp>
      <p:pic>
        <p:nvPicPr>
          <p:cNvPr id="7"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pic>
        <p:nvPicPr>
          <p:cNvPr id="3074" name="Picture 2" descr="http://chrezo.fr/attachments/Logo/Logo-CHREZ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05125" cy="5429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476672"/>
            <a:ext cx="8892480" cy="1846659"/>
          </a:xfrm>
          <a:prstGeom prst="rect">
            <a:avLst/>
          </a:prstGeom>
        </p:spPr>
        <p:txBody>
          <a:bodyPr wrap="square">
            <a:spAutoFit/>
          </a:bodyPr>
          <a:lstStyle/>
          <a:p>
            <a:endParaRPr lang="fr-FR" b="1" dirty="0" smtClean="0">
              <a:solidFill>
                <a:srgbClr val="CCFFFF"/>
              </a:solidFill>
            </a:endParaRPr>
          </a:p>
          <a:p>
            <a:pPr algn="ctr"/>
            <a:r>
              <a:rPr lang="fr-FR" sz="4800" b="1" dirty="0" smtClean="0">
                <a:solidFill>
                  <a:srgbClr val="FFFF00"/>
                </a:solidFill>
                <a:latin typeface="Segoe Print" pitchFamily="2" charset="0"/>
              </a:rPr>
              <a:t>Voitures d’express type 29</a:t>
            </a:r>
            <a:br>
              <a:rPr lang="fr-FR" sz="4800" b="1" dirty="0" smtClean="0">
                <a:solidFill>
                  <a:srgbClr val="FFFF00"/>
                </a:solidFill>
                <a:latin typeface="Segoe Print" pitchFamily="2" charset="0"/>
              </a:rPr>
            </a:br>
            <a:r>
              <a:rPr lang="fr-FR" sz="4800" b="1" dirty="0" smtClean="0">
                <a:solidFill>
                  <a:srgbClr val="FFFF00"/>
                </a:solidFill>
                <a:latin typeface="Segoe Print" pitchFamily="2" charset="0"/>
              </a:rPr>
              <a:t>ex DR</a:t>
            </a:r>
            <a:endParaRPr lang="fr-FR" sz="4800" b="1" dirty="0">
              <a:solidFill>
                <a:srgbClr val="FFFF00"/>
              </a:solidFill>
              <a:latin typeface="Segoe Print" pitchFamily="2" charset="0"/>
            </a:endParaRPr>
          </a:p>
        </p:txBody>
      </p:sp>
      <p:sp>
        <p:nvSpPr>
          <p:cNvPr id="13" name="Rectangle 12"/>
          <p:cNvSpPr/>
          <p:nvPr/>
        </p:nvSpPr>
        <p:spPr>
          <a:xfrm>
            <a:off x="251520" y="4509120"/>
            <a:ext cx="8568952" cy="1877437"/>
          </a:xfrm>
          <a:prstGeom prst="rect">
            <a:avLst/>
          </a:prstGeom>
        </p:spPr>
        <p:txBody>
          <a:bodyPr wrap="square">
            <a:spAutoFit/>
          </a:bodyPr>
          <a:lstStyle/>
          <a:p>
            <a:r>
              <a:rPr lang="fr-FR" b="1" dirty="0" smtClean="0">
                <a:solidFill>
                  <a:srgbClr val="61FA48"/>
                </a:solidFill>
                <a:latin typeface="Segoe Print" panose="02000600000000000000" pitchFamily="2" charset="0"/>
              </a:rPr>
              <a:t>4 références – disponibilité 2021</a:t>
            </a:r>
          </a:p>
          <a:p>
            <a:endParaRPr lang="fr-FR" sz="800" b="1" dirty="0" smtClean="0">
              <a:solidFill>
                <a:srgbClr val="61FA48"/>
              </a:solidFill>
              <a:latin typeface="Segoe Print" panose="02000600000000000000" pitchFamily="2" charset="0"/>
            </a:endParaRPr>
          </a:p>
          <a:p>
            <a:r>
              <a:rPr lang="fr-FR" b="1" dirty="0" smtClean="0">
                <a:solidFill>
                  <a:srgbClr val="61FA48"/>
                </a:solidFill>
                <a:latin typeface="Segoe Print" panose="02000600000000000000" pitchFamily="2" charset="0"/>
              </a:rPr>
              <a:t>- A2B6</a:t>
            </a:r>
          </a:p>
          <a:p>
            <a:pPr>
              <a:buFontTx/>
              <a:buChar char="-"/>
            </a:pPr>
            <a:r>
              <a:rPr lang="fr-FR" b="1" dirty="0" smtClean="0">
                <a:solidFill>
                  <a:srgbClr val="61FA48"/>
                </a:solidFill>
                <a:latin typeface="Segoe Print" panose="02000600000000000000" pitchFamily="2" charset="0"/>
              </a:rPr>
              <a:t> C8 (2 immatriculations</a:t>
            </a:r>
          </a:p>
          <a:p>
            <a:pPr>
              <a:buFontTx/>
              <a:buChar char="-"/>
            </a:pPr>
            <a:r>
              <a:rPr lang="fr-FR" b="1" dirty="0" smtClean="0">
                <a:solidFill>
                  <a:srgbClr val="61FA48"/>
                </a:solidFill>
                <a:latin typeface="Segoe Print" panose="02000600000000000000" pitchFamily="2" charset="0"/>
              </a:rPr>
              <a:t> Fourgon</a:t>
            </a:r>
          </a:p>
          <a:p>
            <a:r>
              <a:rPr lang="fr-FR" b="1" dirty="0" smtClean="0">
                <a:solidFill>
                  <a:srgbClr val="61FA48"/>
                </a:solidFill>
                <a:latin typeface="Segoe Print" panose="02000600000000000000" pitchFamily="2" charset="0"/>
              </a:rPr>
              <a:t/>
            </a:r>
            <a:br>
              <a:rPr lang="fr-FR" b="1" dirty="0" smtClean="0">
                <a:solidFill>
                  <a:srgbClr val="61FA48"/>
                </a:solidFill>
                <a:latin typeface="Segoe Print" panose="02000600000000000000" pitchFamily="2" charset="0"/>
              </a:rPr>
            </a:br>
            <a:r>
              <a:rPr lang="fr-FR" b="1" dirty="0" smtClean="0">
                <a:solidFill>
                  <a:srgbClr val="61FA48"/>
                </a:solidFill>
                <a:latin typeface="Segoe Print" panose="02000600000000000000" pitchFamily="2" charset="0"/>
              </a:rPr>
              <a:t>20 exemplaires de chaque (réservations fin 2020)</a:t>
            </a:r>
            <a:endParaRPr lang="fr-FR" dirty="0"/>
          </a:p>
        </p:txBody>
      </p:sp>
      <p:pic>
        <p:nvPicPr>
          <p:cNvPr id="9" name="Image 8" descr="A2B6 myfi 3392 Est CHREZO - LENZ.png"/>
          <p:cNvPicPr>
            <a:picLocks noChangeAspect="1"/>
          </p:cNvPicPr>
          <p:nvPr/>
        </p:nvPicPr>
        <p:blipFill>
          <a:blip r:embed="rId4" cstate="print"/>
          <a:stretch>
            <a:fillRect/>
          </a:stretch>
        </p:blipFill>
        <p:spPr>
          <a:xfrm>
            <a:off x="0" y="2487963"/>
            <a:ext cx="9144000" cy="1882074"/>
          </a:xfrm>
          <a:prstGeom prst="rect">
            <a:avLst/>
          </a:prstGeom>
        </p:spPr>
      </p:pic>
    </p:spTree>
    <p:extLst>
      <p:ext uri="{BB962C8B-B14F-4D97-AF65-F5344CB8AC3E}">
        <p14:creationId xmlns:p14="http://schemas.microsoft.com/office/powerpoint/2010/main" val="711956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9" name="Image 8" descr="Screenshot_14.jpeg"/>
          <p:cNvPicPr>
            <a:picLocks noChangeAspect="1"/>
          </p:cNvPicPr>
          <p:nvPr/>
        </p:nvPicPr>
        <p:blipFill>
          <a:blip r:embed="rId3" cstate="print"/>
          <a:stretch>
            <a:fillRect/>
          </a:stretch>
        </p:blipFill>
        <p:spPr>
          <a:xfrm rot="20688547">
            <a:off x="287090" y="1925578"/>
            <a:ext cx="2603663" cy="2538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Espace réservé de la date 5"/>
          <p:cNvSpPr>
            <a:spLocks noGrp="1"/>
          </p:cNvSpPr>
          <p:nvPr>
            <p:ph type="dt" sz="half" idx="10"/>
          </p:nvPr>
        </p:nvSpPr>
        <p:spPr/>
        <p:txBody>
          <a:bodyPr/>
          <a:lstStyle/>
          <a:p>
            <a:r>
              <a:rPr lang="fr-FR" dirty="0" smtClean="0"/>
              <a:t>17/10/2020</a:t>
            </a:r>
            <a:endParaRPr lang="fr-FR" dirty="0"/>
          </a:p>
        </p:txBody>
      </p:sp>
      <p:sp>
        <p:nvSpPr>
          <p:cNvPr id="3" name="ZoneTexte 2"/>
          <p:cNvSpPr txBox="1"/>
          <p:nvPr/>
        </p:nvSpPr>
        <p:spPr>
          <a:xfrm>
            <a:off x="4334670" y="5157192"/>
            <a:ext cx="4809330" cy="1292662"/>
          </a:xfrm>
          <a:prstGeom prst="rect">
            <a:avLst/>
          </a:prstGeom>
          <a:noFill/>
        </p:spPr>
        <p:txBody>
          <a:bodyPr wrap="none" rtlCol="0">
            <a:spAutoFit/>
          </a:bodyPr>
          <a:lstStyle/>
          <a:p>
            <a:r>
              <a:rPr lang="fr-FR" sz="2000" b="1" dirty="0" smtClean="0">
                <a:solidFill>
                  <a:srgbClr val="61FA48"/>
                </a:solidFill>
                <a:latin typeface="Segoe Print" pitchFamily="2" charset="0"/>
              </a:rPr>
              <a:t>Nous avons acheté 48 exemplaires, </a:t>
            </a:r>
          </a:p>
          <a:p>
            <a:r>
              <a:rPr lang="fr-FR" sz="2000" b="1" dirty="0" smtClean="0">
                <a:solidFill>
                  <a:srgbClr val="61FA48"/>
                </a:solidFill>
                <a:latin typeface="Segoe Print" pitchFamily="2" charset="0"/>
              </a:rPr>
              <a:t>Nous avons vendu 48 exemplaires</a:t>
            </a:r>
          </a:p>
          <a:p>
            <a:r>
              <a:rPr lang="fr-FR" sz="2000" b="1" dirty="0" smtClean="0">
                <a:solidFill>
                  <a:srgbClr val="61FA48"/>
                </a:solidFill>
                <a:latin typeface="Segoe Print" pitchFamily="2" charset="0"/>
              </a:rPr>
              <a:t>Nous avons gagné 144€</a:t>
            </a:r>
          </a:p>
          <a:p>
            <a:endParaRPr lang="fr-FR" dirty="0"/>
          </a:p>
        </p:txBody>
      </p:sp>
      <p:pic>
        <p:nvPicPr>
          <p:cNvPr id="10" name="Image 9" descr="YBE 3.jpg"/>
          <p:cNvPicPr>
            <a:picLocks noChangeAspect="1"/>
          </p:cNvPicPr>
          <p:nvPr/>
        </p:nvPicPr>
        <p:blipFill>
          <a:blip r:embed="rId4" cstate="print"/>
          <a:stretch>
            <a:fillRect/>
          </a:stretch>
        </p:blipFill>
        <p:spPr>
          <a:xfrm>
            <a:off x="3599892" y="1196752"/>
            <a:ext cx="5544108" cy="3696072"/>
          </a:xfrm>
          <a:prstGeom prst="rect">
            <a:avLst/>
          </a:prstGeom>
        </p:spPr>
      </p:pic>
      <p:sp>
        <p:nvSpPr>
          <p:cNvPr id="2" name="Titre 1"/>
          <p:cNvSpPr>
            <a:spLocks noGrp="1"/>
          </p:cNvSpPr>
          <p:nvPr>
            <p:ph type="title"/>
          </p:nvPr>
        </p:nvSpPr>
        <p:spPr>
          <a:xfrm>
            <a:off x="179512" y="78469"/>
            <a:ext cx="7920879" cy="1280890"/>
          </a:xfrm>
        </p:spPr>
        <p:txBody>
          <a:bodyPr>
            <a:noAutofit/>
          </a:bodyPr>
          <a:lstStyle/>
          <a:p>
            <a:pPr algn="ctr"/>
            <a:r>
              <a:rPr lang="fr-FR" sz="4800" b="1" dirty="0" smtClean="0">
                <a:solidFill>
                  <a:srgbClr val="FFFF00"/>
                </a:solidFill>
                <a:latin typeface="Segoe Print" panose="02000600000000000000" pitchFamily="2" charset="0"/>
              </a:rPr>
              <a:t>Locotracteurs RLCB</a:t>
            </a:r>
            <a:endParaRPr lang="fr-FR" sz="4800" b="1" dirty="0">
              <a:solidFill>
                <a:srgbClr val="FFFF00"/>
              </a:solidFill>
              <a:latin typeface="Segoe Print" panose="02000600000000000000" pitchFamily="2" charset="0"/>
            </a:endParaRPr>
          </a:p>
        </p:txBody>
      </p:sp>
      <p:pic>
        <p:nvPicPr>
          <p:cNvPr id="8"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1234306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 name="Rectangle 11"/>
          <p:cNvSpPr/>
          <p:nvPr/>
        </p:nvSpPr>
        <p:spPr>
          <a:xfrm>
            <a:off x="6711213" y="6381328"/>
            <a:ext cx="2432787" cy="646331"/>
          </a:xfrm>
          <a:prstGeom prst="rect">
            <a:avLst/>
          </a:prstGeom>
        </p:spPr>
        <p:txBody>
          <a:bodyPr wrap="square">
            <a:spAutoFit/>
          </a:bodyPr>
          <a:lstStyle/>
          <a:p>
            <a:r>
              <a:rPr lang="fr-FR" dirty="0" smtClean="0">
                <a:solidFill>
                  <a:schemeClr val="bg1"/>
                </a:solidFill>
              </a:rPr>
              <a:t>contact@pk-321.com</a:t>
            </a:r>
          </a:p>
          <a:p>
            <a:endParaRPr lang="fr-FR" dirty="0"/>
          </a:p>
        </p:txBody>
      </p:sp>
      <p:sp>
        <p:nvSpPr>
          <p:cNvPr id="4" name="Espace réservé de la date 3"/>
          <p:cNvSpPr>
            <a:spLocks noGrp="1"/>
          </p:cNvSpPr>
          <p:nvPr>
            <p:ph type="dt" sz="half" idx="10"/>
          </p:nvPr>
        </p:nvSpPr>
        <p:spPr/>
        <p:txBody>
          <a:bodyPr/>
          <a:lstStyle/>
          <a:p>
            <a:r>
              <a:rPr lang="fr-FR" dirty="0" smtClean="0"/>
              <a:t>17/10/2020</a:t>
            </a:r>
            <a:endParaRPr lang="fr-FR" dirty="0"/>
          </a:p>
        </p:txBody>
      </p:sp>
      <p:sp>
        <p:nvSpPr>
          <p:cNvPr id="6" name="AutoShape 2" descr="PK 321 artisan monteur de kit diorama vitr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7" name="Image 6"/>
          <p:cNvPicPr>
            <a:picLocks noChangeAspect="1"/>
          </p:cNvPicPr>
          <p:nvPr/>
        </p:nvPicPr>
        <p:blipFill>
          <a:blip r:embed="rId2" cstate="print"/>
          <a:stretch>
            <a:fillRect/>
          </a:stretch>
        </p:blipFill>
        <p:spPr>
          <a:xfrm>
            <a:off x="763905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rot="20966592">
            <a:off x="71050" y="168901"/>
            <a:ext cx="1931939" cy="954107"/>
          </a:xfrm>
          <a:prstGeom prst="rect">
            <a:avLst/>
          </a:prstGeom>
        </p:spPr>
        <p:txBody>
          <a:bodyPr wrap="none">
            <a:spAutoFit/>
          </a:bodyPr>
          <a:lstStyle/>
          <a:p>
            <a:pPr algn="ctr" fontAlgn="base"/>
            <a:r>
              <a:rPr lang="fr-FR" sz="2800" b="1" dirty="0" smtClean="0">
                <a:solidFill>
                  <a:srgbClr val="FFFF00"/>
                </a:solidFill>
                <a:latin typeface="Segoe Print" pitchFamily="2" charset="0"/>
              </a:rPr>
              <a:t>PHILIPPE</a:t>
            </a:r>
            <a:br>
              <a:rPr lang="fr-FR" sz="2800" b="1" dirty="0" smtClean="0">
                <a:solidFill>
                  <a:srgbClr val="FFFF00"/>
                </a:solidFill>
                <a:latin typeface="Segoe Print" pitchFamily="2" charset="0"/>
              </a:rPr>
            </a:br>
            <a:r>
              <a:rPr lang="fr-FR" sz="2800" b="1" dirty="0" smtClean="0">
                <a:solidFill>
                  <a:srgbClr val="FFFF00"/>
                </a:solidFill>
                <a:latin typeface="Segoe Print" pitchFamily="2" charset="0"/>
              </a:rPr>
              <a:t>GALLIEN</a:t>
            </a:r>
            <a:endParaRPr lang="fr-FR" sz="2800" b="1" dirty="0">
              <a:solidFill>
                <a:srgbClr val="FFFF00"/>
              </a:solidFill>
              <a:effectLst/>
              <a:latin typeface="Segoe Print" pitchFamily="2" charset="0"/>
            </a:endParaRPr>
          </a:p>
        </p:txBody>
      </p:sp>
      <p:sp>
        <p:nvSpPr>
          <p:cNvPr id="9" name="Rectangle 8"/>
          <p:cNvSpPr/>
          <p:nvPr/>
        </p:nvSpPr>
        <p:spPr>
          <a:xfrm>
            <a:off x="2771800" y="188640"/>
            <a:ext cx="4354426" cy="1107996"/>
          </a:xfrm>
          <a:prstGeom prst="rect">
            <a:avLst/>
          </a:prstGeom>
        </p:spPr>
        <p:txBody>
          <a:bodyPr wrap="square">
            <a:spAutoFit/>
          </a:bodyPr>
          <a:lstStyle/>
          <a:p>
            <a:pPr algn="ctr"/>
            <a:r>
              <a:rPr lang="fr-FR" sz="1600" b="1" dirty="0">
                <a:solidFill>
                  <a:schemeClr val="bg1"/>
                </a:solidFill>
                <a:latin typeface="Segoe Print" pitchFamily="2" charset="0"/>
              </a:rPr>
              <a:t>Montage de kits ferroviaires toutes échelles, laiton ou non, mise en valeur des modèles, protection par vitrine </a:t>
            </a:r>
            <a:endParaRPr lang="fr-FR" sz="1600" b="1" dirty="0" smtClean="0">
              <a:solidFill>
                <a:schemeClr val="bg1"/>
              </a:solidFill>
              <a:latin typeface="Segoe Print" pitchFamily="2" charset="0"/>
            </a:endParaRPr>
          </a:p>
          <a:p>
            <a:pPr algn="ctr"/>
            <a:r>
              <a:rPr lang="fr-FR" sz="1600" b="1" dirty="0" smtClean="0">
                <a:solidFill>
                  <a:schemeClr val="bg1"/>
                </a:solidFill>
                <a:latin typeface="Segoe Print" pitchFamily="2" charset="0"/>
              </a:rPr>
              <a:t>ou/et </a:t>
            </a:r>
            <a:r>
              <a:rPr lang="fr-FR" sz="1600" b="1" dirty="0">
                <a:solidFill>
                  <a:schemeClr val="bg1"/>
                </a:solidFill>
                <a:latin typeface="Segoe Print" pitchFamily="2" charset="0"/>
              </a:rPr>
              <a:t>boitage.</a:t>
            </a:r>
          </a:p>
        </p:txBody>
      </p:sp>
      <p:sp>
        <p:nvSpPr>
          <p:cNvPr id="11" name="Rectangle 10"/>
          <p:cNvSpPr/>
          <p:nvPr/>
        </p:nvSpPr>
        <p:spPr>
          <a:xfrm>
            <a:off x="179512" y="1124744"/>
            <a:ext cx="1566454" cy="369332"/>
          </a:xfrm>
          <a:prstGeom prst="rect">
            <a:avLst/>
          </a:prstGeom>
        </p:spPr>
        <p:txBody>
          <a:bodyPr wrap="none">
            <a:spAutoFit/>
          </a:bodyPr>
          <a:lstStyle/>
          <a:p>
            <a:r>
              <a:rPr lang="fr-FR" dirty="0">
                <a:solidFill>
                  <a:schemeClr val="bg1"/>
                </a:solidFill>
              </a:rPr>
              <a:t>06 95 45 73 50</a:t>
            </a:r>
          </a:p>
        </p:txBody>
      </p:sp>
      <p:sp>
        <p:nvSpPr>
          <p:cNvPr id="2" name="Rectangle 1"/>
          <p:cNvSpPr/>
          <p:nvPr/>
        </p:nvSpPr>
        <p:spPr>
          <a:xfrm>
            <a:off x="251520" y="1700808"/>
            <a:ext cx="8657728" cy="4832092"/>
          </a:xfrm>
          <a:prstGeom prst="rect">
            <a:avLst/>
          </a:prstGeom>
        </p:spPr>
        <p:txBody>
          <a:bodyPr wrap="square">
            <a:spAutoFit/>
          </a:bodyPr>
          <a:lstStyle/>
          <a:p>
            <a:pPr algn="just"/>
            <a:r>
              <a:rPr lang="fr-FR" b="1" dirty="0" smtClean="0">
                <a:solidFill>
                  <a:srgbClr val="61FA48"/>
                </a:solidFill>
                <a:latin typeface="Segoe Print" pitchFamily="2" charset="0"/>
              </a:rPr>
              <a:t>Construire, (kit </a:t>
            </a:r>
            <a:r>
              <a:rPr lang="fr-FR" b="1" dirty="0">
                <a:solidFill>
                  <a:srgbClr val="61FA48"/>
                </a:solidFill>
                <a:latin typeface="Segoe Print" pitchFamily="2" charset="0"/>
              </a:rPr>
              <a:t>de matériel </a:t>
            </a:r>
            <a:r>
              <a:rPr lang="fr-FR" b="1" dirty="0" smtClean="0">
                <a:solidFill>
                  <a:srgbClr val="61FA48"/>
                </a:solidFill>
                <a:latin typeface="Segoe Print" pitchFamily="2" charset="0"/>
              </a:rPr>
              <a:t>roulant, </a:t>
            </a:r>
            <a:r>
              <a:rPr lang="fr-FR" b="1" dirty="0">
                <a:solidFill>
                  <a:srgbClr val="61FA48"/>
                </a:solidFill>
                <a:latin typeface="Segoe Print" pitchFamily="2" charset="0"/>
              </a:rPr>
              <a:t>ou  fabrication intégrale de diorama) </a:t>
            </a:r>
            <a:r>
              <a:rPr lang="fr-FR" b="1" dirty="0" smtClean="0">
                <a:solidFill>
                  <a:srgbClr val="61FA48"/>
                </a:solidFill>
                <a:latin typeface="Segoe Print" pitchFamily="2" charset="0"/>
              </a:rPr>
              <a:t>adaptation </a:t>
            </a:r>
            <a:r>
              <a:rPr lang="fr-FR" b="1" dirty="0">
                <a:solidFill>
                  <a:srgbClr val="61FA48"/>
                </a:solidFill>
                <a:latin typeface="Segoe Print" pitchFamily="2" charset="0"/>
              </a:rPr>
              <a:t>personnalisée </a:t>
            </a:r>
            <a:r>
              <a:rPr lang="fr-FR" b="1" dirty="0" smtClean="0">
                <a:solidFill>
                  <a:srgbClr val="61FA48"/>
                </a:solidFill>
                <a:latin typeface="Segoe Print" pitchFamily="2" charset="0"/>
              </a:rPr>
              <a:t>: modèle </a:t>
            </a:r>
            <a:r>
              <a:rPr lang="fr-FR" b="1" dirty="0">
                <a:solidFill>
                  <a:srgbClr val="61FA48"/>
                </a:solidFill>
                <a:latin typeface="Segoe Print" pitchFamily="2" charset="0"/>
              </a:rPr>
              <a:t>peint ou </a:t>
            </a:r>
            <a:r>
              <a:rPr lang="fr-FR" b="1" dirty="0" smtClean="0">
                <a:solidFill>
                  <a:srgbClr val="61FA48"/>
                </a:solidFill>
                <a:latin typeface="Segoe Print" pitchFamily="2" charset="0"/>
              </a:rPr>
              <a:t>non,  </a:t>
            </a:r>
            <a:r>
              <a:rPr lang="fr-FR" b="1" dirty="0">
                <a:solidFill>
                  <a:srgbClr val="61FA48"/>
                </a:solidFill>
                <a:latin typeface="Segoe Print" pitchFamily="2" charset="0"/>
              </a:rPr>
              <a:t>version </a:t>
            </a:r>
            <a:r>
              <a:rPr lang="fr-FR" b="1">
                <a:solidFill>
                  <a:srgbClr val="61FA48"/>
                </a:solidFill>
                <a:latin typeface="Segoe Print" pitchFamily="2" charset="0"/>
              </a:rPr>
              <a:t>au </a:t>
            </a:r>
            <a:r>
              <a:rPr lang="fr-FR" b="1" smtClean="0">
                <a:solidFill>
                  <a:srgbClr val="61FA48"/>
                </a:solidFill>
                <a:latin typeface="Segoe Print" pitchFamily="2" charset="0"/>
              </a:rPr>
              <a:t>choix, </a:t>
            </a:r>
            <a:r>
              <a:rPr lang="fr-FR" b="1" dirty="0">
                <a:solidFill>
                  <a:srgbClr val="61FA48"/>
                </a:solidFill>
                <a:latin typeface="Segoe Print" pitchFamily="2" charset="0"/>
              </a:rPr>
              <a:t>créations de  marquages </a:t>
            </a:r>
            <a:r>
              <a:rPr lang="fr-FR" b="1" dirty="0" smtClean="0">
                <a:solidFill>
                  <a:srgbClr val="61FA48"/>
                </a:solidFill>
                <a:latin typeface="Segoe Print" pitchFamily="2" charset="0"/>
              </a:rPr>
              <a:t>(merci </a:t>
            </a:r>
            <a:r>
              <a:rPr lang="fr-FR" b="1" dirty="0">
                <a:solidFill>
                  <a:srgbClr val="61FA48"/>
                </a:solidFill>
                <a:latin typeface="Segoe Print" pitchFamily="2" charset="0"/>
              </a:rPr>
              <a:t>à David</a:t>
            </a:r>
            <a:r>
              <a:rPr lang="fr-FR" b="1" dirty="0" smtClean="0">
                <a:solidFill>
                  <a:srgbClr val="61FA48"/>
                </a:solidFill>
                <a:latin typeface="Segoe Print" pitchFamily="2" charset="0"/>
              </a:rPr>
              <a:t>), </a:t>
            </a:r>
            <a:r>
              <a:rPr lang="fr-FR" b="1" dirty="0">
                <a:solidFill>
                  <a:srgbClr val="61FA48"/>
                </a:solidFill>
                <a:latin typeface="Segoe Print" pitchFamily="2" charset="0"/>
              </a:rPr>
              <a:t>cohérence avec une </a:t>
            </a:r>
            <a:r>
              <a:rPr lang="fr-FR" b="1">
                <a:solidFill>
                  <a:srgbClr val="61FA48"/>
                </a:solidFill>
                <a:latin typeface="Segoe Print" pitchFamily="2" charset="0"/>
              </a:rPr>
              <a:t>photo </a:t>
            </a:r>
            <a:r>
              <a:rPr lang="fr-FR" b="1" smtClean="0">
                <a:solidFill>
                  <a:srgbClr val="61FA48"/>
                </a:solidFill>
                <a:latin typeface="Segoe Print" pitchFamily="2" charset="0"/>
              </a:rPr>
              <a:t>précise, </a:t>
            </a:r>
            <a:r>
              <a:rPr lang="fr-FR" b="1" dirty="0">
                <a:solidFill>
                  <a:srgbClr val="61FA48"/>
                </a:solidFill>
                <a:latin typeface="Segoe Print" pitchFamily="2" charset="0"/>
              </a:rPr>
              <a:t>reproduction </a:t>
            </a:r>
            <a:r>
              <a:rPr lang="fr-FR" b="1" dirty="0" smtClean="0">
                <a:solidFill>
                  <a:srgbClr val="61FA48"/>
                </a:solidFill>
                <a:latin typeface="Segoe Print" pitchFamily="2" charset="0"/>
              </a:rPr>
              <a:t>d</a:t>
            </a:r>
            <a:r>
              <a:rPr lang="fr-FR" b="1" dirty="0">
                <a:solidFill>
                  <a:srgbClr val="61FA48"/>
                </a:solidFill>
                <a:latin typeface="Segoe Print" pitchFamily="2" charset="0"/>
              </a:rPr>
              <a:t>' un lieu </a:t>
            </a:r>
            <a:r>
              <a:rPr lang="fr-FR" b="1" dirty="0" smtClean="0">
                <a:solidFill>
                  <a:srgbClr val="61FA48"/>
                </a:solidFill>
                <a:latin typeface="Segoe Print" pitchFamily="2" charset="0"/>
              </a:rPr>
              <a:t>précis, </a:t>
            </a:r>
            <a:r>
              <a:rPr lang="fr-FR" b="1" dirty="0">
                <a:solidFill>
                  <a:srgbClr val="61FA48"/>
                </a:solidFill>
                <a:latin typeface="Segoe Print" pitchFamily="2" charset="0"/>
              </a:rPr>
              <a:t>création de modules etc</a:t>
            </a:r>
            <a:r>
              <a:rPr lang="fr-FR" b="1" dirty="0" smtClean="0">
                <a:solidFill>
                  <a:srgbClr val="61FA48"/>
                </a:solidFill>
                <a:latin typeface="Segoe Print" pitchFamily="2" charset="0"/>
              </a:rPr>
              <a:t>... Bref </a:t>
            </a:r>
            <a:r>
              <a:rPr lang="fr-FR" b="1" dirty="0">
                <a:solidFill>
                  <a:srgbClr val="61FA48"/>
                </a:solidFill>
                <a:latin typeface="Segoe Print" pitchFamily="2" charset="0"/>
              </a:rPr>
              <a:t>coller à une demande précise.</a:t>
            </a:r>
          </a:p>
          <a:p>
            <a:pPr algn="just"/>
            <a:endParaRPr lang="fr-FR" b="1" dirty="0">
              <a:solidFill>
                <a:srgbClr val="61FA48"/>
              </a:solidFill>
              <a:latin typeface="Segoe Print" pitchFamily="2" charset="0"/>
            </a:endParaRPr>
          </a:p>
          <a:p>
            <a:pPr algn="just"/>
            <a:r>
              <a:rPr lang="fr-FR" b="1" dirty="0">
                <a:solidFill>
                  <a:srgbClr val="61FA48"/>
                </a:solidFill>
                <a:latin typeface="Segoe Print" pitchFamily="2" charset="0"/>
              </a:rPr>
              <a:t>En </a:t>
            </a:r>
            <a:r>
              <a:rPr lang="fr-FR" b="1" dirty="0" smtClean="0">
                <a:solidFill>
                  <a:srgbClr val="61FA48"/>
                </a:solidFill>
                <a:latin typeface="Segoe Print" pitchFamily="2" charset="0"/>
              </a:rPr>
              <a:t>parallèle, mettre </a:t>
            </a:r>
            <a:r>
              <a:rPr lang="fr-FR" b="1" dirty="0">
                <a:solidFill>
                  <a:srgbClr val="61FA48"/>
                </a:solidFill>
                <a:latin typeface="Segoe Print" pitchFamily="2" charset="0"/>
              </a:rPr>
              <a:t>à </a:t>
            </a:r>
            <a:r>
              <a:rPr lang="fr-FR" b="1" dirty="0" smtClean="0">
                <a:solidFill>
                  <a:srgbClr val="61FA48"/>
                </a:solidFill>
                <a:latin typeface="Segoe Print" pitchFamily="2" charset="0"/>
              </a:rPr>
              <a:t>disposition, sur </a:t>
            </a:r>
            <a:r>
              <a:rPr lang="fr-FR" b="1" dirty="0">
                <a:solidFill>
                  <a:srgbClr val="61FA48"/>
                </a:solidFill>
                <a:latin typeface="Segoe Print" pitchFamily="2" charset="0"/>
              </a:rPr>
              <a:t>de toutes petites séries personnalisables des "accessoires" ferroviaires vendus </a:t>
            </a:r>
            <a:r>
              <a:rPr lang="fr-FR" b="1" dirty="0" smtClean="0">
                <a:solidFill>
                  <a:srgbClr val="61FA48"/>
                </a:solidFill>
                <a:latin typeface="Segoe Print" pitchFamily="2" charset="0"/>
              </a:rPr>
              <a:t>tout montés, </a:t>
            </a:r>
            <a:r>
              <a:rPr lang="fr-FR" b="1" dirty="0">
                <a:solidFill>
                  <a:srgbClr val="61FA48"/>
                </a:solidFill>
                <a:latin typeface="Segoe Print" pitchFamily="2" charset="0"/>
              </a:rPr>
              <a:t>cadres Vapeurland par </a:t>
            </a:r>
            <a:r>
              <a:rPr lang="fr-FR" b="1" dirty="0" smtClean="0">
                <a:solidFill>
                  <a:srgbClr val="61FA48"/>
                </a:solidFill>
                <a:latin typeface="Segoe Print" pitchFamily="2" charset="0"/>
              </a:rPr>
              <a:t>exemple qui, </a:t>
            </a:r>
            <a:r>
              <a:rPr lang="fr-FR" b="1" dirty="0">
                <a:solidFill>
                  <a:srgbClr val="61FA48"/>
                </a:solidFill>
                <a:latin typeface="Segoe Print" pitchFamily="2" charset="0"/>
              </a:rPr>
              <a:t>je </a:t>
            </a:r>
            <a:r>
              <a:rPr lang="fr-FR" b="1" dirty="0" smtClean="0">
                <a:solidFill>
                  <a:srgbClr val="61FA48"/>
                </a:solidFill>
                <a:latin typeface="Segoe Print" pitchFamily="2" charset="0"/>
              </a:rPr>
              <a:t>pense, souffrent </a:t>
            </a:r>
            <a:r>
              <a:rPr lang="fr-FR" b="1" dirty="0">
                <a:solidFill>
                  <a:srgbClr val="61FA48"/>
                </a:solidFill>
                <a:latin typeface="Segoe Print" pitchFamily="2" charset="0"/>
              </a:rPr>
              <a:t>d'un défaut de visibilité de par leur seule possibilité de  vente en </a:t>
            </a:r>
            <a:r>
              <a:rPr lang="fr-FR" b="1" dirty="0" smtClean="0">
                <a:solidFill>
                  <a:srgbClr val="61FA48"/>
                </a:solidFill>
                <a:latin typeface="Segoe Print" pitchFamily="2" charset="0"/>
              </a:rPr>
              <a:t>kit.</a:t>
            </a:r>
            <a:endParaRPr lang="fr-FR" b="1" dirty="0">
              <a:solidFill>
                <a:srgbClr val="61FA48"/>
              </a:solidFill>
              <a:latin typeface="Segoe Print" pitchFamily="2" charset="0"/>
            </a:endParaRPr>
          </a:p>
          <a:p>
            <a:pPr algn="just"/>
            <a:endParaRPr lang="fr-FR" b="1" dirty="0">
              <a:solidFill>
                <a:srgbClr val="61FA48"/>
              </a:solidFill>
              <a:latin typeface="Segoe Print" pitchFamily="2" charset="0"/>
            </a:endParaRPr>
          </a:p>
          <a:p>
            <a:pPr algn="just"/>
            <a:r>
              <a:rPr lang="fr-FR" b="1" dirty="0" smtClean="0">
                <a:solidFill>
                  <a:srgbClr val="61FA48"/>
                </a:solidFill>
                <a:latin typeface="Segoe Print" pitchFamily="2" charset="0"/>
              </a:rPr>
              <a:t>Sur son </a:t>
            </a:r>
            <a:r>
              <a:rPr lang="fr-FR" b="1" dirty="0">
                <a:solidFill>
                  <a:srgbClr val="61FA48"/>
                </a:solidFill>
                <a:latin typeface="Segoe Print" pitchFamily="2" charset="0"/>
              </a:rPr>
              <a:t>site un blog qui permet de voir l'évolution de </a:t>
            </a:r>
            <a:r>
              <a:rPr lang="fr-FR" b="1" dirty="0" smtClean="0">
                <a:solidFill>
                  <a:srgbClr val="61FA48"/>
                </a:solidFill>
                <a:latin typeface="Segoe Print" pitchFamily="2" charset="0"/>
              </a:rPr>
              <a:t>son </a:t>
            </a:r>
            <a:r>
              <a:rPr lang="fr-FR" b="1" dirty="0">
                <a:solidFill>
                  <a:srgbClr val="61FA48"/>
                </a:solidFill>
                <a:latin typeface="Segoe Print" pitchFamily="2" charset="0"/>
              </a:rPr>
              <a:t>travail à tout instant visible par </a:t>
            </a:r>
            <a:r>
              <a:rPr lang="fr-FR" b="1" dirty="0" smtClean="0">
                <a:solidFill>
                  <a:srgbClr val="61FA48"/>
                </a:solidFill>
                <a:latin typeface="Segoe Print" pitchFamily="2" charset="0"/>
              </a:rPr>
              <a:t>tous.</a:t>
            </a:r>
            <a:endParaRPr lang="fr-FR" b="1" dirty="0">
              <a:solidFill>
                <a:srgbClr val="61FA48"/>
              </a:solidFill>
              <a:latin typeface="Segoe Print" pitchFamily="2" charset="0"/>
            </a:endParaRPr>
          </a:p>
          <a:p>
            <a:pPr algn="just"/>
            <a:r>
              <a:rPr lang="fr-FR" b="1" dirty="0" smtClean="0">
                <a:solidFill>
                  <a:srgbClr val="61FA48"/>
                </a:solidFill>
                <a:latin typeface="Segoe Print" pitchFamily="2" charset="0"/>
              </a:rPr>
              <a:t>L'amateur </a:t>
            </a:r>
            <a:r>
              <a:rPr lang="fr-FR" b="1" dirty="0">
                <a:solidFill>
                  <a:srgbClr val="61FA48"/>
                </a:solidFill>
                <a:latin typeface="Segoe Print" pitchFamily="2" charset="0"/>
              </a:rPr>
              <a:t>peut en plus avoir un accès personnalisé (via un code perso) à un espace dédié à la construction de son kit et suivre en quasi  temps réel l'avancement des travaux ... Histoire de travailler en quasi synergie</a:t>
            </a:r>
            <a:r>
              <a:rPr lang="fr-FR" b="1" dirty="0" smtClean="0">
                <a:solidFill>
                  <a:srgbClr val="61FA48"/>
                </a:solidFill>
                <a:latin typeface="Segoe Print" pitchFamily="2" charset="0"/>
              </a:rPr>
              <a:t>.</a:t>
            </a:r>
            <a:endParaRPr lang="fr-FR" b="1" dirty="0">
              <a:solidFill>
                <a:srgbClr val="61FA48"/>
              </a:solidFill>
              <a:latin typeface="Segoe Print" pitchFamily="2" charset="0"/>
            </a:endParaRPr>
          </a:p>
          <a:p>
            <a:pPr algn="just"/>
            <a:endParaRPr lang="fr-FR" sz="2000" dirty="0"/>
          </a:p>
        </p:txBody>
      </p:sp>
    </p:spTree>
    <p:extLst>
      <p:ext uri="{BB962C8B-B14F-4D97-AF65-F5344CB8AC3E}">
        <p14:creationId xmlns:p14="http://schemas.microsoft.com/office/powerpoint/2010/main" val="747190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3439" y="220439"/>
            <a:ext cx="6417122" cy="6417122"/>
          </a:xfrm>
          <a:prstGeom prst="ellipse">
            <a:avLst/>
          </a:prstGeom>
          <a:ln w="63500" cap="rnd">
            <a:solidFill>
              <a:srgbClr val="FFFF00"/>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
        <p:nvSpPr>
          <p:cNvPr id="4" name="Espace réservé de la date 3"/>
          <p:cNvSpPr>
            <a:spLocks noGrp="1"/>
          </p:cNvSpPr>
          <p:nvPr>
            <p:ph type="dt" sz="half" idx="10"/>
          </p:nvPr>
        </p:nvSpPr>
        <p:spPr/>
        <p:txBody>
          <a:bodyPr/>
          <a:lstStyle/>
          <a:p>
            <a:r>
              <a:rPr lang="fr-FR" dirty="0" smtClean="0"/>
              <a:t>17/10/2020</a:t>
            </a:r>
            <a:endParaRPr lang="fr-FR" dirty="0"/>
          </a:p>
        </p:txBody>
      </p:sp>
      <p:pic>
        <p:nvPicPr>
          <p:cNvPr id="7" name="Image 6"/>
          <p:cNvPicPr>
            <a:picLocks noChangeAspect="1"/>
          </p:cNvPicPr>
          <p:nvPr/>
        </p:nvPicPr>
        <p:blipFill>
          <a:blip r:embed="rId3" cstate="print"/>
          <a:stretch>
            <a:fillRect/>
          </a:stretch>
        </p:blipFill>
        <p:spPr>
          <a:xfrm>
            <a:off x="0" y="-21863"/>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1454321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stretch>
            <a:fillRect/>
          </a:stretch>
        </p:blipFill>
        <p:spPr>
          <a:xfrm>
            <a:off x="467544" y="4581128"/>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789040"/>
            <a:ext cx="4680000" cy="2632500"/>
          </a:xfrm>
          <a:prstGeom prst="rect">
            <a:avLst/>
          </a:prstGeom>
          <a:ln>
            <a:noFill/>
          </a:ln>
          <a:effectLst>
            <a:softEdge rad="112500"/>
          </a:effectLst>
        </p:spPr>
      </p:pic>
      <p:sp>
        <p:nvSpPr>
          <p:cNvPr id="2" name="Titre 1"/>
          <p:cNvSpPr>
            <a:spLocks noGrp="1"/>
          </p:cNvSpPr>
          <p:nvPr>
            <p:ph type="title"/>
          </p:nvPr>
        </p:nvSpPr>
        <p:spPr>
          <a:xfrm>
            <a:off x="5652120" y="1196752"/>
            <a:ext cx="3240360" cy="1325563"/>
          </a:xfrm>
        </p:spPr>
        <p:txBody>
          <a:bodyPr>
            <a:normAutofit/>
          </a:bodyPr>
          <a:lstStyle/>
          <a:p>
            <a:pPr algn="ctr"/>
            <a:r>
              <a:rPr lang="fr-FR" sz="2400" b="1" dirty="0" smtClean="0">
                <a:solidFill>
                  <a:srgbClr val="61FA48"/>
                </a:solidFill>
                <a:latin typeface="Segoe Print" pitchFamily="2" charset="0"/>
              </a:rPr>
              <a:t>Montage du kit</a:t>
            </a:r>
            <a:br>
              <a:rPr lang="fr-FR" sz="2400" b="1" dirty="0" smtClean="0">
                <a:solidFill>
                  <a:srgbClr val="61FA48"/>
                </a:solidFill>
                <a:latin typeface="Segoe Print" pitchFamily="2" charset="0"/>
              </a:rPr>
            </a:br>
            <a:r>
              <a:rPr lang="fr-FR" sz="2400" b="1" dirty="0" smtClean="0">
                <a:solidFill>
                  <a:srgbClr val="61FA48"/>
                </a:solidFill>
                <a:latin typeface="Segoe Print" pitchFamily="2" charset="0"/>
              </a:rPr>
              <a:t>fourgon OCEM JCR</a:t>
            </a:r>
            <a:endParaRPr lang="fr-FR" sz="2400" b="1" dirty="0">
              <a:solidFill>
                <a:srgbClr val="61FA48"/>
              </a:solidFill>
              <a:latin typeface="Segoe Print" pitchFamily="2" charset="0"/>
            </a:endParaRPr>
          </a:p>
        </p:txBody>
      </p:sp>
      <p:pic>
        <p:nvPicPr>
          <p:cNvPr id="6" name="Espace réservé du contenu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1520" y="310950"/>
            <a:ext cx="4680000" cy="3118050"/>
          </a:xfrm>
          <a:prstGeom prst="rect">
            <a:avLst/>
          </a:prstGeom>
          <a:ln>
            <a:noFill/>
          </a:ln>
          <a:effectLst>
            <a:softEdge rad="112500"/>
          </a:effectLst>
        </p:spPr>
      </p:pic>
      <p:sp>
        <p:nvSpPr>
          <p:cNvPr id="4" name="Espace réservé de la date 3"/>
          <p:cNvSpPr>
            <a:spLocks noGrp="1"/>
          </p:cNvSpPr>
          <p:nvPr>
            <p:ph type="dt" sz="half" idx="10"/>
          </p:nvPr>
        </p:nvSpPr>
        <p:spPr/>
        <p:txBody>
          <a:bodyPr/>
          <a:lstStyle/>
          <a:p>
            <a:r>
              <a:rPr lang="fr-FR" dirty="0" smtClean="0"/>
              <a:t>17/10/2020</a:t>
            </a:r>
            <a:endParaRPr lang="fr-FR" dirty="0"/>
          </a:p>
        </p:txBody>
      </p:sp>
      <p:pic>
        <p:nvPicPr>
          <p:cNvPr id="9" name="il_fi" descr="http://www.easydroit.fr/images/article/image/image031.png"/>
          <p:cNvPicPr/>
          <p:nvPr/>
        </p:nvPicPr>
        <p:blipFill>
          <a:blip r:embed="rId5"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19218536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t>
            </a:r>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1825625"/>
            <a:ext cx="5801784" cy="4351338"/>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Espace réservé de la date 3"/>
          <p:cNvSpPr>
            <a:spLocks noGrp="1"/>
          </p:cNvSpPr>
          <p:nvPr>
            <p:ph type="dt" sz="half" idx="10"/>
          </p:nvPr>
        </p:nvSpPr>
        <p:spPr/>
        <p:txBody>
          <a:bodyPr/>
          <a:lstStyle/>
          <a:p>
            <a:r>
              <a:rPr lang="fr-FR" dirty="0" smtClean="0"/>
              <a:t>17/10/2020</a:t>
            </a:r>
            <a:endParaRPr lang="fr-FR" dirty="0"/>
          </a:p>
        </p:txBody>
      </p:sp>
      <p:pic>
        <p:nvPicPr>
          <p:cNvPr id="7" name="Image 6"/>
          <p:cNvPicPr>
            <a:picLocks noChangeAspect="1"/>
          </p:cNvPicPr>
          <p:nvPr/>
        </p:nvPicPr>
        <p:blipFill>
          <a:blip r:embed="rId3" cstate="print"/>
          <a:stretch>
            <a:fillRect/>
          </a:stretch>
        </p:blipFill>
        <p:spPr>
          <a:xfrm>
            <a:off x="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9" name="Rectangle 8"/>
          <p:cNvSpPr/>
          <p:nvPr/>
        </p:nvSpPr>
        <p:spPr>
          <a:xfrm>
            <a:off x="1979712" y="404664"/>
            <a:ext cx="5423226" cy="954107"/>
          </a:xfrm>
          <a:prstGeom prst="rect">
            <a:avLst/>
          </a:prstGeom>
        </p:spPr>
        <p:txBody>
          <a:bodyPr wrap="square">
            <a:spAutoFit/>
          </a:bodyPr>
          <a:lstStyle/>
          <a:p>
            <a:pPr algn="ctr"/>
            <a:r>
              <a:rPr lang="fr-FR" sz="2800" b="1" dirty="0" smtClean="0">
                <a:solidFill>
                  <a:srgbClr val="61FA48"/>
                </a:solidFill>
                <a:latin typeface="Segoe Print" panose="02000600000000000000" pitchFamily="2" charset="0"/>
              </a:rPr>
              <a:t>Montage et décoration des containers </a:t>
            </a:r>
            <a:r>
              <a:rPr lang="fr-FR" sz="2800" b="1" dirty="0" err="1" smtClean="0">
                <a:solidFill>
                  <a:srgbClr val="61FA48"/>
                </a:solidFill>
                <a:latin typeface="Segoe Print" panose="02000600000000000000" pitchFamily="2" charset="0"/>
              </a:rPr>
              <a:t>Vapeurland</a:t>
            </a:r>
            <a:endParaRPr lang="fr-FR" sz="2800" dirty="0"/>
          </a:p>
        </p:txBody>
      </p:sp>
    </p:spTree>
    <p:extLst>
      <p:ext uri="{BB962C8B-B14F-4D97-AF65-F5344CB8AC3E}">
        <p14:creationId xmlns:p14="http://schemas.microsoft.com/office/powerpoint/2010/main" val="858590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17/10/2020</a:t>
            </a:r>
            <a:endParaRPr lang="fr-FR" dirty="0"/>
          </a:p>
        </p:txBody>
      </p:sp>
      <p:pic>
        <p:nvPicPr>
          <p:cNvPr id="7" name="Image 6"/>
          <p:cNvPicPr>
            <a:picLocks noChangeAspect="1"/>
          </p:cNvPicPr>
          <p:nvPr/>
        </p:nvPicPr>
        <p:blipFill>
          <a:blip r:embed="rId2" cstate="print"/>
          <a:stretch>
            <a:fillRect/>
          </a:stretch>
        </p:blipFill>
        <p:spPr>
          <a:xfrm>
            <a:off x="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9" name="Rectangle 8"/>
          <p:cNvSpPr/>
          <p:nvPr/>
        </p:nvSpPr>
        <p:spPr>
          <a:xfrm>
            <a:off x="1979712" y="404664"/>
            <a:ext cx="5423226" cy="954107"/>
          </a:xfrm>
          <a:prstGeom prst="rect">
            <a:avLst/>
          </a:prstGeom>
        </p:spPr>
        <p:txBody>
          <a:bodyPr wrap="square">
            <a:spAutoFit/>
          </a:bodyPr>
          <a:lstStyle/>
          <a:p>
            <a:pPr algn="ctr"/>
            <a:r>
              <a:rPr lang="fr-FR" sz="2800" b="1" dirty="0" smtClean="0">
                <a:solidFill>
                  <a:srgbClr val="61FA48"/>
                </a:solidFill>
                <a:latin typeface="Segoe Print" panose="02000600000000000000" pitchFamily="2" charset="0"/>
              </a:rPr>
              <a:t>Prochainement…</a:t>
            </a:r>
            <a:br>
              <a:rPr lang="fr-FR" sz="2800" b="1" dirty="0" smtClean="0">
                <a:solidFill>
                  <a:srgbClr val="61FA48"/>
                </a:solidFill>
                <a:latin typeface="Segoe Print" panose="02000600000000000000" pitchFamily="2" charset="0"/>
              </a:rPr>
            </a:br>
            <a:r>
              <a:rPr lang="fr-FR" sz="2800" b="1" dirty="0" smtClean="0">
                <a:solidFill>
                  <a:srgbClr val="61FA48"/>
                </a:solidFill>
                <a:latin typeface="Segoe Print" panose="02000600000000000000" pitchFamily="2" charset="0"/>
              </a:rPr>
              <a:t>versions CNC et Bailly</a:t>
            </a:r>
            <a:endParaRPr lang="fr-FR" sz="2800" dirty="0"/>
          </a:p>
        </p:txBody>
      </p:sp>
      <p:pic>
        <p:nvPicPr>
          <p:cNvPr id="11" name="Image 10" descr="Vap 3.jpg"/>
          <p:cNvPicPr>
            <a:picLocks noChangeAspect="1"/>
          </p:cNvPicPr>
          <p:nvPr/>
        </p:nvPicPr>
        <p:blipFill>
          <a:blip r:embed="rId4" cstate="print"/>
          <a:stretch>
            <a:fillRect/>
          </a:stretch>
        </p:blipFill>
        <p:spPr>
          <a:xfrm>
            <a:off x="1187624" y="1628800"/>
            <a:ext cx="6948264" cy="4631679"/>
          </a:xfrm>
          <a:prstGeom prst="roundRect">
            <a:avLst/>
          </a:prstGeom>
        </p:spPr>
      </p:pic>
    </p:spTree>
    <p:extLst>
      <p:ext uri="{BB962C8B-B14F-4D97-AF65-F5344CB8AC3E}">
        <p14:creationId xmlns:p14="http://schemas.microsoft.com/office/powerpoint/2010/main" val="30335041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stretch>
            <a:fillRect/>
          </a:stretch>
        </p:blipFill>
        <p:spPr>
          <a:xfrm>
            <a:off x="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9" name="Rectangle 8"/>
          <p:cNvSpPr/>
          <p:nvPr/>
        </p:nvSpPr>
        <p:spPr>
          <a:xfrm>
            <a:off x="1860387" y="404664"/>
            <a:ext cx="5423226" cy="523220"/>
          </a:xfrm>
          <a:prstGeom prst="rect">
            <a:avLst/>
          </a:prstGeom>
        </p:spPr>
        <p:txBody>
          <a:bodyPr wrap="square">
            <a:spAutoFit/>
          </a:bodyPr>
          <a:lstStyle/>
          <a:p>
            <a:pPr algn="ctr"/>
            <a:r>
              <a:rPr lang="fr-FR" sz="2800" b="1" dirty="0" smtClean="0">
                <a:solidFill>
                  <a:srgbClr val="61FA48"/>
                </a:solidFill>
                <a:latin typeface="Segoe Print" panose="02000600000000000000" pitchFamily="2" charset="0"/>
              </a:rPr>
              <a:t>Version OCEM A32</a:t>
            </a:r>
            <a:endParaRPr lang="fr-FR" sz="2800" dirty="0"/>
          </a:p>
        </p:txBody>
      </p:sp>
      <p:pic>
        <p:nvPicPr>
          <p:cNvPr id="239618" name="Picture 2"/>
          <p:cNvPicPr>
            <a:picLocks noChangeAspect="1" noChangeArrowheads="1"/>
          </p:cNvPicPr>
          <p:nvPr/>
        </p:nvPicPr>
        <p:blipFill>
          <a:blip r:embed="rId4" cstate="print"/>
          <a:srcRect/>
          <a:stretch>
            <a:fillRect/>
          </a:stretch>
        </p:blipFill>
        <p:spPr bwMode="auto">
          <a:xfrm>
            <a:off x="2867536" y="1124744"/>
            <a:ext cx="3408929" cy="5112492"/>
          </a:xfrm>
          <a:prstGeom prst="round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4919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9" name="Rectangle 8"/>
          <p:cNvSpPr/>
          <p:nvPr/>
        </p:nvSpPr>
        <p:spPr>
          <a:xfrm>
            <a:off x="467544" y="404664"/>
            <a:ext cx="7704856" cy="523220"/>
          </a:xfrm>
          <a:prstGeom prst="rect">
            <a:avLst/>
          </a:prstGeom>
        </p:spPr>
        <p:txBody>
          <a:bodyPr wrap="square">
            <a:spAutoFit/>
          </a:bodyPr>
          <a:lstStyle/>
          <a:p>
            <a:pPr algn="ctr"/>
            <a:r>
              <a:rPr lang="fr-FR" sz="2800" b="1" dirty="0" smtClean="0">
                <a:solidFill>
                  <a:srgbClr val="61FA48"/>
                </a:solidFill>
                <a:latin typeface="Segoe Print" panose="02000600000000000000" pitchFamily="2" charset="0"/>
              </a:rPr>
              <a:t>Et maintenant… un petit exercice</a:t>
            </a:r>
            <a:endParaRPr lang="fr-FR" sz="2800" dirty="0"/>
          </a:p>
        </p:txBody>
      </p:sp>
      <p:pic>
        <p:nvPicPr>
          <p:cNvPr id="239618" name="Picture 2"/>
          <p:cNvPicPr>
            <a:picLocks noChangeAspect="1" noChangeArrowheads="1"/>
          </p:cNvPicPr>
          <p:nvPr/>
        </p:nvPicPr>
        <p:blipFill>
          <a:blip r:embed="rId3" cstate="print"/>
          <a:srcRect/>
          <a:stretch>
            <a:fillRect/>
          </a:stretch>
        </p:blipFill>
        <p:spPr bwMode="auto">
          <a:xfrm>
            <a:off x="1331640" y="931807"/>
            <a:ext cx="6336705" cy="4441409"/>
          </a:xfrm>
          <a:prstGeom prst="rect">
            <a:avLst/>
          </a:prstGeom>
          <a:noFill/>
          <a:ln w="9525">
            <a:noFill/>
            <a:miter lim="800000"/>
            <a:headEnd/>
            <a:tailEnd/>
          </a:ln>
        </p:spPr>
      </p:pic>
      <p:sp>
        <p:nvSpPr>
          <p:cNvPr id="10" name="Rectangle 9"/>
          <p:cNvSpPr/>
          <p:nvPr/>
        </p:nvSpPr>
        <p:spPr>
          <a:xfrm>
            <a:off x="251520" y="5445224"/>
            <a:ext cx="8640960" cy="830997"/>
          </a:xfrm>
          <a:prstGeom prst="rect">
            <a:avLst/>
          </a:prstGeom>
        </p:spPr>
        <p:txBody>
          <a:bodyPr wrap="square">
            <a:spAutoFit/>
          </a:bodyPr>
          <a:lstStyle/>
          <a:p>
            <a:pPr algn="ctr"/>
            <a:r>
              <a:rPr lang="fr-FR" sz="1600" b="1" dirty="0" smtClean="0">
                <a:solidFill>
                  <a:srgbClr val="61FA48"/>
                </a:solidFill>
                <a:latin typeface="Segoe Print" panose="02000600000000000000" pitchFamily="2" charset="0"/>
              </a:rPr>
              <a:t>Guy veut construire un nouveau réseau en Zéro</a:t>
            </a:r>
            <a:br>
              <a:rPr lang="fr-FR" sz="1600" b="1" dirty="0" smtClean="0">
                <a:solidFill>
                  <a:srgbClr val="61FA48"/>
                </a:solidFill>
                <a:latin typeface="Segoe Print" panose="02000600000000000000" pitchFamily="2" charset="0"/>
              </a:rPr>
            </a:br>
            <a:r>
              <a:rPr lang="fr-FR" sz="1600" b="1" dirty="0" smtClean="0">
                <a:solidFill>
                  <a:srgbClr val="61FA48"/>
                </a:solidFill>
                <a:latin typeface="Segoe Print" panose="02000600000000000000" pitchFamily="2" charset="0"/>
              </a:rPr>
              <a:t>Il dispose d’une surface utile de 9m x 5 m</a:t>
            </a:r>
            <a:br>
              <a:rPr lang="fr-FR" sz="1600" b="1" dirty="0" smtClean="0">
                <a:solidFill>
                  <a:srgbClr val="61FA48"/>
                </a:solidFill>
                <a:latin typeface="Segoe Print" panose="02000600000000000000" pitchFamily="2" charset="0"/>
              </a:rPr>
            </a:br>
            <a:r>
              <a:rPr lang="fr-FR" sz="1600" b="1" dirty="0" smtClean="0">
                <a:solidFill>
                  <a:srgbClr val="61FA48"/>
                </a:solidFill>
                <a:latin typeface="Segoe Print" panose="02000600000000000000" pitchFamily="2" charset="0"/>
              </a:rPr>
              <a:t>Quelles sont vos propositions (voie unique ou double voie, décor, garage caché…) ?</a:t>
            </a:r>
            <a:endParaRPr lang="fr-FR" sz="1600" dirty="0"/>
          </a:p>
        </p:txBody>
      </p:sp>
    </p:spTree>
    <p:extLst>
      <p:ext uri="{BB962C8B-B14F-4D97-AF65-F5344CB8AC3E}">
        <p14:creationId xmlns:p14="http://schemas.microsoft.com/office/powerpoint/2010/main" val="2534181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BEF8B2D1-DD13-4E67-9225-33C25A234C29}" type="slidenum">
              <a:rPr lang="fr-FR" smtClean="0"/>
              <a:pPr/>
              <a:t>39</a:t>
            </a:fld>
            <a:endParaRPr lang="fr-FR" dirty="0"/>
          </a:p>
        </p:txBody>
      </p:sp>
      <p:pic>
        <p:nvPicPr>
          <p:cNvPr id="1026" name="Picture 2" descr="http://www.haxomodele.fr/accueil/myPhotos6/551_753553A0J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0360" y="4118025"/>
            <a:ext cx="4884718" cy="24208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axomodele.fr/accueil/myPhotos6/2263_67E0D8000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4" y="1409831"/>
            <a:ext cx="4884719" cy="27081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haxomodele.fr/accueil/myPhotos2/431_1C03068G3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026930"/>
            <a:ext cx="3923928" cy="25225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haxomodele.fr/accueil/myPhotos6/918_6IJB1DB3D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394882"/>
            <a:ext cx="4703126" cy="27231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haxomodele.fr/accueil/myPhotos/4_CB99BJ503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468720"/>
            <a:ext cx="4752975" cy="447675"/>
          </a:xfrm>
          <a:prstGeom prst="rect">
            <a:avLst/>
          </a:prstGeom>
          <a:noFill/>
          <a:extLst>
            <a:ext uri="{909E8E84-426E-40DD-AFC4-6F175D3DCCD1}">
              <a14:hiddenFill xmlns:a14="http://schemas.microsoft.com/office/drawing/2010/main">
                <a:solidFill>
                  <a:srgbClr val="FFFFFF"/>
                </a:solidFill>
              </a14:hiddenFill>
            </a:ext>
          </a:extLst>
        </p:spPr>
      </p:pic>
      <p:pic>
        <p:nvPicPr>
          <p:cNvPr id="9" name="il_fi" descr="http://www.easydroit.fr/images/article/image/image031.png"/>
          <p:cNvPicPr/>
          <p:nvPr/>
        </p:nvPicPr>
        <p:blipFill>
          <a:blip r:embed="rId7"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233793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239265"/>
            <a:ext cx="8640960"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p:txBody>
      </p:sp>
      <p:sp>
        <p:nvSpPr>
          <p:cNvPr id="2" name="Rectangle 1"/>
          <p:cNvSpPr/>
          <p:nvPr/>
        </p:nvSpPr>
        <p:spPr>
          <a:xfrm>
            <a:off x="1510231" y="2492896"/>
            <a:ext cx="5979522" cy="3477875"/>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Points finances</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saison 2020/2021</a:t>
            </a:r>
          </a:p>
          <a:p>
            <a:pPr marL="0" indent="0" algn="ctr">
              <a:buNone/>
            </a:pPr>
            <a:endParaRPr lang="fr-FR" sz="4400" b="1"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a:p>
            <a:pPr marL="0" indent="0" algn="ctr">
              <a:buNone/>
            </a:pPr>
            <a:endPar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a:p>
            <a:pPr marL="0" indent="0" algn="ctr">
              <a:buNone/>
            </a:pPr>
            <a:r>
              <a:rPr lang="fr-FR" sz="4400" b="1"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Bernard MOLLARD</a:t>
            </a: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endParaRPr lang="fr-FR" sz="4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04016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4600" y="476672"/>
            <a:ext cx="8507860" cy="5650743"/>
          </a:xfrm>
        </p:spPr>
      </p:pic>
      <p:pic>
        <p:nvPicPr>
          <p:cNvPr id="6"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pic>
        <p:nvPicPr>
          <p:cNvPr id="7" name="Image 6" descr="Lemaco Spur O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10" y="476672"/>
            <a:ext cx="2342365" cy="936104"/>
          </a:xfrm>
          <a:prstGeom prst="rect">
            <a:avLst/>
          </a:prstGeom>
          <a:noFill/>
          <a:ln>
            <a:noFill/>
          </a:ln>
        </p:spPr>
      </p:pic>
      <p:sp>
        <p:nvSpPr>
          <p:cNvPr id="8" name="Espace réservé du numéro de diapositive 7"/>
          <p:cNvSpPr>
            <a:spLocks noGrp="1"/>
          </p:cNvSpPr>
          <p:nvPr>
            <p:ph type="sldNum" sz="quarter" idx="12"/>
          </p:nvPr>
        </p:nvSpPr>
        <p:spPr/>
        <p:txBody>
          <a:bodyPr/>
          <a:lstStyle/>
          <a:p>
            <a:fld id="{BEF8B2D1-DD13-4E67-9225-33C25A234C29}" type="slidenum">
              <a:rPr lang="fr-FR" smtClean="0"/>
              <a:pPr/>
              <a:t>40</a:t>
            </a:fld>
            <a:endParaRPr lang="fr-FR" dirty="0"/>
          </a:p>
        </p:txBody>
      </p:sp>
      <p:sp>
        <p:nvSpPr>
          <p:cNvPr id="9" name="Espace réservé de la date 8"/>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86129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smtClean="0"/>
              <a:t>17/02/2020</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41</a:t>
            </a:fld>
            <a:endParaRPr lang="fr-FR" dirty="0"/>
          </a:p>
        </p:txBody>
      </p:sp>
      <p:pic>
        <p:nvPicPr>
          <p:cNvPr id="3074" name="Picture 2" descr="https://i.ebayimg.com/images/g/gmwAAOSwdjZfhNPg/s-l160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654" y="1009843"/>
            <a:ext cx="4439537" cy="271551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a:stretch>
            <a:fillRect/>
          </a:stretch>
        </p:blipFill>
        <p:spPr>
          <a:xfrm>
            <a:off x="7370" y="3717032"/>
            <a:ext cx="4404513" cy="3140968"/>
          </a:xfrm>
          <a:prstGeom prst="rect">
            <a:avLst/>
          </a:prstGeom>
        </p:spPr>
      </p:pic>
      <p:pic>
        <p:nvPicPr>
          <p:cNvPr id="3078" name="Picture 6" descr="https://i.ebayimg.com/images/g/wcwAAOSwXvFfhOEa/s-l16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1883" y="3452791"/>
            <a:ext cx="4613479" cy="329958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ebayimg.com/images/g/~J4AAOSwnwpfhOUO/s-l16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3844" y="1009843"/>
            <a:ext cx="4613479" cy="30621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1396" y="112759"/>
            <a:ext cx="6234820" cy="369332"/>
          </a:xfrm>
          <a:prstGeom prst="rect">
            <a:avLst/>
          </a:prstGeom>
        </p:spPr>
        <p:txBody>
          <a:bodyPr wrap="square">
            <a:spAutoFit/>
          </a:bodyPr>
          <a:lstStyle/>
          <a:p>
            <a:r>
              <a:rPr lang="fr-FR" b="1" dirty="0">
                <a:solidFill>
                  <a:srgbClr val="CCFFFF"/>
                </a:solidFill>
              </a:rPr>
              <a:t>Le Train Miniature </a:t>
            </a:r>
            <a:r>
              <a:rPr lang="fr-FR" b="1" dirty="0" smtClean="0">
                <a:solidFill>
                  <a:srgbClr val="CCFFFF"/>
                </a:solidFill>
              </a:rPr>
              <a:t>Français 			</a:t>
            </a:r>
            <a:r>
              <a:rPr lang="fr-FR" sz="1400" b="1" dirty="0" smtClean="0">
                <a:solidFill>
                  <a:srgbClr val="CCFFFF"/>
                </a:solidFill>
              </a:rPr>
              <a:t>Damien DUFOUR</a:t>
            </a:r>
            <a:endParaRPr lang="fr-FR" sz="1400" dirty="0"/>
          </a:p>
        </p:txBody>
      </p:sp>
      <p:pic>
        <p:nvPicPr>
          <p:cNvPr id="12"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pic>
        <p:nvPicPr>
          <p:cNvPr id="3082" name="Picture 10" descr="eBay to Collect Sales Tax in Minnesota Starting in January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4526" y="3427935"/>
            <a:ext cx="1890080" cy="10098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47664" y="561666"/>
            <a:ext cx="6052819" cy="369332"/>
          </a:xfrm>
          <a:prstGeom prst="rect">
            <a:avLst/>
          </a:prstGeom>
        </p:spPr>
        <p:txBody>
          <a:bodyPr wrap="square">
            <a:spAutoFit/>
          </a:bodyPr>
          <a:lstStyle/>
          <a:p>
            <a:r>
              <a:rPr lang="fr-FR" b="1" dirty="0">
                <a:solidFill>
                  <a:srgbClr val="61FA48"/>
                </a:solidFill>
                <a:latin typeface="Helvetica neue"/>
              </a:rPr>
              <a:t>Souscription </a:t>
            </a:r>
            <a:r>
              <a:rPr lang="fr-FR" b="1" dirty="0" smtClean="0">
                <a:solidFill>
                  <a:srgbClr val="61FA48"/>
                </a:solidFill>
                <a:latin typeface="Helvetica neue"/>
              </a:rPr>
              <a:t>sur </a:t>
            </a:r>
            <a:r>
              <a:rPr lang="fr-FR" b="1" dirty="0" err="1" smtClean="0">
                <a:solidFill>
                  <a:srgbClr val="61FA48"/>
                </a:solidFill>
                <a:latin typeface="Helvetica neue"/>
              </a:rPr>
              <a:t>Ebay</a:t>
            </a:r>
            <a:r>
              <a:rPr lang="fr-FR" b="1" dirty="0" smtClean="0">
                <a:solidFill>
                  <a:srgbClr val="61FA48"/>
                </a:solidFill>
                <a:latin typeface="Helvetica neue"/>
              </a:rPr>
              <a:t> CC </a:t>
            </a:r>
            <a:r>
              <a:rPr lang="fr-FR" b="1" dirty="0">
                <a:solidFill>
                  <a:srgbClr val="61FA48"/>
                </a:solidFill>
                <a:latin typeface="Helvetica neue"/>
              </a:rPr>
              <a:t>72000 </a:t>
            </a:r>
            <a:r>
              <a:rPr lang="fr-FR" b="1" dirty="0" smtClean="0">
                <a:solidFill>
                  <a:srgbClr val="61FA48"/>
                </a:solidFill>
                <a:latin typeface="Helvetica neue"/>
              </a:rPr>
              <a:t>échelle Zéro 750€</a:t>
            </a:r>
            <a:endParaRPr lang="fr-FR" dirty="0">
              <a:solidFill>
                <a:srgbClr val="61FA48"/>
              </a:solidFill>
            </a:endParaRPr>
          </a:p>
        </p:txBody>
      </p:sp>
    </p:spTree>
    <p:extLst>
      <p:ext uri="{BB962C8B-B14F-4D97-AF65-F5344CB8AC3E}">
        <p14:creationId xmlns:p14="http://schemas.microsoft.com/office/powerpoint/2010/main" val="818212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23528" y="188640"/>
            <a:ext cx="4392488" cy="327570"/>
          </a:xfrm>
        </p:spPr>
        <p:txBody>
          <a:bodyPr>
            <a:normAutofit fontScale="90000"/>
          </a:bodyPr>
          <a:lstStyle/>
          <a:p>
            <a:r>
              <a:rPr lang="fr-FR" b="1" dirty="0">
                <a:solidFill>
                  <a:srgbClr val="CCFFFF"/>
                </a:solidFill>
              </a:rPr>
              <a:t>Le Train Miniature Français</a:t>
            </a:r>
          </a:p>
        </p:txBody>
      </p:sp>
      <p:sp>
        <p:nvSpPr>
          <p:cNvPr id="3" name="Espace réservé du contenu 2"/>
          <p:cNvSpPr>
            <a:spLocks noGrp="1"/>
          </p:cNvSpPr>
          <p:nvPr>
            <p:ph idx="1"/>
          </p:nvPr>
        </p:nvSpPr>
        <p:spPr>
          <a:xfrm>
            <a:off x="395536" y="1556792"/>
            <a:ext cx="7886700" cy="4351338"/>
          </a:xfrm>
        </p:spPr>
        <p:txBody>
          <a:bodyPr>
            <a:noAutofit/>
          </a:bodyPr>
          <a:lstStyle/>
          <a:p>
            <a:pPr marL="0" indent="0">
              <a:buNone/>
            </a:pPr>
            <a:r>
              <a:rPr lang="fr-FR" sz="1400" dirty="0" smtClean="0">
                <a:solidFill>
                  <a:schemeClr val="accent1">
                    <a:lumMod val="20000"/>
                    <a:lumOff val="80000"/>
                  </a:schemeClr>
                </a:solidFill>
              </a:rPr>
              <a:t>Souscription </a:t>
            </a:r>
            <a:r>
              <a:rPr lang="fr-FR" sz="1400" dirty="0">
                <a:solidFill>
                  <a:schemeClr val="accent1">
                    <a:lumMod val="20000"/>
                    <a:lumOff val="80000"/>
                  </a:schemeClr>
                </a:solidFill>
              </a:rPr>
              <a:t>au projet des CC 72000 à l'échelle Zéro</a:t>
            </a:r>
            <a:r>
              <a:rPr lang="fr-FR" sz="1400" dirty="0" smtClean="0">
                <a:solidFill>
                  <a:schemeClr val="accent1">
                    <a:lumMod val="20000"/>
                    <a:lumOff val="80000"/>
                  </a:schemeClr>
                </a:solidFill>
              </a:rPr>
              <a:t>.</a:t>
            </a:r>
          </a:p>
          <a:p>
            <a:pPr marL="0" indent="0">
              <a:buNone/>
            </a:pPr>
            <a:endParaRPr lang="fr-FR" sz="1400" dirty="0">
              <a:solidFill>
                <a:schemeClr val="accent1">
                  <a:lumMod val="20000"/>
                  <a:lumOff val="80000"/>
                </a:schemeClr>
              </a:solidFill>
            </a:endParaRPr>
          </a:p>
          <a:p>
            <a:pPr marL="0" indent="0">
              <a:buNone/>
            </a:pPr>
            <a:r>
              <a:rPr lang="fr-FR" sz="1400" dirty="0" smtClean="0">
                <a:solidFill>
                  <a:schemeClr val="accent1">
                    <a:lumMod val="20000"/>
                    <a:lumOff val="80000"/>
                  </a:schemeClr>
                </a:solidFill>
              </a:rPr>
              <a:t>Afin </a:t>
            </a:r>
            <a:r>
              <a:rPr lang="fr-FR" sz="1400" dirty="0">
                <a:solidFill>
                  <a:schemeClr val="accent1">
                    <a:lumMod val="20000"/>
                    <a:lumOff val="80000"/>
                  </a:schemeClr>
                </a:solidFill>
              </a:rPr>
              <a:t>de pouvoir produire de manière industrielle les CC 72000, </a:t>
            </a:r>
            <a:r>
              <a:rPr lang="fr-FR" sz="1400" dirty="0" smtClean="0">
                <a:solidFill>
                  <a:schemeClr val="accent1">
                    <a:lumMod val="20000"/>
                    <a:lumOff val="80000"/>
                  </a:schemeClr>
                </a:solidFill>
              </a:rPr>
              <a:t>en 6 versions un </a:t>
            </a:r>
            <a:r>
              <a:rPr lang="fr-FR" sz="1400" dirty="0">
                <a:solidFill>
                  <a:schemeClr val="accent1">
                    <a:lumMod val="20000"/>
                    <a:lumOff val="80000"/>
                  </a:schemeClr>
                </a:solidFill>
              </a:rPr>
              <a:t>minimum de 900 exemplaires est demandé par l'atelier de fabrication.</a:t>
            </a:r>
          </a:p>
          <a:p>
            <a:pPr marL="0" indent="0">
              <a:buNone/>
            </a:pPr>
            <a:r>
              <a:rPr lang="fr-FR" sz="1400" dirty="0">
                <a:solidFill>
                  <a:schemeClr val="accent1">
                    <a:lumMod val="20000"/>
                    <a:lumOff val="80000"/>
                  </a:schemeClr>
                </a:solidFill>
              </a:rPr>
              <a:t>S</a:t>
            </a:r>
            <a:r>
              <a:rPr lang="fr-FR" sz="1400" dirty="0" smtClean="0">
                <a:solidFill>
                  <a:schemeClr val="accent1">
                    <a:lumMod val="20000"/>
                    <a:lumOff val="80000"/>
                  </a:schemeClr>
                </a:solidFill>
              </a:rPr>
              <a:t>ouscription </a:t>
            </a:r>
            <a:r>
              <a:rPr lang="fr-FR" sz="1400" dirty="0">
                <a:solidFill>
                  <a:schemeClr val="accent1">
                    <a:lumMod val="20000"/>
                    <a:lumOff val="80000"/>
                  </a:schemeClr>
                </a:solidFill>
              </a:rPr>
              <a:t>à 750 € (le prix hors souscription sera de 950 € environ), et la production sera lancée si 225 modèles trouvent acquéreurs lors de la souscription. Dans le cas des CC 72035 et 72040 un minimum de 12 exemplaires de chaque machine est demandé (car ces modèles nécessitent une modification des moules pour une série de 50 exemplaires</a:t>
            </a:r>
            <a:r>
              <a:rPr lang="fr-FR" sz="1400" dirty="0" smtClean="0">
                <a:solidFill>
                  <a:schemeClr val="accent1">
                    <a:lumMod val="20000"/>
                    <a:lumOff val="80000"/>
                  </a:schemeClr>
                </a:solidFill>
              </a:rPr>
              <a:t>).</a:t>
            </a:r>
          </a:p>
          <a:p>
            <a:pPr marL="0" indent="0">
              <a:buNone/>
            </a:pPr>
            <a:endParaRPr lang="fr-FR" sz="1400" dirty="0">
              <a:solidFill>
                <a:schemeClr val="accent1">
                  <a:lumMod val="20000"/>
                  <a:lumOff val="80000"/>
                </a:schemeClr>
              </a:solidFill>
            </a:endParaRPr>
          </a:p>
          <a:p>
            <a:pPr marL="0" indent="0">
              <a:buNone/>
            </a:pPr>
            <a:r>
              <a:rPr lang="fr-FR" sz="1400" dirty="0">
                <a:solidFill>
                  <a:schemeClr val="accent1">
                    <a:lumMod val="20000"/>
                    <a:lumOff val="80000"/>
                  </a:schemeClr>
                </a:solidFill>
              </a:rPr>
              <a:t> - échelle 1/43,5</a:t>
            </a:r>
          </a:p>
          <a:p>
            <a:pPr marL="0" indent="0">
              <a:buNone/>
            </a:pPr>
            <a:r>
              <a:rPr lang="fr-FR" sz="1400" dirty="0">
                <a:solidFill>
                  <a:schemeClr val="accent1">
                    <a:lumMod val="20000"/>
                    <a:lumOff val="80000"/>
                  </a:schemeClr>
                </a:solidFill>
              </a:rPr>
              <a:t>- châssis en métal</a:t>
            </a:r>
          </a:p>
          <a:p>
            <a:pPr marL="0" indent="0">
              <a:buNone/>
            </a:pPr>
            <a:r>
              <a:rPr lang="fr-FR" sz="1400" dirty="0">
                <a:solidFill>
                  <a:schemeClr val="accent1">
                    <a:lumMod val="20000"/>
                    <a:lumOff val="80000"/>
                  </a:schemeClr>
                </a:solidFill>
              </a:rPr>
              <a:t>- caisse en plastique injecté</a:t>
            </a:r>
          </a:p>
          <a:p>
            <a:pPr marL="0" indent="0">
              <a:buNone/>
            </a:pPr>
            <a:r>
              <a:rPr lang="fr-FR" sz="1400" dirty="0">
                <a:solidFill>
                  <a:schemeClr val="accent1">
                    <a:lumMod val="20000"/>
                    <a:lumOff val="80000"/>
                  </a:schemeClr>
                </a:solidFill>
              </a:rPr>
              <a:t>- une partie du </a:t>
            </a:r>
            <a:r>
              <a:rPr lang="fr-FR" sz="1400" dirty="0" err="1">
                <a:solidFill>
                  <a:schemeClr val="accent1">
                    <a:lumMod val="20000"/>
                    <a:lumOff val="80000"/>
                  </a:schemeClr>
                </a:solidFill>
              </a:rPr>
              <a:t>détaillage</a:t>
            </a:r>
            <a:r>
              <a:rPr lang="fr-FR" sz="1400" dirty="0">
                <a:solidFill>
                  <a:schemeClr val="accent1">
                    <a:lumMod val="20000"/>
                    <a:lumOff val="80000"/>
                  </a:schemeClr>
                </a:solidFill>
              </a:rPr>
              <a:t> en laiton</a:t>
            </a:r>
          </a:p>
          <a:p>
            <a:pPr marL="0" indent="0">
              <a:buNone/>
            </a:pPr>
            <a:r>
              <a:rPr lang="fr-FR" sz="1400" dirty="0">
                <a:solidFill>
                  <a:schemeClr val="accent1">
                    <a:lumMod val="20000"/>
                    <a:lumOff val="80000"/>
                  </a:schemeClr>
                </a:solidFill>
              </a:rPr>
              <a:t>- motorisation avec un moteur électrique 5 pôles avec volant d’inertie</a:t>
            </a:r>
          </a:p>
          <a:p>
            <a:pPr marL="0" indent="0">
              <a:buNone/>
            </a:pPr>
            <a:r>
              <a:rPr lang="fr-FR" sz="1400" dirty="0">
                <a:solidFill>
                  <a:schemeClr val="accent1">
                    <a:lumMod val="20000"/>
                    <a:lumOff val="80000"/>
                  </a:schemeClr>
                </a:solidFill>
              </a:rPr>
              <a:t>- éclairage réversible en fonction du sens de marche</a:t>
            </a:r>
          </a:p>
          <a:p>
            <a:pPr marL="0" indent="0">
              <a:buNone/>
            </a:pPr>
            <a:r>
              <a:rPr lang="fr-FR" sz="1400" dirty="0">
                <a:solidFill>
                  <a:schemeClr val="accent1">
                    <a:lumMod val="20000"/>
                    <a:lumOff val="80000"/>
                  </a:schemeClr>
                </a:solidFill>
              </a:rPr>
              <a:t>- interface digitale pour décodeur ESU type L</a:t>
            </a:r>
          </a:p>
          <a:p>
            <a:pPr marL="0" indent="0">
              <a:buNone/>
            </a:pPr>
            <a:endParaRPr lang="fr-FR" sz="1400" dirty="0">
              <a:solidFill>
                <a:schemeClr val="accent1">
                  <a:lumMod val="20000"/>
                  <a:lumOff val="80000"/>
                </a:schemeClr>
              </a:solidFill>
            </a:endParaRPr>
          </a:p>
        </p:txBody>
      </p:sp>
      <p:sp>
        <p:nvSpPr>
          <p:cNvPr id="4" name="Espace réservé de la date 3"/>
          <p:cNvSpPr>
            <a:spLocks noGrp="1"/>
          </p:cNvSpPr>
          <p:nvPr>
            <p:ph type="dt" sz="half" idx="10"/>
          </p:nvPr>
        </p:nvSpPr>
        <p:spPr/>
        <p:txBody>
          <a:bodyPr/>
          <a:lstStyle/>
          <a:p>
            <a:r>
              <a:rPr lang="fr-FR" smtClean="0"/>
              <a:t>17/02/2020</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42</a:t>
            </a:fld>
            <a:endParaRPr lang="fr-FR" dirty="0"/>
          </a:p>
        </p:txBody>
      </p:sp>
      <p:pic>
        <p:nvPicPr>
          <p:cNvPr id="6"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2000799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3612967" y="3789040"/>
            <a:ext cx="2436665" cy="504056"/>
          </a:xfrm>
        </p:spPr>
        <p:txBody>
          <a:bodyPr>
            <a:normAutofit/>
          </a:bodyPr>
          <a:lstStyle/>
          <a:p>
            <a:pPr marL="0" indent="0" algn="ctr">
              <a:buNone/>
            </a:pPr>
            <a:r>
              <a:rPr lang="fr-FR" b="1" dirty="0" smtClean="0">
                <a:solidFill>
                  <a:srgbClr val="61FA48"/>
                </a:solidFill>
              </a:rPr>
              <a:t>André </a:t>
            </a:r>
            <a:r>
              <a:rPr lang="fr-FR" sz="2400" b="1" dirty="0" smtClean="0">
                <a:solidFill>
                  <a:srgbClr val="61FA48"/>
                </a:solidFill>
              </a:rPr>
              <a:t>GOLETTO</a:t>
            </a:r>
            <a:endParaRPr lang="fr-FR" b="1" dirty="0">
              <a:solidFill>
                <a:srgbClr val="61FA48"/>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2420888"/>
            <a:ext cx="2413736" cy="1080120"/>
          </a:xfrm>
          <a:prstGeom prst="rect">
            <a:avLst/>
          </a:prstGeom>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BEF8B2D1-DD13-4E67-9225-33C25A234C29}" type="slidenum">
              <a:rPr lang="fr-FR" smtClean="0"/>
              <a:pPr/>
              <a:t>43</a:t>
            </a:fld>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265935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59923" y="211741"/>
            <a:ext cx="2400300" cy="1076325"/>
          </a:xfrm>
          <a:prstGeom prst="rect">
            <a:avLst/>
          </a:prstGeom>
        </p:spPr>
      </p:pic>
      <p:sp>
        <p:nvSpPr>
          <p:cNvPr id="2" name="Titre 1"/>
          <p:cNvSpPr>
            <a:spLocks noGrp="1"/>
          </p:cNvSpPr>
          <p:nvPr>
            <p:ph type="title"/>
          </p:nvPr>
        </p:nvSpPr>
        <p:spPr>
          <a:xfrm>
            <a:off x="3491880" y="513258"/>
            <a:ext cx="6589199" cy="1280890"/>
          </a:xfrm>
        </p:spPr>
        <p:txBody>
          <a:bodyPr>
            <a:normAutofit fontScale="90000"/>
          </a:bodyPr>
          <a:lstStyle/>
          <a:p>
            <a:r>
              <a:rPr lang="fr-FR" b="1" dirty="0">
                <a:solidFill>
                  <a:srgbClr val="FFFF00"/>
                </a:solidFill>
                <a:latin typeface="Segoe Print" panose="02000600000000000000" pitchFamily="2" charset="0"/>
              </a:rPr>
              <a:t>DRAISINES DU65 </a:t>
            </a:r>
            <a:r>
              <a:rPr lang="fr-FR" b="1" dirty="0" smtClean="0">
                <a:solidFill>
                  <a:srgbClr val="FFFF00"/>
                </a:solidFill>
                <a:latin typeface="Segoe Print" panose="02000600000000000000" pitchFamily="2" charset="0"/>
              </a:rPr>
              <a:t/>
            </a:r>
            <a:br>
              <a:rPr lang="fr-FR" b="1" dirty="0" smtClean="0">
                <a:solidFill>
                  <a:srgbClr val="FFFF00"/>
                </a:solidFill>
                <a:latin typeface="Segoe Print" panose="02000600000000000000" pitchFamily="2" charset="0"/>
              </a:rPr>
            </a:br>
            <a:r>
              <a:rPr lang="fr-FR" dirty="0">
                <a:solidFill>
                  <a:srgbClr val="FFFF00"/>
                </a:solidFill>
                <a:latin typeface="Segoe Print" panose="02000600000000000000" pitchFamily="2" charset="0"/>
              </a:rPr>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pic>
        <p:nvPicPr>
          <p:cNvPr id="5" name="Espace réservé du contenu 4"/>
          <p:cNvPicPr>
            <a:picLocks noGrp="1" noChangeAspect="1"/>
          </p:cNvPicPr>
          <p:nvPr>
            <p:ph idx="1"/>
          </p:nvPr>
        </p:nvPicPr>
        <p:blipFill>
          <a:blip r:embed="rId3"/>
          <a:stretch>
            <a:fillRect/>
          </a:stretch>
        </p:blipFill>
        <p:spPr>
          <a:xfrm>
            <a:off x="188580" y="1556792"/>
            <a:ext cx="4067175" cy="2800350"/>
          </a:xfrm>
          <a:prstGeom prst="rect">
            <a:avLst/>
          </a:prstGeom>
        </p:spPr>
      </p:pic>
      <p:pic>
        <p:nvPicPr>
          <p:cNvPr id="7" name="Image 6"/>
          <p:cNvPicPr>
            <a:picLocks noChangeAspect="1"/>
          </p:cNvPicPr>
          <p:nvPr/>
        </p:nvPicPr>
        <p:blipFill>
          <a:blip r:embed="rId4"/>
          <a:stretch>
            <a:fillRect/>
          </a:stretch>
        </p:blipFill>
        <p:spPr>
          <a:xfrm>
            <a:off x="4546136" y="1288066"/>
            <a:ext cx="3629025" cy="2171700"/>
          </a:xfrm>
          <a:prstGeom prst="rect">
            <a:avLst/>
          </a:prstGeom>
        </p:spPr>
      </p:pic>
      <p:pic>
        <p:nvPicPr>
          <p:cNvPr id="8" name="Image 7"/>
          <p:cNvPicPr>
            <a:picLocks noChangeAspect="1"/>
          </p:cNvPicPr>
          <p:nvPr/>
        </p:nvPicPr>
        <p:blipFill>
          <a:blip r:embed="rId5"/>
          <a:stretch>
            <a:fillRect/>
          </a:stretch>
        </p:blipFill>
        <p:spPr>
          <a:xfrm>
            <a:off x="3581866" y="4005263"/>
            <a:ext cx="4286250" cy="2790825"/>
          </a:xfrm>
          <a:prstGeom prst="rect">
            <a:avLst/>
          </a:prstGeom>
        </p:spPr>
      </p:pic>
      <p:pic>
        <p:nvPicPr>
          <p:cNvPr id="9"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
        <p:nvSpPr>
          <p:cNvPr id="10" name="Espace réservé du numéro de diapositive 9"/>
          <p:cNvSpPr>
            <a:spLocks noGrp="1"/>
          </p:cNvSpPr>
          <p:nvPr>
            <p:ph type="sldNum" sz="quarter" idx="12"/>
          </p:nvPr>
        </p:nvSpPr>
        <p:spPr/>
        <p:txBody>
          <a:bodyPr/>
          <a:lstStyle/>
          <a:p>
            <a:fld id="{BEF8B2D1-DD13-4E67-9225-33C25A234C29}" type="slidenum">
              <a:rPr lang="fr-FR" smtClean="0"/>
              <a:pPr/>
              <a:t>44</a:t>
            </a:fld>
            <a:endParaRPr lang="fr-FR" dirty="0"/>
          </a:p>
        </p:txBody>
      </p:sp>
      <p:sp>
        <p:nvSpPr>
          <p:cNvPr id="11" name="Espace réservé de la date 10"/>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804815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203848" y="356073"/>
            <a:ext cx="6589199" cy="1280890"/>
          </a:xfrm>
        </p:spPr>
        <p:txBody>
          <a:bodyPr>
            <a:normAutofit/>
          </a:bodyPr>
          <a:lstStyle/>
          <a:p>
            <a:r>
              <a:rPr lang="fr-FR" b="1" dirty="0">
                <a:solidFill>
                  <a:srgbClr val="FFFF00"/>
                </a:solidFill>
                <a:latin typeface="Segoe Print" panose="02000600000000000000" pitchFamily="2" charset="0"/>
              </a:rPr>
              <a:t>DRAISINES </a:t>
            </a:r>
            <a:r>
              <a:rPr lang="fr-FR" b="1" dirty="0" smtClean="0">
                <a:solidFill>
                  <a:srgbClr val="FFFF00"/>
                </a:solidFill>
                <a:latin typeface="Segoe Print" panose="02000600000000000000" pitchFamily="2" charset="0"/>
              </a:rPr>
              <a:t>DU49</a:t>
            </a:r>
            <a:r>
              <a:rPr lang="fr-FR" dirty="0" smtClean="0">
                <a:solidFill>
                  <a:srgbClr val="FFFF00"/>
                </a:solidFill>
                <a:latin typeface="Segoe Print" panose="02000600000000000000" pitchFamily="2" charset="0"/>
              </a:rPr>
              <a:t> </a:t>
            </a:r>
            <a:r>
              <a:rPr lang="fr-FR" dirty="0"/>
              <a:t/>
            </a:r>
            <a:br>
              <a:rPr lang="fr-FR" dirty="0"/>
            </a:br>
            <a:endParaRPr lang="fr-FR" dirty="0"/>
          </a:p>
        </p:txBody>
      </p:sp>
      <p:pic>
        <p:nvPicPr>
          <p:cNvPr id="7" name="Espace réservé du contenu 6"/>
          <p:cNvPicPr>
            <a:picLocks noGrp="1" noChangeAspect="1"/>
          </p:cNvPicPr>
          <p:nvPr>
            <p:ph idx="1"/>
          </p:nvPr>
        </p:nvPicPr>
        <p:blipFill>
          <a:blip r:embed="rId2"/>
          <a:stretch>
            <a:fillRect/>
          </a:stretch>
        </p:blipFill>
        <p:spPr>
          <a:xfrm>
            <a:off x="259923" y="1572052"/>
            <a:ext cx="4038600" cy="2619375"/>
          </a:xfrm>
          <a:prstGeom prst="rect">
            <a:avLst/>
          </a:prstGeom>
        </p:spPr>
      </p:pic>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259923" y="211741"/>
            <a:ext cx="2400300" cy="1076325"/>
          </a:xfrm>
          <a:prstGeom prst="rect">
            <a:avLst/>
          </a:prstGeom>
        </p:spPr>
      </p:pic>
      <p:pic>
        <p:nvPicPr>
          <p:cNvPr id="8" name="Image 7"/>
          <p:cNvPicPr>
            <a:picLocks noChangeAspect="1"/>
          </p:cNvPicPr>
          <p:nvPr/>
        </p:nvPicPr>
        <p:blipFill>
          <a:blip r:embed="rId5"/>
          <a:stretch>
            <a:fillRect/>
          </a:stretch>
        </p:blipFill>
        <p:spPr>
          <a:xfrm>
            <a:off x="4198307" y="3411607"/>
            <a:ext cx="4847476" cy="3080639"/>
          </a:xfrm>
          <a:prstGeom prst="rect">
            <a:avLst/>
          </a:prstGeom>
        </p:spPr>
      </p:pic>
      <p:sp>
        <p:nvSpPr>
          <p:cNvPr id="9" name="Espace réservé du numéro de diapositive 8"/>
          <p:cNvSpPr>
            <a:spLocks noGrp="1"/>
          </p:cNvSpPr>
          <p:nvPr>
            <p:ph type="sldNum" sz="quarter" idx="12"/>
          </p:nvPr>
        </p:nvSpPr>
        <p:spPr/>
        <p:txBody>
          <a:bodyPr/>
          <a:lstStyle/>
          <a:p>
            <a:fld id="{BEF8B2D1-DD13-4E67-9225-33C25A234C29}" type="slidenum">
              <a:rPr lang="fr-FR" smtClean="0"/>
              <a:pPr/>
              <a:t>45</a:t>
            </a:fld>
            <a:endParaRPr lang="fr-FR" dirty="0"/>
          </a:p>
        </p:txBody>
      </p:sp>
      <p:sp>
        <p:nvSpPr>
          <p:cNvPr id="10" name="Espace réservé de la date 9"/>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715731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stretch>
            <a:fillRect/>
          </a:stretch>
        </p:blipFill>
        <p:spPr>
          <a:xfrm>
            <a:off x="195221" y="1581119"/>
            <a:ext cx="4223470" cy="1878394"/>
          </a:xfrm>
          <a:prstGeom prst="rect">
            <a:avLst/>
          </a:prstGeom>
        </p:spPr>
      </p:pic>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259923" y="211741"/>
            <a:ext cx="2400300" cy="1076325"/>
          </a:xfrm>
          <a:prstGeom prst="rect">
            <a:avLst/>
          </a:prstGeom>
        </p:spPr>
      </p:pic>
      <p:pic>
        <p:nvPicPr>
          <p:cNvPr id="8" name="Image 7"/>
          <p:cNvPicPr>
            <a:picLocks noChangeAspect="1"/>
          </p:cNvPicPr>
          <p:nvPr/>
        </p:nvPicPr>
        <p:blipFill>
          <a:blip r:embed="rId5"/>
          <a:stretch>
            <a:fillRect/>
          </a:stretch>
        </p:blipFill>
        <p:spPr>
          <a:xfrm>
            <a:off x="4546018" y="1522030"/>
            <a:ext cx="4362051" cy="1906970"/>
          </a:xfrm>
          <a:prstGeom prst="rect">
            <a:avLst/>
          </a:prstGeom>
        </p:spPr>
      </p:pic>
      <p:pic>
        <p:nvPicPr>
          <p:cNvPr id="9" name="Image 8"/>
          <p:cNvPicPr>
            <a:picLocks noChangeAspect="1"/>
          </p:cNvPicPr>
          <p:nvPr/>
        </p:nvPicPr>
        <p:blipFill>
          <a:blip r:embed="rId6"/>
          <a:stretch>
            <a:fillRect/>
          </a:stretch>
        </p:blipFill>
        <p:spPr>
          <a:xfrm>
            <a:off x="274082" y="3691540"/>
            <a:ext cx="4186730" cy="2087079"/>
          </a:xfrm>
          <a:prstGeom prst="rect">
            <a:avLst/>
          </a:prstGeom>
        </p:spPr>
      </p:pic>
      <p:sp>
        <p:nvSpPr>
          <p:cNvPr id="10" name="Rectangle 9"/>
          <p:cNvSpPr/>
          <p:nvPr/>
        </p:nvSpPr>
        <p:spPr>
          <a:xfrm>
            <a:off x="4572000" y="3693595"/>
            <a:ext cx="4572000" cy="2308324"/>
          </a:xfrm>
          <a:prstGeom prst="rect">
            <a:avLst/>
          </a:prstGeom>
        </p:spPr>
        <p:txBody>
          <a:bodyPr>
            <a:spAutoFit/>
          </a:bodyPr>
          <a:lstStyle/>
          <a:p>
            <a:r>
              <a:rPr lang="fr-FR" dirty="0" smtClean="0">
                <a:solidFill>
                  <a:srgbClr val="FFFF00"/>
                </a:solidFill>
                <a:latin typeface="Segoe Print" panose="02000600000000000000" pitchFamily="2" charset="0"/>
              </a:rPr>
              <a:t>Une </a:t>
            </a:r>
            <a:r>
              <a:rPr lang="fr-FR" dirty="0">
                <a:solidFill>
                  <a:srgbClr val="FFFF00"/>
                </a:solidFill>
                <a:latin typeface="Segoe Print" panose="02000600000000000000" pitchFamily="2" charset="0"/>
              </a:rPr>
              <a:t>seule variante sera proposée, cependant, la conception des wagonnets permettra à l’amateur de réaliser</a:t>
            </a:r>
            <a:br>
              <a:rPr lang="fr-FR" dirty="0">
                <a:solidFill>
                  <a:srgbClr val="FFFF00"/>
                </a:solidFill>
                <a:latin typeface="Segoe Print" panose="02000600000000000000" pitchFamily="2" charset="0"/>
              </a:rPr>
            </a:br>
            <a:r>
              <a:rPr lang="fr-FR" dirty="0">
                <a:solidFill>
                  <a:srgbClr val="FFFF00"/>
                </a:solidFill>
                <a:latin typeface="Segoe Print" panose="02000600000000000000" pitchFamily="2" charset="0"/>
              </a:rPr>
              <a:t>facilement tous les types de dispositions possibles avec les ranchers et les ridelles.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
        <p:nvSpPr>
          <p:cNvPr id="11" name="Rectangle 10"/>
          <p:cNvSpPr/>
          <p:nvPr/>
        </p:nvSpPr>
        <p:spPr>
          <a:xfrm>
            <a:off x="3979575" y="485949"/>
            <a:ext cx="4572000" cy="1077218"/>
          </a:xfrm>
          <a:prstGeom prst="rect">
            <a:avLst/>
          </a:prstGeom>
        </p:spPr>
        <p:txBody>
          <a:bodyPr>
            <a:spAutoFit/>
          </a:bodyPr>
          <a:lstStyle/>
          <a:p>
            <a:r>
              <a:rPr lang="fr-FR" sz="3200" b="1" dirty="0">
                <a:solidFill>
                  <a:srgbClr val="FFFF00"/>
                </a:solidFill>
                <a:latin typeface="Segoe Print" panose="02000600000000000000" pitchFamily="2" charset="0"/>
              </a:rPr>
              <a:t>Wagonnets 10t</a:t>
            </a:r>
            <a:r>
              <a:rPr lang="fr-FR" sz="3200" dirty="0">
                <a:solidFill>
                  <a:srgbClr val="FFFF00"/>
                </a:solidFill>
                <a:latin typeface="Segoe Print" panose="02000600000000000000" pitchFamily="2" charset="0"/>
              </a:rPr>
              <a:t> </a:t>
            </a:r>
            <a:br>
              <a:rPr lang="fr-FR" sz="3200" dirty="0">
                <a:solidFill>
                  <a:srgbClr val="FFFF00"/>
                </a:solidFill>
                <a:latin typeface="Segoe Print" panose="02000600000000000000" pitchFamily="2" charset="0"/>
              </a:rPr>
            </a:br>
            <a:endParaRPr lang="fr-FR" sz="3200" dirty="0">
              <a:solidFill>
                <a:srgbClr val="FFFF00"/>
              </a:solidFill>
              <a:latin typeface="Segoe Print" panose="02000600000000000000" pitchFamily="2" charset="0"/>
            </a:endParaRPr>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46</a:t>
            </a:fld>
            <a:endParaRPr lang="fr-FR" dirty="0"/>
          </a:p>
        </p:txBody>
      </p:sp>
      <p:sp>
        <p:nvSpPr>
          <p:cNvPr id="12" name="Espace réservé de la date 11"/>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338339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il_fi" descr="http://www.easydroit.fr/images/article/image/image031.png"/>
          <p:cNvPicPr/>
          <p:nvPr/>
        </p:nvPicPr>
        <p:blipFill>
          <a:blip r:embed="rId3" cstate="print"/>
          <a:srcRect/>
          <a:stretch>
            <a:fillRect/>
          </a:stretch>
        </p:blipFill>
        <p:spPr bwMode="auto">
          <a:xfrm>
            <a:off x="8495928" y="27564"/>
            <a:ext cx="648072" cy="576064"/>
          </a:xfrm>
          <a:prstGeom prst="rect">
            <a:avLst/>
          </a:prstGeom>
          <a:noFill/>
          <a:ln w="9525">
            <a:noFill/>
            <a:miter lim="800000"/>
            <a:headEnd/>
            <a:tailEnd/>
          </a:ln>
        </p:spPr>
      </p:pic>
      <p:pic>
        <p:nvPicPr>
          <p:cNvPr id="4" name="Espace réservé du contenu 3"/>
          <p:cNvPicPr>
            <a:picLocks noGrp="1" noChangeAspect="1"/>
          </p:cNvPicPr>
          <p:nvPr>
            <p:ph idx="1"/>
          </p:nvPr>
        </p:nvPicPr>
        <p:blipFill>
          <a:blip r:embed="rId4"/>
          <a:stretch>
            <a:fillRect/>
          </a:stretch>
        </p:blipFill>
        <p:spPr>
          <a:xfrm>
            <a:off x="628650" y="2223403"/>
            <a:ext cx="7886700" cy="3555782"/>
          </a:xfrm>
          <a:prstGeom prst="rect">
            <a:avLst/>
          </a:prstGeom>
        </p:spPr>
      </p:pic>
      <p:pic>
        <p:nvPicPr>
          <p:cNvPr id="8" name="Image 7"/>
          <p:cNvPicPr>
            <a:picLocks noChangeAspect="1"/>
          </p:cNvPicPr>
          <p:nvPr/>
        </p:nvPicPr>
        <p:blipFill>
          <a:blip r:embed="rId5"/>
          <a:stretch>
            <a:fillRect/>
          </a:stretch>
        </p:blipFill>
        <p:spPr>
          <a:xfrm>
            <a:off x="259923" y="211741"/>
            <a:ext cx="2400300" cy="1076325"/>
          </a:xfrm>
          <a:prstGeom prst="rect">
            <a:avLst/>
          </a:prstGeom>
        </p:spPr>
      </p:pic>
      <p:pic>
        <p:nvPicPr>
          <p:cNvPr id="7" name="Image 6"/>
          <p:cNvPicPr>
            <a:picLocks noChangeAspect="1"/>
          </p:cNvPicPr>
          <p:nvPr/>
        </p:nvPicPr>
        <p:blipFill>
          <a:blip r:embed="rId6"/>
          <a:stretch>
            <a:fillRect/>
          </a:stretch>
        </p:blipFill>
        <p:spPr>
          <a:xfrm>
            <a:off x="2987853" y="147785"/>
            <a:ext cx="2715295" cy="2687588"/>
          </a:xfrm>
          <a:prstGeom prst="rect">
            <a:avLst/>
          </a:prstGeom>
        </p:spPr>
      </p:pic>
      <p:sp>
        <p:nvSpPr>
          <p:cNvPr id="10" name="Rectangle 9"/>
          <p:cNvSpPr/>
          <p:nvPr/>
        </p:nvSpPr>
        <p:spPr>
          <a:xfrm>
            <a:off x="5869590" y="749903"/>
            <a:ext cx="3022890" cy="2031325"/>
          </a:xfrm>
          <a:prstGeom prst="rect">
            <a:avLst/>
          </a:prstGeom>
        </p:spPr>
        <p:txBody>
          <a:bodyPr wrap="square">
            <a:spAutoFit/>
          </a:bodyPr>
          <a:lstStyle/>
          <a:p>
            <a:pPr algn="ctr"/>
            <a:r>
              <a:rPr lang="fr-FR" sz="2400" b="1" dirty="0">
                <a:solidFill>
                  <a:srgbClr val="FFFF00"/>
                </a:solidFill>
                <a:latin typeface="Segoe Print" panose="02000600000000000000" pitchFamily="2" charset="0"/>
              </a:rPr>
              <a:t>Locotracteurs</a:t>
            </a:r>
            <a:br>
              <a:rPr lang="fr-FR" sz="2400" b="1" dirty="0">
                <a:solidFill>
                  <a:srgbClr val="FFFF00"/>
                </a:solidFill>
                <a:latin typeface="Segoe Print" panose="02000600000000000000" pitchFamily="2" charset="0"/>
              </a:rPr>
            </a:br>
            <a:r>
              <a:rPr lang="fr-FR" sz="2400" dirty="0" smtClean="0">
                <a:solidFill>
                  <a:srgbClr val="FFFF00"/>
                </a:solidFill>
                <a:latin typeface="Segoe Print" panose="02000600000000000000" pitchFamily="2" charset="0"/>
              </a:rPr>
              <a:t>Y7100-Y7400 </a:t>
            </a:r>
          </a:p>
          <a:p>
            <a:pPr algn="ctr"/>
            <a:r>
              <a:rPr lang="fr-FR" sz="2400" dirty="0" smtClean="0">
                <a:solidFill>
                  <a:srgbClr val="FFFF00"/>
                </a:solidFill>
                <a:latin typeface="Segoe Print" panose="02000600000000000000" pitchFamily="2" charset="0"/>
              </a:rPr>
              <a:t>Y6200 </a:t>
            </a:r>
            <a:r>
              <a:rPr lang="fr-FR" sz="2400" dirty="0">
                <a:solidFill>
                  <a:srgbClr val="FFFF00"/>
                </a:solidFill>
                <a:latin typeface="Segoe Print" panose="02000600000000000000" pitchFamily="2" charset="0"/>
              </a:rPr>
              <a:t>et Y6400 </a:t>
            </a:r>
            <a:r>
              <a:rPr lang="fr-FR" dirty="0"/>
              <a:t/>
            </a:r>
            <a:br>
              <a:rPr lang="fr-FR" dirty="0"/>
            </a:br>
            <a:endParaRPr lang="fr-FR" dirty="0"/>
          </a:p>
          <a:p>
            <a:r>
              <a:rPr lang="fr-FR" dirty="0">
                <a:solidFill>
                  <a:srgbClr val="FFFF00"/>
                </a:solidFill>
                <a:latin typeface="Segoe Print" panose="02000600000000000000" pitchFamily="2" charset="0"/>
              </a:rPr>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47</a:t>
            </a:fld>
            <a:endParaRPr lang="fr-FR" dirty="0"/>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6952571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203848" y="375384"/>
            <a:ext cx="6589199" cy="1280890"/>
          </a:xfrm>
        </p:spPr>
        <p:txBody>
          <a:bodyPr>
            <a:normAutofit/>
          </a:bodyPr>
          <a:lstStyle/>
          <a:p>
            <a:r>
              <a:rPr lang="fr-FR" b="1" dirty="0" smtClean="0">
                <a:solidFill>
                  <a:srgbClr val="FFFF00"/>
                </a:solidFill>
                <a:latin typeface="Segoe Print" panose="02000600000000000000" pitchFamily="2" charset="0"/>
              </a:rPr>
              <a:t>BB 67000 à 67400</a:t>
            </a:r>
            <a:r>
              <a:rPr lang="fr-FR" dirty="0" smtClean="0">
                <a:solidFill>
                  <a:srgbClr val="FFFF00"/>
                </a:solidFill>
                <a:latin typeface="Segoe Print" panose="02000600000000000000" pitchFamily="2" charset="0"/>
              </a:rPr>
              <a:t> </a:t>
            </a:r>
            <a:br>
              <a:rPr lang="fr-FR" dirty="0" smtClean="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pic>
        <p:nvPicPr>
          <p:cNvPr id="5" name="Espace réservé du contenu 4"/>
          <p:cNvPicPr>
            <a:picLocks noGrp="1" noChangeAspect="1"/>
          </p:cNvPicPr>
          <p:nvPr>
            <p:ph idx="1"/>
          </p:nvPr>
        </p:nvPicPr>
        <p:blipFill>
          <a:blip r:embed="rId2"/>
          <a:stretch>
            <a:fillRect/>
          </a:stretch>
        </p:blipFill>
        <p:spPr>
          <a:xfrm>
            <a:off x="628650" y="2599877"/>
            <a:ext cx="7886700" cy="2802834"/>
          </a:xfrm>
          <a:prstGeom prst="rect">
            <a:avLst/>
          </a:prstGeom>
        </p:spPr>
      </p:pic>
      <p:pic>
        <p:nvPicPr>
          <p:cNvPr id="6" name="Image 5"/>
          <p:cNvPicPr>
            <a:picLocks noChangeAspect="1"/>
          </p:cNvPicPr>
          <p:nvPr/>
        </p:nvPicPr>
        <p:blipFill>
          <a:blip r:embed="rId3"/>
          <a:stretch>
            <a:fillRect/>
          </a:stretch>
        </p:blipFill>
        <p:spPr>
          <a:xfrm>
            <a:off x="259923" y="211741"/>
            <a:ext cx="2400300" cy="1076325"/>
          </a:xfrm>
          <a:prstGeom prst="rect">
            <a:avLst/>
          </a:prstGeom>
        </p:spPr>
      </p:pic>
      <p:pic>
        <p:nvPicPr>
          <p:cNvPr id="7" name="il_fi" descr="http://www.easydroit.fr/images/article/image/image031.png"/>
          <p:cNvPicPr/>
          <p:nvPr/>
        </p:nvPicPr>
        <p:blipFill>
          <a:blip r:embed="rId4" cstate="print"/>
          <a:srcRect/>
          <a:stretch>
            <a:fillRect/>
          </a:stretch>
        </p:blipFill>
        <p:spPr bwMode="auto">
          <a:xfrm>
            <a:off x="8495928" y="27564"/>
            <a:ext cx="648072" cy="576064"/>
          </a:xfrm>
          <a:prstGeom prst="rect">
            <a:avLst/>
          </a:prstGeom>
          <a:noFill/>
          <a:ln w="9525">
            <a:noFill/>
            <a:miter lim="800000"/>
            <a:headEnd/>
            <a:tailEnd/>
          </a:ln>
        </p:spPr>
      </p:pic>
      <p:sp>
        <p:nvSpPr>
          <p:cNvPr id="8" name="Rectangle 7"/>
          <p:cNvSpPr/>
          <p:nvPr/>
        </p:nvSpPr>
        <p:spPr>
          <a:xfrm>
            <a:off x="3167156" y="1333108"/>
            <a:ext cx="4572000" cy="646331"/>
          </a:xfrm>
          <a:prstGeom prst="rect">
            <a:avLst/>
          </a:prstGeom>
        </p:spPr>
        <p:txBody>
          <a:bodyPr>
            <a:spAutoFit/>
          </a:bodyPr>
          <a:lstStyle/>
          <a:p>
            <a:r>
              <a:rPr lang="fr-FR" dirty="0">
                <a:solidFill>
                  <a:srgbClr val="FFFF00"/>
                </a:solidFill>
                <a:latin typeface="Segoe Print" panose="02000600000000000000" pitchFamily="2" charset="0"/>
              </a:rPr>
              <a:t>date courante </a:t>
            </a:r>
            <a:r>
              <a:rPr lang="fr-FR" dirty="0" smtClean="0">
                <a:solidFill>
                  <a:srgbClr val="FFFF00"/>
                </a:solidFill>
                <a:latin typeface="Segoe Print" panose="02000600000000000000" pitchFamily="2" charset="0"/>
              </a:rPr>
              <a:t>Juillet </a:t>
            </a:r>
            <a:r>
              <a:rPr lang="fr-FR" dirty="0">
                <a:solidFill>
                  <a:srgbClr val="FFFF00"/>
                </a:solidFill>
                <a:latin typeface="Segoe Print" panose="02000600000000000000" pitchFamily="2" charset="0"/>
              </a:rPr>
              <a:t>2020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48</a:t>
            </a:fld>
            <a:endParaRPr lang="fr-FR" dirty="0"/>
          </a:p>
        </p:txBody>
      </p:sp>
      <p:sp>
        <p:nvSpPr>
          <p:cNvPr id="10" name="Espace réservé de la date 9"/>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234982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714625" y="2724150"/>
            <a:ext cx="3714750" cy="1409700"/>
          </a:xfrm>
          <a:prstGeom prst="rect">
            <a:avLst/>
          </a:prstGeom>
        </p:spPr>
      </p:pic>
      <p:sp>
        <p:nvSpPr>
          <p:cNvPr id="2" name="Titre 1"/>
          <p:cNvSpPr>
            <a:spLocks noGrp="1"/>
          </p:cNvSpPr>
          <p:nvPr>
            <p:ph type="title"/>
          </p:nvPr>
        </p:nvSpPr>
        <p:spPr>
          <a:xfrm>
            <a:off x="2632757" y="243410"/>
            <a:ext cx="6589199" cy="1280890"/>
          </a:xfrm>
        </p:spPr>
        <p:txBody>
          <a:bodyPr>
            <a:normAutofit/>
          </a:bodyPr>
          <a:lstStyle/>
          <a:p>
            <a:r>
              <a:rPr lang="fr-FR" b="1" dirty="0">
                <a:solidFill>
                  <a:srgbClr val="FFFF00"/>
                </a:solidFill>
                <a:latin typeface="Segoe Print" panose="02000600000000000000" pitchFamily="2" charset="0"/>
              </a:rPr>
              <a:t>Wagons couverts G4.2</a:t>
            </a:r>
            <a:r>
              <a:rPr lang="fr-FR" dirty="0">
                <a:solidFill>
                  <a:srgbClr val="FFFF00"/>
                </a:solidFill>
                <a:latin typeface="Segoe Print" panose="02000600000000000000" pitchFamily="2" charset="0"/>
              </a:rPr>
              <a:t> </a:t>
            </a:r>
            <a:r>
              <a:rPr lang="fr-FR" dirty="0"/>
              <a:t/>
            </a:r>
            <a:br>
              <a:rPr lang="fr-FR" dirty="0"/>
            </a:br>
            <a:endParaRPr lang="fr-FR" dirty="0"/>
          </a:p>
        </p:txBody>
      </p:sp>
      <p:pic>
        <p:nvPicPr>
          <p:cNvPr id="5" name="Espace réservé du contenu 4"/>
          <p:cNvPicPr>
            <a:picLocks noGrp="1" noChangeAspect="1"/>
          </p:cNvPicPr>
          <p:nvPr>
            <p:ph idx="1"/>
          </p:nvPr>
        </p:nvPicPr>
        <p:blipFill>
          <a:blip r:embed="rId3"/>
          <a:stretch>
            <a:fillRect/>
          </a:stretch>
        </p:blipFill>
        <p:spPr>
          <a:xfrm>
            <a:off x="-1" y="1016732"/>
            <a:ext cx="9130947" cy="4824536"/>
          </a:xfrm>
          <a:prstGeom prst="rect">
            <a:avLst/>
          </a:prstGeom>
        </p:spPr>
      </p:pic>
      <p:pic>
        <p:nvPicPr>
          <p:cNvPr id="6" name="Image 5"/>
          <p:cNvPicPr>
            <a:picLocks noChangeAspect="1"/>
          </p:cNvPicPr>
          <p:nvPr/>
        </p:nvPicPr>
        <p:blipFill>
          <a:blip r:embed="rId4"/>
          <a:stretch>
            <a:fillRect/>
          </a:stretch>
        </p:blipFill>
        <p:spPr>
          <a:xfrm>
            <a:off x="-160195" y="5753390"/>
            <a:ext cx="3001008" cy="1169510"/>
          </a:xfrm>
          <a:prstGeom prst="rect">
            <a:avLst/>
          </a:prstGeom>
        </p:spPr>
      </p:pic>
      <p:pic>
        <p:nvPicPr>
          <p:cNvPr id="8" name="Image 7"/>
          <p:cNvPicPr>
            <a:picLocks noChangeAspect="1"/>
          </p:cNvPicPr>
          <p:nvPr/>
        </p:nvPicPr>
        <p:blipFill>
          <a:blip r:embed="rId2"/>
          <a:stretch>
            <a:fillRect/>
          </a:stretch>
        </p:blipFill>
        <p:spPr>
          <a:xfrm>
            <a:off x="2819866" y="5703210"/>
            <a:ext cx="3214047" cy="1219690"/>
          </a:xfrm>
          <a:prstGeom prst="rect">
            <a:avLst/>
          </a:prstGeom>
        </p:spPr>
      </p:pic>
      <p:pic>
        <p:nvPicPr>
          <p:cNvPr id="10" name="Image 9"/>
          <p:cNvPicPr>
            <a:picLocks noChangeAspect="1"/>
          </p:cNvPicPr>
          <p:nvPr/>
        </p:nvPicPr>
        <p:blipFill>
          <a:blip r:embed="rId5"/>
          <a:stretch>
            <a:fillRect/>
          </a:stretch>
        </p:blipFill>
        <p:spPr>
          <a:xfrm>
            <a:off x="6033913" y="5704133"/>
            <a:ext cx="3097033" cy="1217843"/>
          </a:xfrm>
          <a:prstGeom prst="rect">
            <a:avLst/>
          </a:prstGeom>
        </p:spPr>
      </p:pic>
      <p:pic>
        <p:nvPicPr>
          <p:cNvPr id="11" name="il_fi" descr="http://www.easydroit.fr/images/article/image/image031.png"/>
          <p:cNvPicPr/>
          <p:nvPr/>
        </p:nvPicPr>
        <p:blipFill>
          <a:blip r:embed="rId6" cstate="print"/>
          <a:srcRect/>
          <a:stretch>
            <a:fillRect/>
          </a:stretch>
        </p:blipFill>
        <p:spPr bwMode="auto">
          <a:xfrm>
            <a:off x="8495928" y="27564"/>
            <a:ext cx="648072" cy="576064"/>
          </a:xfrm>
          <a:prstGeom prst="rect">
            <a:avLst/>
          </a:prstGeom>
          <a:noFill/>
          <a:ln w="9525">
            <a:noFill/>
            <a:miter lim="800000"/>
            <a:headEnd/>
            <a:tailEnd/>
          </a:ln>
        </p:spPr>
      </p:pic>
      <p:pic>
        <p:nvPicPr>
          <p:cNvPr id="12" name="Image 11"/>
          <p:cNvPicPr>
            <a:picLocks noChangeAspect="1"/>
          </p:cNvPicPr>
          <p:nvPr/>
        </p:nvPicPr>
        <p:blipFill>
          <a:blip r:embed="rId7"/>
          <a:stretch>
            <a:fillRect/>
          </a:stretch>
        </p:blipFill>
        <p:spPr>
          <a:xfrm>
            <a:off x="259923" y="211741"/>
            <a:ext cx="2400300" cy="1076325"/>
          </a:xfrm>
          <a:prstGeom prst="rect">
            <a:avLst/>
          </a:prstGeom>
        </p:spPr>
      </p:pic>
      <p:sp>
        <p:nvSpPr>
          <p:cNvPr id="13" name="Rectangle 12"/>
          <p:cNvSpPr/>
          <p:nvPr/>
        </p:nvSpPr>
        <p:spPr>
          <a:xfrm>
            <a:off x="3583590" y="1288066"/>
            <a:ext cx="4572000" cy="646331"/>
          </a:xfrm>
          <a:prstGeom prst="rect">
            <a:avLst/>
          </a:prstGeom>
        </p:spPr>
        <p:txBody>
          <a:bodyPr>
            <a:spAutoFit/>
          </a:bodyPr>
          <a:lstStyle/>
          <a:p>
            <a:r>
              <a:rPr lang="fr-FR" b="1" dirty="0">
                <a:solidFill>
                  <a:schemeClr val="accent6">
                    <a:lumMod val="50000"/>
                  </a:schemeClr>
                </a:solidFill>
                <a:latin typeface="Segoe Print" panose="02000600000000000000" pitchFamily="2" charset="0"/>
              </a:rPr>
              <a:t>milieu du </a:t>
            </a:r>
            <a:r>
              <a:rPr lang="fr-FR" b="1" dirty="0" smtClean="0">
                <a:solidFill>
                  <a:schemeClr val="accent6">
                    <a:lumMod val="50000"/>
                  </a:schemeClr>
                </a:solidFill>
                <a:latin typeface="Segoe Print" panose="02000600000000000000" pitchFamily="2" charset="0"/>
              </a:rPr>
              <a:t>2</a:t>
            </a:r>
            <a:r>
              <a:rPr lang="fr-FR" sz="800" b="1" baseline="30000" dirty="0" smtClean="0">
                <a:solidFill>
                  <a:schemeClr val="accent6">
                    <a:lumMod val="50000"/>
                  </a:schemeClr>
                </a:solidFill>
                <a:latin typeface="Segoe Print" panose="02000600000000000000" pitchFamily="2" charset="0"/>
              </a:rPr>
              <a:t>ème</a:t>
            </a:r>
            <a:r>
              <a:rPr lang="fr-FR" sz="800" b="1" dirty="0" smtClean="0">
                <a:solidFill>
                  <a:schemeClr val="accent6">
                    <a:lumMod val="50000"/>
                  </a:schemeClr>
                </a:solidFill>
                <a:latin typeface="Segoe Print" panose="02000600000000000000" pitchFamily="2" charset="0"/>
              </a:rPr>
              <a:t>  </a:t>
            </a:r>
            <a:r>
              <a:rPr lang="fr-FR" b="1" dirty="0" smtClean="0">
                <a:solidFill>
                  <a:schemeClr val="accent6">
                    <a:lumMod val="50000"/>
                  </a:schemeClr>
                </a:solidFill>
                <a:latin typeface="Segoe Print" panose="02000600000000000000" pitchFamily="2" charset="0"/>
              </a:rPr>
              <a:t>trimestre </a:t>
            </a:r>
            <a:r>
              <a:rPr lang="fr-FR" b="1" dirty="0">
                <a:solidFill>
                  <a:schemeClr val="accent6">
                    <a:lumMod val="50000"/>
                  </a:schemeClr>
                </a:solidFill>
                <a:latin typeface="Segoe Print" panose="02000600000000000000" pitchFamily="2" charset="0"/>
              </a:rPr>
              <a:t>2020. </a:t>
            </a:r>
            <a:br>
              <a:rPr lang="fr-FR" b="1" dirty="0">
                <a:solidFill>
                  <a:schemeClr val="accent6">
                    <a:lumMod val="50000"/>
                  </a:schemeClr>
                </a:solidFill>
                <a:latin typeface="Segoe Print" panose="02000600000000000000" pitchFamily="2" charset="0"/>
              </a:rPr>
            </a:br>
            <a:endParaRPr lang="fr-FR" b="1" dirty="0">
              <a:solidFill>
                <a:schemeClr val="accent6">
                  <a:lumMod val="50000"/>
                </a:schemeClr>
              </a:solidFill>
              <a:latin typeface="Segoe Print" panose="02000600000000000000" pitchFamily="2" charset="0"/>
            </a:endParaRPr>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49</a:t>
            </a:fld>
            <a:endParaRPr lang="fr-FR" dirty="0"/>
          </a:p>
        </p:txBody>
      </p:sp>
      <p:sp>
        <p:nvSpPr>
          <p:cNvPr id="14" name="Espace réservé de la date 13"/>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2006129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179512" y="885682"/>
            <a:ext cx="7920879" cy="1280890"/>
          </a:xfrm>
        </p:spPr>
        <p:txBody>
          <a:bodyPr>
            <a:noAutofit/>
          </a:bodyPr>
          <a:lstStyle/>
          <a:p>
            <a:pPr algn="ctr"/>
            <a:r>
              <a:rPr lang="fr-FR" sz="3200" b="1" dirty="0" smtClean="0">
                <a:solidFill>
                  <a:srgbClr val="61FA48"/>
                </a:solidFill>
                <a:latin typeface="Segoe Print" panose="02000600000000000000" pitchFamily="2" charset="0"/>
                <a:ea typeface="Calibri" panose="020F0502020204030204" pitchFamily="34" charset="0"/>
                <a:cs typeface="Times New Roman" panose="02020603050405020304" pitchFamily="18" charset="0"/>
              </a:rPr>
              <a:t>POINT </a:t>
            </a:r>
            <a:r>
              <a:rPr lang="fr-FR" sz="32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FINANCES </a:t>
            </a:r>
            <a:r>
              <a:rPr lang="fr-FR" sz="3200" b="1" dirty="0" smtClean="0">
                <a:solidFill>
                  <a:srgbClr val="61FA48"/>
                </a:solidFill>
                <a:latin typeface="Segoe Print" panose="02000600000000000000" pitchFamily="2" charset="0"/>
                <a:ea typeface="Calibri" panose="020F0502020204030204" pitchFamily="34" charset="0"/>
                <a:cs typeface="Times New Roman" panose="02020603050405020304" pitchFamily="18" charset="0"/>
              </a:rPr>
              <a:t>AU </a:t>
            </a:r>
            <a:r>
              <a:rPr lang="fr-FR" sz="32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10.11.2020</a:t>
            </a:r>
            <a:r>
              <a:rPr lang="fr-FR" sz="6600" dirty="0">
                <a:latin typeface="Segoe Print" panose="02000600000000000000" pitchFamily="2" charset="0"/>
                <a:ea typeface="Calibri" panose="020F0502020204030204" pitchFamily="34" charset="0"/>
                <a:cs typeface="Times New Roman" panose="02020603050405020304" pitchFamily="18" charset="0"/>
              </a:rPr>
              <a:t/>
            </a:r>
            <a:br>
              <a:rPr lang="fr-FR" sz="6600" dirty="0">
                <a:latin typeface="Segoe Print" panose="02000600000000000000" pitchFamily="2" charset="0"/>
                <a:ea typeface="Calibri" panose="020F0502020204030204" pitchFamily="34" charset="0"/>
                <a:cs typeface="Times New Roman" panose="02020603050405020304" pitchFamily="18" charset="0"/>
              </a:rPr>
            </a:br>
            <a:endParaRPr lang="fr-FR" sz="6600"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BEF8B2D1-DD13-4E67-9225-33C25A234C29}" type="slidenum">
              <a:rPr lang="fr-FR" smtClean="0"/>
              <a:pPr/>
              <a:t>5</a:t>
            </a:fld>
            <a:endParaRPr lang="fr-FR" dirty="0"/>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
        <p:nvSpPr>
          <p:cNvPr id="6" name="Rectangle 5"/>
          <p:cNvSpPr/>
          <p:nvPr/>
        </p:nvSpPr>
        <p:spPr>
          <a:xfrm>
            <a:off x="432136" y="1526127"/>
            <a:ext cx="8276660" cy="4330353"/>
          </a:xfrm>
          <a:prstGeom prst="rect">
            <a:avLst/>
          </a:prstGeom>
        </p:spPr>
        <p:txBody>
          <a:bodyPr wrap="square">
            <a:spAutoFit/>
          </a:bodyPr>
          <a:lstStyle/>
          <a:p>
            <a:pPr>
              <a:lnSpc>
                <a:spcPct val="107000"/>
              </a:lnSpc>
              <a:spcAft>
                <a:spcPts val="800"/>
              </a:spcAft>
            </a:pPr>
            <a:r>
              <a:rPr lang="fr-FR" sz="1400" dirty="0">
                <a:latin typeface="Segoe Print" panose="02000600000000000000" pitchFamily="2" charset="0"/>
                <a:ea typeface="Calibri" panose="020F0502020204030204" pitchFamily="34" charset="0"/>
                <a:cs typeface="Times New Roman" panose="02020603050405020304" pitchFamily="18" charset="0"/>
              </a:rPr>
              <a:t> </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Solde Banque : 3655,76 €</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Dont avances pour Vatel réunion Amateurs Constructeurs 2021 : 64 prestations à 35.00 = 2240.00 €</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Dont avances pour Vatel réunion du 17.10.20 : 8 prestations à 31.00 = 248.00 €</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Dont avance pour 1 repas Vatel annulé dans les temps (M. </a:t>
            </a:r>
            <a:r>
              <a:rPr lang="fr-FR" sz="1400" b="1" dirty="0" err="1">
                <a:solidFill>
                  <a:srgbClr val="61FA48"/>
                </a:solidFill>
                <a:latin typeface="Segoe Print" panose="02000600000000000000" pitchFamily="2" charset="0"/>
                <a:ea typeface="Calibri" panose="020F0502020204030204" pitchFamily="34" charset="0"/>
                <a:cs typeface="Times New Roman" panose="02020603050405020304" pitchFamily="18" charset="0"/>
              </a:rPr>
              <a:t>Laurès</a:t>
            </a: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 = 31.00 €</a:t>
            </a:r>
          </a:p>
          <a:p>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Solde en faveur de l’Association : 3655.76 – 2240.00 – 248.00 – 31.00 = 1136.76</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 </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Solde espèces : 48.00 €</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Reste à percevoir 1 café à 3.00 (J-C Martin</a:t>
            </a:r>
            <a:r>
              <a:rPr lang="fr-FR" sz="1400" b="1" dirty="0" smtClean="0">
                <a:solidFill>
                  <a:srgbClr val="61FA48"/>
                </a:solidFill>
                <a:latin typeface="Segoe Print" panose="02000600000000000000" pitchFamily="2" charset="0"/>
                <a:ea typeface="Calibri" panose="020F0502020204030204" pitchFamily="34" charset="0"/>
                <a:cs typeface="Times New Roman" panose="02020603050405020304" pitchFamily="18" charset="0"/>
              </a:rPr>
              <a:t>)</a:t>
            </a:r>
            <a:endPar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De plus il reste des locotracteurs qui n’ont pas encore trouvé preneurs : 3 à 20.00 = 60.00 </a:t>
            </a:r>
            <a:r>
              <a:rPr lang="fr-FR" sz="1400" b="1" dirty="0" smtClean="0">
                <a:solidFill>
                  <a:srgbClr val="61FA48"/>
                </a:solidFill>
                <a:latin typeface="Segoe Print" panose="02000600000000000000" pitchFamily="2" charset="0"/>
                <a:ea typeface="Calibri" panose="020F0502020204030204" pitchFamily="34" charset="0"/>
                <a:cs typeface="Times New Roman" panose="02020603050405020304" pitchFamily="18" charset="0"/>
              </a:rPr>
              <a:t>€</a:t>
            </a:r>
            <a:endPar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endParaRP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Notre trésorerie dispose donc de 1136.76 + 48.00 = 1184.76 € en cash</a:t>
            </a:r>
          </a:p>
          <a:p>
            <a:pPr>
              <a:lnSpc>
                <a:spcPct val="107000"/>
              </a:lnSpc>
              <a:spcAft>
                <a:spcPts val="800"/>
              </a:spcAft>
            </a:pPr>
            <a:r>
              <a:rPr lang="fr-FR" sz="1400" b="1" dirty="0">
                <a:solidFill>
                  <a:srgbClr val="61FA48"/>
                </a:solidFill>
                <a:latin typeface="Segoe Print" panose="02000600000000000000" pitchFamily="2" charset="0"/>
                <a:ea typeface="Calibri" panose="020F0502020204030204" pitchFamily="34" charset="0"/>
                <a:cs typeface="Times New Roman" panose="02020603050405020304" pitchFamily="18" charset="0"/>
              </a:rPr>
              <a:t>Et 1184.76 + 60.00 + 3.00 = 1247.76 € à terme</a:t>
            </a:r>
            <a:endParaRPr lang="fr-FR" sz="1400" b="1" dirty="0">
              <a:solidFill>
                <a:srgbClr val="61FA48"/>
              </a:solidFill>
              <a:effectLst/>
              <a:latin typeface="Segoe Print" panose="02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93198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2" name="Rectangle 11"/>
          <p:cNvSpPr/>
          <p:nvPr/>
        </p:nvSpPr>
        <p:spPr>
          <a:xfrm>
            <a:off x="6711213" y="6381328"/>
            <a:ext cx="2432787" cy="646331"/>
          </a:xfrm>
          <a:prstGeom prst="rect">
            <a:avLst/>
          </a:prstGeom>
        </p:spPr>
        <p:txBody>
          <a:bodyPr wrap="square">
            <a:spAutoFit/>
          </a:bodyPr>
          <a:lstStyle/>
          <a:p>
            <a:r>
              <a:rPr lang="fr-FR" dirty="0" smtClean="0">
                <a:solidFill>
                  <a:schemeClr val="bg1"/>
                </a:solidFill>
              </a:rPr>
              <a:t>contact@pk-321.com</a:t>
            </a:r>
          </a:p>
          <a:p>
            <a:endParaRPr lang="fr-FR" dirty="0"/>
          </a:p>
        </p:txBody>
      </p:sp>
      <p:sp>
        <p:nvSpPr>
          <p:cNvPr id="6" name="AutoShape 2" descr="PK 321 artisan monteur de kit diorama vitr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7" name="Image 6"/>
          <p:cNvPicPr>
            <a:picLocks noChangeAspect="1"/>
          </p:cNvPicPr>
          <p:nvPr/>
        </p:nvPicPr>
        <p:blipFill>
          <a:blip r:embed="rId2" cstate="print"/>
          <a:stretch>
            <a:fillRect/>
          </a:stretch>
        </p:blipFill>
        <p:spPr>
          <a:xfrm>
            <a:off x="763905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rot="20966592">
            <a:off x="71050" y="168901"/>
            <a:ext cx="1931939" cy="954107"/>
          </a:xfrm>
          <a:prstGeom prst="rect">
            <a:avLst/>
          </a:prstGeom>
        </p:spPr>
        <p:txBody>
          <a:bodyPr wrap="none">
            <a:spAutoFit/>
          </a:bodyPr>
          <a:lstStyle/>
          <a:p>
            <a:pPr algn="ctr" fontAlgn="base"/>
            <a:r>
              <a:rPr lang="fr-FR" sz="2800" b="1" dirty="0" smtClean="0">
                <a:solidFill>
                  <a:srgbClr val="FFFF00"/>
                </a:solidFill>
                <a:latin typeface="Segoe Print" pitchFamily="2" charset="0"/>
              </a:rPr>
              <a:t>PHILIPPE</a:t>
            </a:r>
            <a:br>
              <a:rPr lang="fr-FR" sz="2800" b="1" dirty="0" smtClean="0">
                <a:solidFill>
                  <a:srgbClr val="FFFF00"/>
                </a:solidFill>
                <a:latin typeface="Segoe Print" pitchFamily="2" charset="0"/>
              </a:rPr>
            </a:br>
            <a:r>
              <a:rPr lang="fr-FR" sz="2800" b="1" dirty="0" smtClean="0">
                <a:solidFill>
                  <a:srgbClr val="FFFF00"/>
                </a:solidFill>
                <a:latin typeface="Segoe Print" pitchFamily="2" charset="0"/>
              </a:rPr>
              <a:t>GALLIEN</a:t>
            </a:r>
            <a:endParaRPr lang="fr-FR" sz="2800" b="1" dirty="0">
              <a:solidFill>
                <a:srgbClr val="FFFF00"/>
              </a:solidFill>
              <a:effectLst/>
              <a:latin typeface="Segoe Print" pitchFamily="2" charset="0"/>
            </a:endParaRPr>
          </a:p>
        </p:txBody>
      </p:sp>
      <p:sp>
        <p:nvSpPr>
          <p:cNvPr id="9" name="Rectangle 8"/>
          <p:cNvSpPr/>
          <p:nvPr/>
        </p:nvSpPr>
        <p:spPr>
          <a:xfrm>
            <a:off x="2771800" y="188640"/>
            <a:ext cx="4354426" cy="1107996"/>
          </a:xfrm>
          <a:prstGeom prst="rect">
            <a:avLst/>
          </a:prstGeom>
        </p:spPr>
        <p:txBody>
          <a:bodyPr wrap="square">
            <a:spAutoFit/>
          </a:bodyPr>
          <a:lstStyle/>
          <a:p>
            <a:pPr algn="ctr"/>
            <a:r>
              <a:rPr lang="fr-FR" sz="1600" b="1" dirty="0">
                <a:solidFill>
                  <a:schemeClr val="bg1"/>
                </a:solidFill>
                <a:latin typeface="Segoe Print" pitchFamily="2" charset="0"/>
              </a:rPr>
              <a:t>Montage de kits ferroviaires toutes échelles, laiton ou non, mise en valeur des modèles, protection par vitrine </a:t>
            </a:r>
            <a:endParaRPr lang="fr-FR" sz="1600" b="1" dirty="0" smtClean="0">
              <a:solidFill>
                <a:schemeClr val="bg1"/>
              </a:solidFill>
              <a:latin typeface="Segoe Print" pitchFamily="2" charset="0"/>
            </a:endParaRPr>
          </a:p>
          <a:p>
            <a:pPr algn="ctr"/>
            <a:r>
              <a:rPr lang="fr-FR" sz="1600" b="1" dirty="0" smtClean="0">
                <a:solidFill>
                  <a:schemeClr val="bg1"/>
                </a:solidFill>
                <a:latin typeface="Segoe Print" pitchFamily="2" charset="0"/>
              </a:rPr>
              <a:t>ou/et </a:t>
            </a:r>
            <a:r>
              <a:rPr lang="fr-FR" sz="1600" b="1" dirty="0">
                <a:solidFill>
                  <a:schemeClr val="bg1"/>
                </a:solidFill>
                <a:latin typeface="Segoe Print" pitchFamily="2" charset="0"/>
              </a:rPr>
              <a:t>boitage.</a:t>
            </a:r>
          </a:p>
        </p:txBody>
      </p:sp>
      <p:sp>
        <p:nvSpPr>
          <p:cNvPr id="11" name="Rectangle 10"/>
          <p:cNvSpPr/>
          <p:nvPr/>
        </p:nvSpPr>
        <p:spPr>
          <a:xfrm>
            <a:off x="179512" y="1124744"/>
            <a:ext cx="1566454" cy="369332"/>
          </a:xfrm>
          <a:prstGeom prst="rect">
            <a:avLst/>
          </a:prstGeom>
        </p:spPr>
        <p:txBody>
          <a:bodyPr wrap="none">
            <a:spAutoFit/>
          </a:bodyPr>
          <a:lstStyle/>
          <a:p>
            <a:r>
              <a:rPr lang="fr-FR" dirty="0">
                <a:solidFill>
                  <a:schemeClr val="bg1"/>
                </a:solidFill>
              </a:rPr>
              <a:t>06 95 45 73 50</a:t>
            </a:r>
          </a:p>
        </p:txBody>
      </p:sp>
      <p:sp>
        <p:nvSpPr>
          <p:cNvPr id="2" name="Rectangle 1"/>
          <p:cNvSpPr/>
          <p:nvPr/>
        </p:nvSpPr>
        <p:spPr>
          <a:xfrm>
            <a:off x="251520" y="1700808"/>
            <a:ext cx="8657728" cy="4832092"/>
          </a:xfrm>
          <a:prstGeom prst="rect">
            <a:avLst/>
          </a:prstGeom>
        </p:spPr>
        <p:txBody>
          <a:bodyPr wrap="square">
            <a:spAutoFit/>
          </a:bodyPr>
          <a:lstStyle/>
          <a:p>
            <a:pPr algn="just"/>
            <a:r>
              <a:rPr lang="fr-FR" b="1" dirty="0" smtClean="0">
                <a:solidFill>
                  <a:srgbClr val="61FA48"/>
                </a:solidFill>
                <a:latin typeface="Segoe Print" pitchFamily="2" charset="0"/>
              </a:rPr>
              <a:t>Construire, (kit </a:t>
            </a:r>
            <a:r>
              <a:rPr lang="fr-FR" b="1" dirty="0">
                <a:solidFill>
                  <a:srgbClr val="61FA48"/>
                </a:solidFill>
                <a:latin typeface="Segoe Print" pitchFamily="2" charset="0"/>
              </a:rPr>
              <a:t>de matériel </a:t>
            </a:r>
            <a:r>
              <a:rPr lang="fr-FR" b="1" dirty="0" smtClean="0">
                <a:solidFill>
                  <a:srgbClr val="61FA48"/>
                </a:solidFill>
                <a:latin typeface="Segoe Print" pitchFamily="2" charset="0"/>
              </a:rPr>
              <a:t>roulant, </a:t>
            </a:r>
            <a:r>
              <a:rPr lang="fr-FR" b="1" dirty="0">
                <a:solidFill>
                  <a:srgbClr val="61FA48"/>
                </a:solidFill>
                <a:latin typeface="Segoe Print" pitchFamily="2" charset="0"/>
              </a:rPr>
              <a:t>ou  fabrication intégrale de diorama) </a:t>
            </a:r>
            <a:r>
              <a:rPr lang="fr-FR" b="1" dirty="0" smtClean="0">
                <a:solidFill>
                  <a:srgbClr val="61FA48"/>
                </a:solidFill>
                <a:latin typeface="Segoe Print" pitchFamily="2" charset="0"/>
              </a:rPr>
              <a:t>adaptation </a:t>
            </a:r>
            <a:r>
              <a:rPr lang="fr-FR" b="1" dirty="0">
                <a:solidFill>
                  <a:srgbClr val="61FA48"/>
                </a:solidFill>
                <a:latin typeface="Segoe Print" pitchFamily="2" charset="0"/>
              </a:rPr>
              <a:t>personnalisée </a:t>
            </a:r>
            <a:r>
              <a:rPr lang="fr-FR" b="1" dirty="0" smtClean="0">
                <a:solidFill>
                  <a:srgbClr val="61FA48"/>
                </a:solidFill>
                <a:latin typeface="Segoe Print" pitchFamily="2" charset="0"/>
              </a:rPr>
              <a:t>: modèle </a:t>
            </a:r>
            <a:r>
              <a:rPr lang="fr-FR" b="1" dirty="0">
                <a:solidFill>
                  <a:srgbClr val="61FA48"/>
                </a:solidFill>
                <a:latin typeface="Segoe Print" pitchFamily="2" charset="0"/>
              </a:rPr>
              <a:t>peint ou </a:t>
            </a:r>
            <a:r>
              <a:rPr lang="fr-FR" b="1" dirty="0" smtClean="0">
                <a:solidFill>
                  <a:srgbClr val="61FA48"/>
                </a:solidFill>
                <a:latin typeface="Segoe Print" pitchFamily="2" charset="0"/>
              </a:rPr>
              <a:t>non,  </a:t>
            </a:r>
            <a:r>
              <a:rPr lang="fr-FR" b="1" dirty="0">
                <a:solidFill>
                  <a:srgbClr val="61FA48"/>
                </a:solidFill>
                <a:latin typeface="Segoe Print" pitchFamily="2" charset="0"/>
              </a:rPr>
              <a:t>version au </a:t>
            </a:r>
            <a:r>
              <a:rPr lang="fr-FR" b="1" dirty="0" smtClean="0">
                <a:solidFill>
                  <a:srgbClr val="61FA48"/>
                </a:solidFill>
                <a:latin typeface="Segoe Print" pitchFamily="2" charset="0"/>
              </a:rPr>
              <a:t>choix, </a:t>
            </a:r>
            <a:r>
              <a:rPr lang="fr-FR" b="1" dirty="0">
                <a:solidFill>
                  <a:srgbClr val="61FA48"/>
                </a:solidFill>
                <a:latin typeface="Segoe Print" pitchFamily="2" charset="0"/>
              </a:rPr>
              <a:t>créations de  marquages </a:t>
            </a:r>
            <a:r>
              <a:rPr lang="fr-FR" b="1" dirty="0" smtClean="0">
                <a:solidFill>
                  <a:srgbClr val="61FA48"/>
                </a:solidFill>
                <a:latin typeface="Segoe Print" pitchFamily="2" charset="0"/>
              </a:rPr>
              <a:t>(merci </a:t>
            </a:r>
            <a:r>
              <a:rPr lang="fr-FR" b="1" dirty="0">
                <a:solidFill>
                  <a:srgbClr val="61FA48"/>
                </a:solidFill>
                <a:latin typeface="Segoe Print" pitchFamily="2" charset="0"/>
              </a:rPr>
              <a:t>à David</a:t>
            </a:r>
            <a:r>
              <a:rPr lang="fr-FR" b="1" dirty="0" smtClean="0">
                <a:solidFill>
                  <a:srgbClr val="61FA48"/>
                </a:solidFill>
                <a:latin typeface="Segoe Print" pitchFamily="2" charset="0"/>
              </a:rPr>
              <a:t>), </a:t>
            </a:r>
            <a:r>
              <a:rPr lang="fr-FR" b="1" dirty="0">
                <a:solidFill>
                  <a:srgbClr val="61FA48"/>
                </a:solidFill>
                <a:latin typeface="Segoe Print" pitchFamily="2" charset="0"/>
              </a:rPr>
              <a:t>cohérence avec une photo </a:t>
            </a:r>
            <a:r>
              <a:rPr lang="fr-FR" b="1" dirty="0" smtClean="0">
                <a:solidFill>
                  <a:srgbClr val="61FA48"/>
                </a:solidFill>
                <a:latin typeface="Segoe Print" pitchFamily="2" charset="0"/>
              </a:rPr>
              <a:t>précise, </a:t>
            </a:r>
            <a:r>
              <a:rPr lang="fr-FR" b="1" dirty="0">
                <a:solidFill>
                  <a:srgbClr val="61FA48"/>
                </a:solidFill>
                <a:latin typeface="Segoe Print" pitchFamily="2" charset="0"/>
              </a:rPr>
              <a:t>reproduction </a:t>
            </a:r>
            <a:r>
              <a:rPr lang="fr-FR" b="1" dirty="0" smtClean="0">
                <a:solidFill>
                  <a:srgbClr val="61FA48"/>
                </a:solidFill>
                <a:latin typeface="Segoe Print" pitchFamily="2" charset="0"/>
              </a:rPr>
              <a:t>d</a:t>
            </a:r>
            <a:r>
              <a:rPr lang="fr-FR" b="1" dirty="0">
                <a:solidFill>
                  <a:srgbClr val="61FA48"/>
                </a:solidFill>
                <a:latin typeface="Segoe Print" pitchFamily="2" charset="0"/>
              </a:rPr>
              <a:t>' un lieu </a:t>
            </a:r>
            <a:r>
              <a:rPr lang="fr-FR" b="1" dirty="0" smtClean="0">
                <a:solidFill>
                  <a:srgbClr val="61FA48"/>
                </a:solidFill>
                <a:latin typeface="Segoe Print" pitchFamily="2" charset="0"/>
              </a:rPr>
              <a:t>précis, </a:t>
            </a:r>
            <a:r>
              <a:rPr lang="fr-FR" b="1" dirty="0">
                <a:solidFill>
                  <a:srgbClr val="61FA48"/>
                </a:solidFill>
                <a:latin typeface="Segoe Print" pitchFamily="2" charset="0"/>
              </a:rPr>
              <a:t>création de modules etc</a:t>
            </a:r>
            <a:r>
              <a:rPr lang="fr-FR" b="1" dirty="0" smtClean="0">
                <a:solidFill>
                  <a:srgbClr val="61FA48"/>
                </a:solidFill>
                <a:latin typeface="Segoe Print" pitchFamily="2" charset="0"/>
              </a:rPr>
              <a:t>... Bref </a:t>
            </a:r>
            <a:r>
              <a:rPr lang="fr-FR" b="1" dirty="0">
                <a:solidFill>
                  <a:srgbClr val="61FA48"/>
                </a:solidFill>
                <a:latin typeface="Segoe Print" pitchFamily="2" charset="0"/>
              </a:rPr>
              <a:t>coller à une demande précise.</a:t>
            </a:r>
          </a:p>
          <a:p>
            <a:pPr algn="just"/>
            <a:endParaRPr lang="fr-FR" b="1" dirty="0">
              <a:solidFill>
                <a:srgbClr val="61FA48"/>
              </a:solidFill>
              <a:latin typeface="Segoe Print" pitchFamily="2" charset="0"/>
            </a:endParaRPr>
          </a:p>
          <a:p>
            <a:pPr algn="just"/>
            <a:r>
              <a:rPr lang="fr-FR" b="1" dirty="0">
                <a:solidFill>
                  <a:srgbClr val="61FA48"/>
                </a:solidFill>
                <a:latin typeface="Segoe Print" pitchFamily="2" charset="0"/>
              </a:rPr>
              <a:t>En </a:t>
            </a:r>
            <a:r>
              <a:rPr lang="fr-FR" b="1" dirty="0" smtClean="0">
                <a:solidFill>
                  <a:srgbClr val="61FA48"/>
                </a:solidFill>
                <a:latin typeface="Segoe Print" pitchFamily="2" charset="0"/>
              </a:rPr>
              <a:t>parallèle, mettre </a:t>
            </a:r>
            <a:r>
              <a:rPr lang="fr-FR" b="1" dirty="0">
                <a:solidFill>
                  <a:srgbClr val="61FA48"/>
                </a:solidFill>
                <a:latin typeface="Segoe Print" pitchFamily="2" charset="0"/>
              </a:rPr>
              <a:t>à </a:t>
            </a:r>
            <a:r>
              <a:rPr lang="fr-FR" b="1" dirty="0" smtClean="0">
                <a:solidFill>
                  <a:srgbClr val="61FA48"/>
                </a:solidFill>
                <a:latin typeface="Segoe Print" pitchFamily="2" charset="0"/>
              </a:rPr>
              <a:t>disposition, sur </a:t>
            </a:r>
            <a:r>
              <a:rPr lang="fr-FR" b="1" dirty="0">
                <a:solidFill>
                  <a:srgbClr val="61FA48"/>
                </a:solidFill>
                <a:latin typeface="Segoe Print" pitchFamily="2" charset="0"/>
              </a:rPr>
              <a:t>de toutes petites séries personnalisables des "accessoires" ferroviaires vendus </a:t>
            </a:r>
            <a:r>
              <a:rPr lang="fr-FR" b="1" dirty="0" smtClean="0">
                <a:solidFill>
                  <a:srgbClr val="61FA48"/>
                </a:solidFill>
                <a:latin typeface="Segoe Print" pitchFamily="2" charset="0"/>
              </a:rPr>
              <a:t>tout montés, </a:t>
            </a:r>
            <a:r>
              <a:rPr lang="fr-FR" b="1" dirty="0">
                <a:solidFill>
                  <a:srgbClr val="61FA48"/>
                </a:solidFill>
                <a:latin typeface="Segoe Print" pitchFamily="2" charset="0"/>
              </a:rPr>
              <a:t>cadres Vapeurland par </a:t>
            </a:r>
            <a:r>
              <a:rPr lang="fr-FR" b="1" dirty="0" smtClean="0">
                <a:solidFill>
                  <a:srgbClr val="61FA48"/>
                </a:solidFill>
                <a:latin typeface="Segoe Print" pitchFamily="2" charset="0"/>
              </a:rPr>
              <a:t>exemple qui, </a:t>
            </a:r>
            <a:r>
              <a:rPr lang="fr-FR" b="1" dirty="0">
                <a:solidFill>
                  <a:srgbClr val="61FA48"/>
                </a:solidFill>
                <a:latin typeface="Segoe Print" pitchFamily="2" charset="0"/>
              </a:rPr>
              <a:t>je </a:t>
            </a:r>
            <a:r>
              <a:rPr lang="fr-FR" b="1" dirty="0" smtClean="0">
                <a:solidFill>
                  <a:srgbClr val="61FA48"/>
                </a:solidFill>
                <a:latin typeface="Segoe Print" pitchFamily="2" charset="0"/>
              </a:rPr>
              <a:t>pense, souffrent </a:t>
            </a:r>
            <a:r>
              <a:rPr lang="fr-FR" b="1" dirty="0">
                <a:solidFill>
                  <a:srgbClr val="61FA48"/>
                </a:solidFill>
                <a:latin typeface="Segoe Print" pitchFamily="2" charset="0"/>
              </a:rPr>
              <a:t>d'un défaut de visibilité de par leur seule possibilité de  vente en </a:t>
            </a:r>
            <a:r>
              <a:rPr lang="fr-FR" b="1" dirty="0" smtClean="0">
                <a:solidFill>
                  <a:srgbClr val="61FA48"/>
                </a:solidFill>
                <a:latin typeface="Segoe Print" pitchFamily="2" charset="0"/>
              </a:rPr>
              <a:t>kit.</a:t>
            </a:r>
            <a:endParaRPr lang="fr-FR" b="1" dirty="0">
              <a:solidFill>
                <a:srgbClr val="61FA48"/>
              </a:solidFill>
              <a:latin typeface="Segoe Print" pitchFamily="2" charset="0"/>
            </a:endParaRPr>
          </a:p>
          <a:p>
            <a:pPr algn="just"/>
            <a:endParaRPr lang="fr-FR" b="1" dirty="0">
              <a:solidFill>
                <a:srgbClr val="61FA48"/>
              </a:solidFill>
              <a:latin typeface="Segoe Print" pitchFamily="2" charset="0"/>
            </a:endParaRPr>
          </a:p>
          <a:p>
            <a:pPr algn="just"/>
            <a:r>
              <a:rPr lang="fr-FR" b="1" dirty="0" smtClean="0">
                <a:solidFill>
                  <a:srgbClr val="61FA48"/>
                </a:solidFill>
                <a:latin typeface="Segoe Print" pitchFamily="2" charset="0"/>
              </a:rPr>
              <a:t>Sur son </a:t>
            </a:r>
            <a:r>
              <a:rPr lang="fr-FR" b="1" dirty="0">
                <a:solidFill>
                  <a:srgbClr val="61FA48"/>
                </a:solidFill>
                <a:latin typeface="Segoe Print" pitchFamily="2" charset="0"/>
              </a:rPr>
              <a:t>site un blog qui permet de voir l'évolution de </a:t>
            </a:r>
            <a:r>
              <a:rPr lang="fr-FR" b="1" dirty="0" smtClean="0">
                <a:solidFill>
                  <a:srgbClr val="61FA48"/>
                </a:solidFill>
                <a:latin typeface="Segoe Print" pitchFamily="2" charset="0"/>
              </a:rPr>
              <a:t>son </a:t>
            </a:r>
            <a:r>
              <a:rPr lang="fr-FR" b="1" dirty="0">
                <a:solidFill>
                  <a:srgbClr val="61FA48"/>
                </a:solidFill>
                <a:latin typeface="Segoe Print" pitchFamily="2" charset="0"/>
              </a:rPr>
              <a:t>travail à tout instant visible par </a:t>
            </a:r>
            <a:r>
              <a:rPr lang="fr-FR" b="1" dirty="0" smtClean="0">
                <a:solidFill>
                  <a:srgbClr val="61FA48"/>
                </a:solidFill>
                <a:latin typeface="Segoe Print" pitchFamily="2" charset="0"/>
              </a:rPr>
              <a:t>tous.</a:t>
            </a:r>
            <a:endParaRPr lang="fr-FR" b="1" dirty="0">
              <a:solidFill>
                <a:srgbClr val="61FA48"/>
              </a:solidFill>
              <a:latin typeface="Segoe Print" pitchFamily="2" charset="0"/>
            </a:endParaRPr>
          </a:p>
          <a:p>
            <a:pPr algn="just"/>
            <a:r>
              <a:rPr lang="fr-FR" b="1" dirty="0" smtClean="0">
                <a:solidFill>
                  <a:srgbClr val="61FA48"/>
                </a:solidFill>
                <a:latin typeface="Segoe Print" pitchFamily="2" charset="0"/>
              </a:rPr>
              <a:t>L'amateur </a:t>
            </a:r>
            <a:r>
              <a:rPr lang="fr-FR" b="1" dirty="0">
                <a:solidFill>
                  <a:srgbClr val="61FA48"/>
                </a:solidFill>
                <a:latin typeface="Segoe Print" pitchFamily="2" charset="0"/>
              </a:rPr>
              <a:t>peut en plus avoir un accès personnalisé (via un code perso) à un espace dédié à la construction de son kit et suivre en quasi  temps réel l'avancement des travaux ... Histoire de travailler en quasi synergie</a:t>
            </a:r>
            <a:r>
              <a:rPr lang="fr-FR" b="1" dirty="0" smtClean="0">
                <a:solidFill>
                  <a:srgbClr val="61FA48"/>
                </a:solidFill>
                <a:latin typeface="Segoe Print" pitchFamily="2" charset="0"/>
              </a:rPr>
              <a:t>.</a:t>
            </a:r>
            <a:endParaRPr lang="fr-FR" b="1" dirty="0">
              <a:solidFill>
                <a:srgbClr val="61FA48"/>
              </a:solidFill>
              <a:latin typeface="Segoe Print" pitchFamily="2" charset="0"/>
            </a:endParaRPr>
          </a:p>
          <a:p>
            <a:pPr algn="just"/>
            <a:endParaRPr lang="fr-FR" sz="20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50</a:t>
            </a:fld>
            <a:endParaRPr lang="fr-FR" dirty="0"/>
          </a:p>
        </p:txBody>
      </p:sp>
      <p:sp>
        <p:nvSpPr>
          <p:cNvPr id="10" name="Espace réservé de la date 9"/>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896586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3439" y="220439"/>
            <a:ext cx="6417122" cy="6417122"/>
          </a:xfrm>
          <a:prstGeom prst="ellipse">
            <a:avLst/>
          </a:prstGeom>
          <a:ln w="63500" cap="rnd">
            <a:solidFill>
              <a:srgbClr val="FFFF00"/>
            </a:solidFill>
          </a:ln>
          <a:effectLst>
            <a:outerShdw blurRad="76200" dir="18900000" sy="23000" kx="-1200000" algn="bl"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pic>
        <p:nvPicPr>
          <p:cNvPr id="7" name="Image 6"/>
          <p:cNvPicPr>
            <a:picLocks noChangeAspect="1"/>
          </p:cNvPicPr>
          <p:nvPr/>
        </p:nvPicPr>
        <p:blipFill>
          <a:blip r:embed="rId3" cstate="print"/>
          <a:stretch>
            <a:fillRect/>
          </a:stretch>
        </p:blipFill>
        <p:spPr>
          <a:xfrm>
            <a:off x="0" y="-21863"/>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u numéro de diapositive 2"/>
          <p:cNvSpPr>
            <a:spLocks noGrp="1"/>
          </p:cNvSpPr>
          <p:nvPr>
            <p:ph type="sldNum" sz="quarter" idx="12"/>
          </p:nvPr>
        </p:nvSpPr>
        <p:spPr/>
        <p:txBody>
          <a:bodyPr/>
          <a:lstStyle/>
          <a:p>
            <a:fld id="{BEF8B2D1-DD13-4E67-9225-33C25A234C29}" type="slidenum">
              <a:rPr lang="fr-FR" smtClean="0"/>
              <a:pPr/>
              <a:t>51</a:t>
            </a:fld>
            <a:endParaRPr lang="fr-FR" dirty="0"/>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6417825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stretch>
            <a:fillRect/>
          </a:stretch>
        </p:blipFill>
        <p:spPr>
          <a:xfrm>
            <a:off x="467544" y="4581128"/>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3789040"/>
            <a:ext cx="4680000" cy="2632500"/>
          </a:xfrm>
          <a:prstGeom prst="rect">
            <a:avLst/>
          </a:prstGeom>
          <a:ln>
            <a:noFill/>
          </a:ln>
          <a:effectLst>
            <a:softEdge rad="112500"/>
          </a:effectLst>
        </p:spPr>
      </p:pic>
      <p:sp>
        <p:nvSpPr>
          <p:cNvPr id="2" name="Titre 1"/>
          <p:cNvSpPr>
            <a:spLocks noGrp="1"/>
          </p:cNvSpPr>
          <p:nvPr>
            <p:ph type="title"/>
          </p:nvPr>
        </p:nvSpPr>
        <p:spPr>
          <a:xfrm>
            <a:off x="5652120" y="1196752"/>
            <a:ext cx="3240360" cy="1325563"/>
          </a:xfrm>
        </p:spPr>
        <p:txBody>
          <a:bodyPr>
            <a:normAutofit/>
          </a:bodyPr>
          <a:lstStyle/>
          <a:p>
            <a:pPr algn="ctr"/>
            <a:r>
              <a:rPr lang="fr-FR" sz="2400" b="1" dirty="0" smtClean="0">
                <a:solidFill>
                  <a:srgbClr val="61FA48"/>
                </a:solidFill>
                <a:latin typeface="Segoe Print" pitchFamily="2" charset="0"/>
              </a:rPr>
              <a:t>Montage du kit</a:t>
            </a:r>
            <a:br>
              <a:rPr lang="fr-FR" sz="2400" b="1" dirty="0" smtClean="0">
                <a:solidFill>
                  <a:srgbClr val="61FA48"/>
                </a:solidFill>
                <a:latin typeface="Segoe Print" pitchFamily="2" charset="0"/>
              </a:rPr>
            </a:br>
            <a:r>
              <a:rPr lang="fr-FR" sz="2400" b="1" dirty="0" smtClean="0">
                <a:solidFill>
                  <a:srgbClr val="61FA48"/>
                </a:solidFill>
                <a:latin typeface="Segoe Print" pitchFamily="2" charset="0"/>
              </a:rPr>
              <a:t>fourgon OCEM JCR</a:t>
            </a:r>
            <a:endParaRPr lang="fr-FR" sz="2400" b="1" dirty="0">
              <a:solidFill>
                <a:srgbClr val="61FA48"/>
              </a:solidFill>
              <a:latin typeface="Segoe Print" pitchFamily="2" charset="0"/>
            </a:endParaRPr>
          </a:p>
        </p:txBody>
      </p:sp>
      <p:pic>
        <p:nvPicPr>
          <p:cNvPr id="6" name="Espace réservé du contenu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1520" y="310950"/>
            <a:ext cx="4680000" cy="3118050"/>
          </a:xfrm>
          <a:prstGeom prst="rect">
            <a:avLst/>
          </a:prstGeom>
          <a:ln>
            <a:noFill/>
          </a:ln>
          <a:effectLst>
            <a:softEdge rad="112500"/>
          </a:effectLst>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52</a:t>
            </a:fld>
            <a:endParaRPr lang="fr-FR" dirty="0"/>
          </a:p>
        </p:txBody>
      </p:sp>
      <p:pic>
        <p:nvPicPr>
          <p:cNvPr id="9" name="il_fi" descr="http://www.easydroit.fr/images/article/image/image031.png"/>
          <p:cNvPicPr/>
          <p:nvPr/>
        </p:nvPicPr>
        <p:blipFill>
          <a:blip r:embed="rId5" cstate="print"/>
          <a:srcRect/>
          <a:stretch>
            <a:fillRect/>
          </a:stretch>
        </p:blipFill>
        <p:spPr bwMode="auto">
          <a:xfrm>
            <a:off x="8388424" y="68041"/>
            <a:ext cx="648072" cy="576064"/>
          </a:xfrm>
          <a:prstGeom prst="rect">
            <a:avLst/>
          </a:prstGeom>
          <a:noFill/>
          <a:ln w="9525">
            <a:noFill/>
            <a:miter lim="800000"/>
            <a:headEnd/>
            <a:tailEnd/>
          </a:ln>
        </p:spPr>
      </p:pic>
      <p:sp>
        <p:nvSpPr>
          <p:cNvPr id="10" name="Espace réservé de la date 9"/>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7758158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t>
            </a:r>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1825625"/>
            <a:ext cx="5801784" cy="4351338"/>
          </a:xfrm>
          <a:prstGeom prst="round2Diag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Image 6"/>
          <p:cNvPicPr>
            <a:picLocks noChangeAspect="1"/>
          </p:cNvPicPr>
          <p:nvPr/>
        </p:nvPicPr>
        <p:blipFill>
          <a:blip r:embed="rId3" cstate="print"/>
          <a:stretch>
            <a:fillRect/>
          </a:stretch>
        </p:blipFill>
        <p:spPr>
          <a:xfrm>
            <a:off x="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9" name="Rectangle 8"/>
          <p:cNvSpPr/>
          <p:nvPr/>
        </p:nvSpPr>
        <p:spPr>
          <a:xfrm>
            <a:off x="1979712" y="404664"/>
            <a:ext cx="5423226" cy="954107"/>
          </a:xfrm>
          <a:prstGeom prst="rect">
            <a:avLst/>
          </a:prstGeom>
        </p:spPr>
        <p:txBody>
          <a:bodyPr wrap="square">
            <a:spAutoFit/>
          </a:bodyPr>
          <a:lstStyle/>
          <a:p>
            <a:pPr algn="ctr"/>
            <a:r>
              <a:rPr lang="fr-FR" sz="2800" b="1" dirty="0" smtClean="0">
                <a:solidFill>
                  <a:srgbClr val="61FA48"/>
                </a:solidFill>
                <a:latin typeface="Segoe Print" panose="02000600000000000000" pitchFamily="2" charset="0"/>
              </a:rPr>
              <a:t>Montage et décoration des containers Vapeurland</a:t>
            </a:r>
            <a:endParaRPr lang="fr-FR" sz="2800"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53</a:t>
            </a:fld>
            <a:endParaRPr lang="fr-FR" dirty="0"/>
          </a:p>
        </p:txBody>
      </p:sp>
      <p:sp>
        <p:nvSpPr>
          <p:cNvPr id="10" name="Espace réservé de la date 9"/>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4119099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stretch>
            <a:fillRect/>
          </a:stretch>
        </p:blipFill>
        <p:spPr>
          <a:xfrm>
            <a:off x="0" y="0"/>
            <a:ext cx="1504950"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9" name="Rectangle 8"/>
          <p:cNvSpPr/>
          <p:nvPr/>
        </p:nvSpPr>
        <p:spPr>
          <a:xfrm>
            <a:off x="1979712" y="404664"/>
            <a:ext cx="5423226" cy="954107"/>
          </a:xfrm>
          <a:prstGeom prst="rect">
            <a:avLst/>
          </a:prstGeom>
        </p:spPr>
        <p:txBody>
          <a:bodyPr wrap="square">
            <a:spAutoFit/>
          </a:bodyPr>
          <a:lstStyle/>
          <a:p>
            <a:pPr algn="ctr"/>
            <a:r>
              <a:rPr lang="fr-FR" sz="2800" b="1" dirty="0" smtClean="0">
                <a:solidFill>
                  <a:srgbClr val="61FA48"/>
                </a:solidFill>
                <a:latin typeface="Segoe Print" panose="02000600000000000000" pitchFamily="2" charset="0"/>
              </a:rPr>
              <a:t>Prochainement…</a:t>
            </a:r>
            <a:br>
              <a:rPr lang="fr-FR" sz="2800" b="1" dirty="0" smtClean="0">
                <a:solidFill>
                  <a:srgbClr val="61FA48"/>
                </a:solidFill>
                <a:latin typeface="Segoe Print" panose="02000600000000000000" pitchFamily="2" charset="0"/>
              </a:rPr>
            </a:br>
            <a:r>
              <a:rPr lang="fr-FR" sz="2800" b="1" dirty="0" smtClean="0">
                <a:solidFill>
                  <a:srgbClr val="61FA48"/>
                </a:solidFill>
                <a:latin typeface="Segoe Print" panose="02000600000000000000" pitchFamily="2" charset="0"/>
              </a:rPr>
              <a:t>versions CNC et Bailly</a:t>
            </a:r>
            <a:endParaRPr lang="fr-FR" sz="2800" dirty="0"/>
          </a:p>
        </p:txBody>
      </p:sp>
      <p:pic>
        <p:nvPicPr>
          <p:cNvPr id="11" name="Image 10" descr="Vap 3.jpg"/>
          <p:cNvPicPr>
            <a:picLocks noChangeAspect="1"/>
          </p:cNvPicPr>
          <p:nvPr/>
        </p:nvPicPr>
        <p:blipFill>
          <a:blip r:embed="rId4" cstate="print"/>
          <a:stretch>
            <a:fillRect/>
          </a:stretch>
        </p:blipFill>
        <p:spPr>
          <a:xfrm>
            <a:off x="1187624" y="1628800"/>
            <a:ext cx="6948264" cy="4631679"/>
          </a:xfrm>
          <a:prstGeom prst="roundRect">
            <a:avLst/>
          </a:prstGeom>
        </p:spPr>
      </p:pic>
      <p:sp>
        <p:nvSpPr>
          <p:cNvPr id="3" name="Espace réservé du numéro de diapositive 2"/>
          <p:cNvSpPr>
            <a:spLocks noGrp="1"/>
          </p:cNvSpPr>
          <p:nvPr>
            <p:ph type="sldNum" sz="quarter" idx="12"/>
          </p:nvPr>
        </p:nvSpPr>
        <p:spPr/>
        <p:txBody>
          <a:bodyPr/>
          <a:lstStyle/>
          <a:p>
            <a:fld id="{BEF8B2D1-DD13-4E67-9225-33C25A234C29}" type="slidenum">
              <a:rPr lang="fr-FR" smtClean="0"/>
              <a:pPr/>
              <a:t>54</a:t>
            </a:fld>
            <a:endParaRPr lang="fr-FR" dirty="0"/>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5312438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1289" y="410368"/>
            <a:ext cx="7886700" cy="1325563"/>
          </a:xfrm>
        </p:spPr>
        <p:txBody>
          <a:bodyPr>
            <a:normAutofit/>
          </a:bodyPr>
          <a:lstStyle/>
          <a:p>
            <a:r>
              <a:rPr lang="pt-BR" sz="4000" b="1" dirty="0">
                <a:solidFill>
                  <a:srgbClr val="61FA48"/>
                </a:solidFill>
              </a:rPr>
              <a:t>M a r t y n a</a:t>
            </a:r>
            <a:endParaRPr lang="fr-FR" sz="4000" b="1" dirty="0">
              <a:solidFill>
                <a:srgbClr val="61FA48"/>
              </a:solidFill>
            </a:endParaRPr>
          </a:p>
        </p:txBody>
      </p:sp>
      <p:sp>
        <p:nvSpPr>
          <p:cNvPr id="3" name="Espace réservé du contenu 2"/>
          <p:cNvSpPr>
            <a:spLocks noGrp="1"/>
          </p:cNvSpPr>
          <p:nvPr>
            <p:ph idx="1"/>
          </p:nvPr>
        </p:nvSpPr>
        <p:spPr/>
        <p:txBody>
          <a:bodyPr>
            <a:normAutofit/>
          </a:bodyPr>
          <a:lstStyle/>
          <a:p>
            <a:pPr marL="0" indent="0">
              <a:buNone/>
            </a:pPr>
            <a:r>
              <a:rPr lang="fr-FR" dirty="0">
                <a:solidFill>
                  <a:srgbClr val="61FA48"/>
                </a:solidFill>
                <a:latin typeface="Candara" panose="020E0502030303020204" pitchFamily="34" charset="0"/>
              </a:rPr>
              <a:t/>
            </a:r>
            <a:br>
              <a:rPr lang="fr-FR" dirty="0">
                <a:solidFill>
                  <a:srgbClr val="61FA48"/>
                </a:solidFill>
                <a:latin typeface="Candara" panose="020E0502030303020204" pitchFamily="34" charset="0"/>
              </a:rPr>
            </a:br>
            <a:r>
              <a:rPr lang="fr-FR" sz="2400" b="1" dirty="0">
                <a:solidFill>
                  <a:srgbClr val="FFFF00"/>
                </a:solidFill>
                <a:latin typeface="Candara" panose="020E0502030303020204" pitchFamily="34" charset="0"/>
              </a:rPr>
              <a:t>Voitures SUD-OUEST </a:t>
            </a:r>
            <a:r>
              <a:rPr lang="fr-FR" sz="2400" b="1" dirty="0" smtClean="0">
                <a:solidFill>
                  <a:srgbClr val="FFFF00"/>
                </a:solidFill>
                <a:latin typeface="Candara" panose="020E0502030303020204" pitchFamily="34" charset="0"/>
              </a:rPr>
              <a:t>MODERNISEES</a:t>
            </a:r>
          </a:p>
          <a:p>
            <a:pPr marL="0" indent="0">
              <a:buNone/>
            </a:pPr>
            <a:r>
              <a:rPr lang="fr-FR" dirty="0" smtClean="0">
                <a:solidFill>
                  <a:srgbClr val="61FA48"/>
                </a:solidFill>
                <a:latin typeface="Candara" panose="020E0502030303020204" pitchFamily="34" charset="0"/>
              </a:rPr>
              <a:t>MARTYNA propose  de vendre ces voitures en kit (500€) </a:t>
            </a:r>
          </a:p>
          <a:p>
            <a:pPr marL="0" indent="0">
              <a:buNone/>
            </a:pPr>
            <a:r>
              <a:rPr lang="fr-FR" dirty="0" smtClean="0">
                <a:solidFill>
                  <a:srgbClr val="61FA48"/>
                </a:solidFill>
                <a:latin typeface="Candara" panose="020E0502030303020204" pitchFamily="34" charset="0"/>
              </a:rPr>
              <a:t>ou montées partiellement.</a:t>
            </a:r>
            <a:endParaRPr lang="fr-FR" dirty="0">
              <a:latin typeface="Candara" panose="020E0502030303020204" pitchFamily="34"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55</a:t>
            </a:fld>
            <a:endParaRPr lang="fr-FR" dirty="0"/>
          </a:p>
        </p:txBody>
      </p:sp>
      <p:pic>
        <p:nvPicPr>
          <p:cNvPr id="6" name="Image 5"/>
          <p:cNvPicPr>
            <a:picLocks noChangeAspect="1"/>
          </p:cNvPicPr>
          <p:nvPr/>
        </p:nvPicPr>
        <p:blipFill>
          <a:blip r:embed="rId2"/>
          <a:stretch>
            <a:fillRect/>
          </a:stretch>
        </p:blipFill>
        <p:spPr>
          <a:xfrm>
            <a:off x="0" y="3789040"/>
            <a:ext cx="9340700" cy="3068960"/>
          </a:xfrm>
          <a:prstGeom prst="rect">
            <a:avLst/>
          </a:prstGeom>
        </p:spPr>
      </p:pic>
      <p:sp>
        <p:nvSpPr>
          <p:cNvPr id="8" name="Espace réservé de la date 7"/>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6190734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BEF8B2D1-DD13-4E67-9225-33C25A234C29}" type="slidenum">
              <a:rPr lang="fr-FR" smtClean="0"/>
              <a:pPr/>
              <a:t>56</a:t>
            </a:fld>
            <a:endParaRPr lang="fr-FR" dirty="0"/>
          </a:p>
        </p:txBody>
      </p:sp>
      <p:pic>
        <p:nvPicPr>
          <p:cNvPr id="8" name="Image 7"/>
          <p:cNvPicPr>
            <a:picLocks noChangeAspect="1"/>
          </p:cNvPicPr>
          <p:nvPr/>
        </p:nvPicPr>
        <p:blipFill>
          <a:blip r:embed="rId2"/>
          <a:stretch>
            <a:fillRect/>
          </a:stretch>
        </p:blipFill>
        <p:spPr>
          <a:xfrm>
            <a:off x="5110" y="195445"/>
            <a:ext cx="6383065" cy="1921193"/>
          </a:xfrm>
          <a:prstGeom prst="rect">
            <a:avLst/>
          </a:prstGeom>
        </p:spPr>
      </p:pic>
      <p:pic>
        <p:nvPicPr>
          <p:cNvPr id="13" name="Image 12" descr="http://www.martyna.com/a_fourgon-cot%C3%A9.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725143"/>
            <a:ext cx="7704856" cy="2132857"/>
          </a:xfrm>
          <a:prstGeom prst="rect">
            <a:avLst/>
          </a:prstGeom>
          <a:noFill/>
          <a:ln>
            <a:noFill/>
          </a:ln>
        </p:spPr>
      </p:pic>
      <p:pic>
        <p:nvPicPr>
          <p:cNvPr id="12" name="Image 11" descr="http://www.martyna.com/a_1%C2%B0cl_cot%C3%A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75795"/>
            <a:ext cx="6876256" cy="2070429"/>
          </a:xfrm>
          <a:prstGeom prst="rect">
            <a:avLst/>
          </a:prstGeom>
          <a:noFill/>
          <a:ln>
            <a:noFill/>
          </a:ln>
        </p:spPr>
      </p:pic>
      <p:pic>
        <p:nvPicPr>
          <p:cNvPr id="4100" name="Picture 4" descr="http://www.martyna.com/BBB_suspen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8457" y="1931404"/>
            <a:ext cx="3515166" cy="12815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67544" y="2177013"/>
            <a:ext cx="1960793" cy="523220"/>
          </a:xfrm>
          <a:prstGeom prst="rect">
            <a:avLst/>
          </a:prstGeom>
        </p:spPr>
        <p:txBody>
          <a:bodyPr wrap="none">
            <a:spAutoFit/>
          </a:bodyPr>
          <a:lstStyle/>
          <a:p>
            <a:r>
              <a:rPr lang="pt-BR" sz="2800" b="1" dirty="0">
                <a:solidFill>
                  <a:srgbClr val="61FA48"/>
                </a:solidFill>
              </a:rPr>
              <a:t>M a r t y n a</a:t>
            </a:r>
            <a:endParaRPr lang="fr-FR" sz="2800" dirty="0"/>
          </a:p>
        </p:txBody>
      </p:sp>
      <p:sp>
        <p:nvSpPr>
          <p:cNvPr id="11" name="Rectangle 10"/>
          <p:cNvSpPr/>
          <p:nvPr/>
        </p:nvSpPr>
        <p:spPr>
          <a:xfrm>
            <a:off x="1916469" y="2518528"/>
            <a:ext cx="3733458" cy="369332"/>
          </a:xfrm>
          <a:prstGeom prst="rect">
            <a:avLst/>
          </a:prstGeom>
        </p:spPr>
        <p:txBody>
          <a:bodyPr wrap="none">
            <a:spAutoFit/>
          </a:bodyPr>
          <a:lstStyle/>
          <a:p>
            <a:r>
              <a:rPr lang="fr-FR" b="1" dirty="0">
                <a:solidFill>
                  <a:srgbClr val="FFFF00"/>
                </a:solidFill>
                <a:latin typeface="Candara" panose="020E0502030303020204" pitchFamily="34" charset="0"/>
              </a:rPr>
              <a:t>Voitures SUD-OUEST MODERNISEES</a:t>
            </a:r>
            <a:endParaRPr lang="fr-FR" dirty="0"/>
          </a:p>
        </p:txBody>
      </p:sp>
      <p:pic>
        <p:nvPicPr>
          <p:cNvPr id="14"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5613792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
            </a:r>
            <a:br>
              <a:rPr lang="fr-FR" dirty="0" smtClean="0"/>
            </a:br>
            <a:r>
              <a:rPr lang="fr-FR" b="1" dirty="0"/>
              <a:t>di-mo-tec</a:t>
            </a:r>
            <a:endParaRPr lang="fr-FR" dirty="0"/>
          </a:p>
        </p:txBody>
      </p:sp>
      <p:sp>
        <p:nvSpPr>
          <p:cNvPr id="3" name="Espace réservé du contenu 2"/>
          <p:cNvSpPr>
            <a:spLocks noGrp="1"/>
          </p:cNvSpPr>
          <p:nvPr>
            <p:ph idx="1"/>
          </p:nvPr>
        </p:nvSpPr>
        <p:spPr/>
        <p:txBody>
          <a:bodyPr>
            <a:normAutofit fontScale="77500" lnSpcReduction="20000"/>
          </a:bodyPr>
          <a:lstStyle/>
          <a:p>
            <a:pPr marL="0" indent="0">
              <a:buNone/>
            </a:pPr>
            <a:endParaRPr lang="fr-FR" dirty="0"/>
          </a:p>
          <a:p>
            <a:pPr marL="0" indent="0">
              <a:buNone/>
            </a:pPr>
            <a:r>
              <a:rPr lang="fr-FR" dirty="0" smtClean="0"/>
              <a:t>Werner </a:t>
            </a:r>
            <a:r>
              <a:rPr lang="fr-FR" dirty="0"/>
              <a:t>Dittmann et </a:t>
            </a:r>
            <a:r>
              <a:rPr lang="fr-FR" dirty="0" smtClean="0"/>
              <a:t>sa Société </a:t>
            </a:r>
            <a:r>
              <a:rPr lang="fr-FR" dirty="0"/>
              <a:t>Dimotec </a:t>
            </a:r>
            <a:endParaRPr lang="fr-FR" dirty="0" smtClean="0"/>
          </a:p>
          <a:p>
            <a:pPr marL="0" indent="0">
              <a:buNone/>
            </a:pPr>
            <a:r>
              <a:rPr lang="fr-FR" dirty="0" smtClean="0"/>
              <a:t>Situé dans la ville romaine de Xanten, une ville d’Allemagne qui se situe dans l’ouest aux abords du Rhin.</a:t>
            </a:r>
          </a:p>
          <a:p>
            <a:pPr marL="0" indent="0">
              <a:buNone/>
            </a:pPr>
            <a:endParaRPr lang="fr-FR" dirty="0" smtClean="0"/>
          </a:p>
          <a:p>
            <a:pPr marL="0" indent="0">
              <a:buNone/>
            </a:pPr>
            <a:r>
              <a:rPr lang="fr-FR" i="1" dirty="0" smtClean="0">
                <a:solidFill>
                  <a:srgbClr val="61FA48"/>
                </a:solidFill>
              </a:rPr>
              <a:t>« Chez </a:t>
            </a:r>
            <a:r>
              <a:rPr lang="fr-FR" i="1" dirty="0">
                <a:solidFill>
                  <a:srgbClr val="61FA48"/>
                </a:solidFill>
              </a:rPr>
              <a:t>moi, vous obtenez des bâtiments sophistiqués et des véhicules de taille 1 et 0.</a:t>
            </a:r>
          </a:p>
          <a:p>
            <a:pPr marL="0" indent="0">
              <a:buNone/>
            </a:pPr>
            <a:r>
              <a:rPr lang="fr-FR" i="1" dirty="0">
                <a:solidFill>
                  <a:srgbClr val="61FA48"/>
                </a:solidFill>
              </a:rPr>
              <a:t>Vous pouvez commander à partir de ma gamme. </a:t>
            </a:r>
            <a:r>
              <a:rPr lang="fr-FR" i="1" dirty="0" smtClean="0">
                <a:solidFill>
                  <a:srgbClr val="61FA48"/>
                </a:solidFill>
              </a:rPr>
              <a:t>L’objectif principal de </a:t>
            </a:r>
            <a:r>
              <a:rPr lang="fr-FR" i="1" dirty="0">
                <a:solidFill>
                  <a:srgbClr val="61FA48"/>
                </a:solidFill>
              </a:rPr>
              <a:t>mon activité est </a:t>
            </a:r>
            <a:endParaRPr lang="fr-FR" i="1" dirty="0" smtClean="0">
              <a:solidFill>
                <a:srgbClr val="61FA48"/>
              </a:solidFill>
            </a:endParaRPr>
          </a:p>
          <a:p>
            <a:pPr marL="0" indent="0">
              <a:buNone/>
            </a:pPr>
            <a:r>
              <a:rPr lang="fr-FR" i="1" dirty="0" smtClean="0">
                <a:solidFill>
                  <a:srgbClr val="61FA48"/>
                </a:solidFill>
              </a:rPr>
              <a:t>toutefois </a:t>
            </a:r>
            <a:r>
              <a:rPr lang="fr-FR" i="1" dirty="0">
                <a:solidFill>
                  <a:srgbClr val="61FA48"/>
                </a:solidFill>
              </a:rPr>
              <a:t>de produire des modèles individuels, à la mesure de vos souhaits et de vos données.</a:t>
            </a:r>
          </a:p>
          <a:p>
            <a:pPr marL="0" indent="0">
              <a:buNone/>
            </a:pPr>
            <a:r>
              <a:rPr lang="fr-FR" i="1" dirty="0">
                <a:solidFill>
                  <a:srgbClr val="61FA48"/>
                </a:solidFill>
              </a:rPr>
              <a:t>Contactez-moi pour discuter de votre projet, planifier, réaliser</a:t>
            </a:r>
            <a:r>
              <a:rPr lang="fr-FR" dirty="0" smtClean="0">
                <a:solidFill>
                  <a:srgbClr val="61FA48"/>
                </a:solidFill>
              </a:rPr>
              <a:t>. »</a:t>
            </a:r>
            <a:r>
              <a:rPr lang="fr-FR" sz="2400" dirty="0" smtClean="0">
                <a:solidFill>
                  <a:srgbClr val="61FA48"/>
                </a:solidFill>
              </a:rPr>
              <a:t> </a:t>
            </a:r>
          </a:p>
          <a:p>
            <a:pPr marL="0" indent="0">
              <a:buNone/>
            </a:pPr>
            <a:r>
              <a:rPr lang="fr-FR" dirty="0" smtClean="0">
                <a:solidFill>
                  <a:srgbClr val="61FA48"/>
                </a:solidFill>
              </a:rPr>
              <a:t>Werner Dittmann</a:t>
            </a:r>
          </a:p>
          <a:p>
            <a:pPr marL="0" indent="0">
              <a:buNone/>
            </a:pPr>
            <a:r>
              <a:rPr lang="fr-FR" dirty="0" smtClean="0"/>
              <a:t>Sonsbecker Str. 23, D-46509 Xanten</a:t>
            </a:r>
          </a:p>
          <a:p>
            <a:pPr marL="0" indent="0">
              <a:buNone/>
            </a:pPr>
            <a:r>
              <a:rPr lang="fr-FR" dirty="0" smtClean="0"/>
              <a:t>+49 2801 984441</a:t>
            </a:r>
          </a:p>
          <a:p>
            <a:pPr marL="0" indent="0">
              <a:buNone/>
            </a:pPr>
            <a:endParaRPr lang="fr-FR" dirty="0"/>
          </a:p>
          <a:p>
            <a:pPr marL="0" indent="0">
              <a:buNone/>
            </a:pPr>
            <a:r>
              <a:rPr lang="fr-FR" dirty="0" smtClean="0"/>
              <a:t>Ces modèles sont en résine ou métal et plastique.</a:t>
            </a:r>
          </a:p>
          <a:p>
            <a:pPr marL="0" indent="0">
              <a:buNone/>
            </a:pPr>
            <a:r>
              <a:rPr lang="fr-FR" dirty="0" smtClean="0"/>
              <a:t>Echelle 1/45</a:t>
            </a:r>
          </a:p>
          <a:p>
            <a:pPr marL="0" indent="0">
              <a:buNone/>
            </a:pPr>
            <a:r>
              <a:rPr lang="fr-FR" dirty="0" smtClean="0"/>
              <a:t>Les wagons sont très  détaillés .Le prix moyen autour de 500€ . </a:t>
            </a:r>
          </a:p>
          <a:p>
            <a:pPr marL="0" indent="0">
              <a:buNone/>
            </a:pPr>
            <a:endParaRPr lang="fr-FR" dirty="0" smtClean="0"/>
          </a:p>
          <a:p>
            <a:pPr marL="0" indent="0">
              <a:buNone/>
            </a:pPr>
            <a:endParaRPr lang="fr-FR" dirty="0"/>
          </a:p>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57</a:t>
            </a:fld>
            <a:endParaRPr lang="fr-FR" dirty="0"/>
          </a:p>
        </p:txBody>
      </p:sp>
      <p:pic>
        <p:nvPicPr>
          <p:cNvPr id="6" name="Espace réservé du contenu 5" descr="Start - di-mo-tec"/>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764704"/>
            <a:ext cx="1277938" cy="1439863"/>
          </a:xfrm>
          <a:prstGeom prst="rect">
            <a:avLst/>
          </a:prstGeom>
          <a:noFill/>
          <a:ln>
            <a:noFill/>
          </a:ln>
        </p:spPr>
      </p:pic>
      <p:pic>
        <p:nvPicPr>
          <p:cNvPr id="7"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8412282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40" y="15645"/>
            <a:ext cx="9168341" cy="5157192"/>
          </a:xfr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58</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233" y="3284984"/>
            <a:ext cx="3482066" cy="35685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191151"/>
            <a:ext cx="4283968" cy="2662333"/>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1740308"/>
            <a:ext cx="1406649" cy="1406649"/>
          </a:xfrm>
          <a:prstGeom prst="rect">
            <a:avLst/>
          </a:prstGeom>
        </p:spPr>
      </p:pic>
      <p:sp>
        <p:nvSpPr>
          <p:cNvPr id="11" name="Rectangle 10"/>
          <p:cNvSpPr/>
          <p:nvPr/>
        </p:nvSpPr>
        <p:spPr>
          <a:xfrm>
            <a:off x="2691398" y="3029388"/>
            <a:ext cx="2448272" cy="923330"/>
          </a:xfrm>
          <a:prstGeom prst="rect">
            <a:avLst/>
          </a:prstGeom>
        </p:spPr>
        <p:txBody>
          <a:bodyPr wrap="square">
            <a:spAutoFit/>
          </a:bodyPr>
          <a:lstStyle/>
          <a:p>
            <a:r>
              <a:rPr lang="fr-FR" dirty="0">
                <a:solidFill>
                  <a:srgbClr val="61FA48"/>
                </a:solidFill>
              </a:rPr>
              <a:t/>
            </a:r>
            <a:br>
              <a:rPr lang="fr-FR" dirty="0">
                <a:solidFill>
                  <a:srgbClr val="61FA48"/>
                </a:solidFill>
              </a:rPr>
            </a:br>
            <a:r>
              <a:rPr lang="fr-FR" sz="3600" b="1" dirty="0">
                <a:solidFill>
                  <a:srgbClr val="61FA48"/>
                </a:solidFill>
                <a:latin typeface="Arial" panose="020B0604020202020204" pitchFamily="34" charset="0"/>
              </a:rPr>
              <a:t>di-mo-tec</a:t>
            </a:r>
            <a:endParaRPr lang="fr-FR" sz="3600" dirty="0">
              <a:solidFill>
                <a:srgbClr val="61FA48"/>
              </a:solidFill>
            </a:endParaRPr>
          </a:p>
        </p:txBody>
      </p:sp>
      <p:sp>
        <p:nvSpPr>
          <p:cNvPr id="3" name="Espace réservé de la date 2"/>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185102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9" name="Espace réservé du contenu 8"/>
          <p:cNvSpPr>
            <a:spLocks noGrp="1"/>
          </p:cNvSpPr>
          <p:nvPr>
            <p:ph idx="1"/>
          </p:nvPr>
        </p:nvSpPr>
        <p:spPr>
          <a:xfrm>
            <a:off x="5940152" y="980728"/>
            <a:ext cx="2448272" cy="881780"/>
          </a:xfrm>
          <a:prstGeom prst="rect">
            <a:avLst/>
          </a:prstGeom>
        </p:spPr>
        <p:txBody>
          <a:bodyPr wrap="square">
            <a:spAutoFit/>
          </a:bodyPr>
          <a:lstStyle/>
          <a:p>
            <a:r>
              <a:rPr lang="fr-FR" dirty="0"/>
              <a:t/>
            </a:r>
            <a:br>
              <a:rPr lang="fr-FR" dirty="0"/>
            </a:br>
            <a:r>
              <a:rPr lang="fr-FR" sz="3600" b="1" dirty="0">
                <a:solidFill>
                  <a:srgbClr val="FFFF00"/>
                </a:solidFill>
                <a:latin typeface="Arial" panose="020B0604020202020204" pitchFamily="34" charset="0"/>
              </a:rPr>
              <a:t>di-mo-tec</a:t>
            </a:r>
            <a:endParaRPr lang="fr-FR" sz="3600" dirty="0">
              <a:solidFill>
                <a:srgbClr val="FFFF00"/>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59</a:t>
            </a:fld>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703"/>
            <a:ext cx="9144000" cy="6097991"/>
          </a:xfrm>
          <a:prstGeom prst="rect">
            <a:avLst/>
          </a:prstGeom>
        </p:spPr>
      </p:pic>
      <p:sp>
        <p:nvSpPr>
          <p:cNvPr id="8" name="Rectangle 7"/>
          <p:cNvSpPr/>
          <p:nvPr/>
        </p:nvSpPr>
        <p:spPr>
          <a:xfrm>
            <a:off x="2691398" y="3029388"/>
            <a:ext cx="2448272" cy="923330"/>
          </a:xfrm>
          <a:prstGeom prst="rect">
            <a:avLst/>
          </a:prstGeom>
        </p:spPr>
        <p:txBody>
          <a:bodyPr wrap="square">
            <a:spAutoFit/>
          </a:bodyPr>
          <a:lstStyle/>
          <a:p>
            <a:r>
              <a:rPr lang="fr-FR" dirty="0">
                <a:solidFill>
                  <a:srgbClr val="61FA48"/>
                </a:solidFill>
              </a:rPr>
              <a:t/>
            </a:r>
            <a:br>
              <a:rPr lang="fr-FR" dirty="0">
                <a:solidFill>
                  <a:srgbClr val="61FA48"/>
                </a:solidFill>
              </a:rPr>
            </a:br>
            <a:r>
              <a:rPr lang="fr-FR" sz="3600" b="1" dirty="0">
                <a:solidFill>
                  <a:srgbClr val="61FA48"/>
                </a:solidFill>
                <a:latin typeface="Arial" panose="020B0604020202020204" pitchFamily="34" charset="0"/>
              </a:rPr>
              <a:t>di-mo-tec</a:t>
            </a:r>
            <a:endParaRPr lang="fr-FR" sz="3600" dirty="0">
              <a:solidFill>
                <a:srgbClr val="61FA48"/>
              </a:solidFill>
            </a:endParaRPr>
          </a:p>
        </p:txBody>
      </p:sp>
      <p:pic>
        <p:nvPicPr>
          <p:cNvPr id="10"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074410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3" name="Rectangle 2"/>
          <p:cNvSpPr/>
          <p:nvPr/>
        </p:nvSpPr>
        <p:spPr>
          <a:xfrm>
            <a:off x="395536" y="1700808"/>
            <a:ext cx="8424936" cy="1870577"/>
          </a:xfrm>
          <a:prstGeom prst="rect">
            <a:avLst/>
          </a:prstGeom>
          <a:ln w="38100">
            <a:solidFill>
              <a:schemeClr val="bg2"/>
            </a:solidFill>
          </a:ln>
        </p:spPr>
        <p:txBody>
          <a:bodyPr wrap="square">
            <a:spAutoFit/>
          </a:bodyPr>
          <a:lstStyle/>
          <a:p>
            <a:pPr algn="ctr">
              <a:lnSpc>
                <a:spcPct val="107000"/>
              </a:lnSpc>
              <a:spcAft>
                <a:spcPts val="0"/>
              </a:spcAft>
            </a:pP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a:t>
            </a:r>
            <a:r>
              <a:rPr lang="fr-FR" sz="28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  </a:t>
            </a: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DES AMATEURS </a:t>
            </a:r>
            <a:r>
              <a:rPr lang="fr-FR" sz="28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et/ou </a:t>
            </a: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CONSTRUCTEURS DU ZERO</a:t>
            </a:r>
            <a:endParaRPr lang="fr-FR"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Les </a:t>
            </a:r>
            <a:r>
              <a:rPr lang="fr-FR" sz="2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vendredi 16 avril 2021 </a:t>
            </a:r>
            <a:r>
              <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après midi et samedi </a:t>
            </a:r>
            <a:r>
              <a:rPr lang="fr-FR" sz="2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17 </a:t>
            </a:r>
            <a:r>
              <a:rPr lang="fr-FR" sz="24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avril </a:t>
            </a:r>
            <a:r>
              <a:rPr lang="fr-FR" sz="2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2021</a:t>
            </a:r>
            <a:endParaRPr lang="fr-FR"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2800"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À Nîmes (Gard)</a:t>
            </a:r>
            <a:endParaRPr lang="fr-FR"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a:t>
            </a:fld>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8587180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05" y="1124744"/>
            <a:ext cx="8976389" cy="3610519"/>
          </a:xfr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60</a:t>
            </a:fld>
            <a:endParaRPr lang="fr-FR" dirty="0"/>
          </a:p>
        </p:txBody>
      </p:sp>
      <p:pic>
        <p:nvPicPr>
          <p:cNvPr id="7" name="Image 6" descr="http://www.spur-1.eu/Blog/Eintrage/2015/11/5_..._Modder_2_files/IMG_0676.jpg"/>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141455"/>
            <a:ext cx="3228975" cy="2428875"/>
          </a:xfrm>
          <a:prstGeom prst="rect">
            <a:avLst/>
          </a:prstGeom>
          <a:noFill/>
          <a:ln>
            <a:noFill/>
          </a:ln>
        </p:spPr>
      </p:pic>
      <p:sp>
        <p:nvSpPr>
          <p:cNvPr id="8" name="Rectangle 7"/>
          <p:cNvSpPr/>
          <p:nvPr/>
        </p:nvSpPr>
        <p:spPr>
          <a:xfrm>
            <a:off x="628650" y="-95377"/>
            <a:ext cx="2448272" cy="923330"/>
          </a:xfrm>
          <a:prstGeom prst="rect">
            <a:avLst/>
          </a:prstGeom>
        </p:spPr>
        <p:txBody>
          <a:bodyPr wrap="square">
            <a:spAutoFit/>
          </a:bodyPr>
          <a:lstStyle/>
          <a:p>
            <a:r>
              <a:rPr lang="fr-FR" dirty="0"/>
              <a:t/>
            </a:r>
            <a:br>
              <a:rPr lang="fr-FR" dirty="0"/>
            </a:br>
            <a:r>
              <a:rPr lang="fr-FR" sz="3600" b="1" dirty="0">
                <a:solidFill>
                  <a:srgbClr val="61FA48"/>
                </a:solidFill>
                <a:latin typeface="Arial" panose="020B0604020202020204" pitchFamily="34" charset="0"/>
              </a:rPr>
              <a:t>di-mo-tec</a:t>
            </a:r>
            <a:endParaRPr lang="fr-FR" sz="3600" dirty="0">
              <a:solidFill>
                <a:srgbClr val="61FA48"/>
              </a:solidFill>
            </a:endParaRPr>
          </a:p>
        </p:txBody>
      </p:sp>
      <p:pic>
        <p:nvPicPr>
          <p:cNvPr id="9"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022780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0" name="Titre 9"/>
          <p:cNvSpPr>
            <a:spLocks noGrp="1"/>
          </p:cNvSpPr>
          <p:nvPr>
            <p:ph type="title"/>
          </p:nvPr>
        </p:nvSpPr>
        <p:spPr>
          <a:xfrm>
            <a:off x="6372200" y="384716"/>
            <a:ext cx="2431182" cy="1047979"/>
          </a:xfrm>
          <a:prstGeom prst="rect">
            <a:avLst/>
          </a:prstGeom>
        </p:spPr>
        <p:txBody>
          <a:bodyPr wrap="square">
            <a:spAutoFit/>
          </a:bodyPr>
          <a:lstStyle/>
          <a:p>
            <a:r>
              <a:rPr lang="fr-FR" dirty="0"/>
              <a:t/>
            </a:r>
            <a:br>
              <a:rPr lang="fr-FR" dirty="0"/>
            </a:br>
            <a:r>
              <a:rPr lang="fr-FR" sz="3600" b="1" dirty="0">
                <a:solidFill>
                  <a:srgbClr val="61FA48"/>
                </a:solidFill>
                <a:latin typeface="Arial" panose="020B0604020202020204" pitchFamily="34" charset="0"/>
              </a:rPr>
              <a:t>di-mo-tec</a:t>
            </a:r>
            <a:endParaRPr lang="fr-FR" sz="3600" dirty="0">
              <a:solidFill>
                <a:srgbClr val="61FA48"/>
              </a:solidFill>
            </a:endParaRPr>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3635996"/>
            <a:ext cx="4830021" cy="3222003"/>
          </a:xfr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61</a:t>
            </a:fld>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624676"/>
            <a:ext cx="5004048" cy="3339000"/>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 y="2247"/>
            <a:ext cx="5503342" cy="367272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755" y="1815164"/>
            <a:ext cx="5224127" cy="2291284"/>
          </a:xfrm>
          <a:prstGeom prst="rect">
            <a:avLst/>
          </a:prstGeom>
        </p:spPr>
      </p:pic>
      <p:pic>
        <p:nvPicPr>
          <p:cNvPr id="11"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e la date 2"/>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1953977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dirty="0" smtClean="0"/>
          </a:p>
        </p:txBody>
      </p:sp>
      <p:sp>
        <p:nvSpPr>
          <p:cNvPr id="7" name="ZoneTexte 6"/>
          <p:cNvSpPr txBox="1"/>
          <p:nvPr/>
        </p:nvSpPr>
        <p:spPr>
          <a:xfrm>
            <a:off x="2420144" y="4157464"/>
            <a:ext cx="6048672" cy="369332"/>
          </a:xfrm>
          <a:prstGeom prst="rect">
            <a:avLst/>
          </a:prstGeom>
          <a:noFill/>
        </p:spPr>
        <p:txBody>
          <a:bodyPr wrap="square" rtlCol="0">
            <a:spAutoFit/>
          </a:bodyPr>
          <a:lstStyle/>
          <a:p>
            <a:endParaRPr lang="fr-FR" dirty="0"/>
          </a:p>
        </p:txBody>
      </p:sp>
      <p:sp>
        <p:nvSpPr>
          <p:cNvPr id="32771" name="Rectangle 3"/>
          <p:cNvSpPr>
            <a:spLocks noChangeArrowheads="1"/>
          </p:cNvSpPr>
          <p:nvPr/>
        </p:nvSpPr>
        <p:spPr bwMode="auto">
          <a:xfrm>
            <a:off x="0" y="3586055"/>
            <a:ext cx="914400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haroni" pitchFamily="2" charset="-79"/>
              </a:rPr>
              <a:t>VOITURES </a:t>
            </a:r>
            <a:r>
              <a:rPr kumimoji="0" lang="fr-FR" sz="28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haroni" pitchFamily="2" charset="-79"/>
              </a:rPr>
              <a:t>CIWL</a:t>
            </a:r>
            <a:r>
              <a:rPr kumimoji="0" lang="fr-FR" sz="16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rPr>
              <a:t> </a:t>
            </a:r>
            <a:endParaRPr kumimoji="0" lang="fr-FR" sz="1600" b="0"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rPr>
              <a:t> </a:t>
            </a:r>
          </a:p>
        </p:txBody>
      </p:sp>
      <p:pic>
        <p:nvPicPr>
          <p:cNvPr id="11" name="Image 10" descr="http://www.elettren.it/images/marchio%20elettren%20sito.jpg"/>
          <p:cNvPicPr/>
          <p:nvPr/>
        </p:nvPicPr>
        <p:blipFill>
          <a:blip r:embed="rId2" cstate="print"/>
          <a:srcRect/>
          <a:stretch>
            <a:fillRect/>
          </a:stretch>
        </p:blipFill>
        <p:spPr bwMode="auto">
          <a:xfrm>
            <a:off x="2555776" y="1844824"/>
            <a:ext cx="3810000" cy="561975"/>
          </a:xfrm>
          <a:prstGeom prst="rect">
            <a:avLst/>
          </a:prstGeom>
          <a:noFill/>
          <a:ln w="9525">
            <a:noFill/>
            <a:miter lim="800000"/>
            <a:headEnd/>
            <a:tailEnd/>
          </a:ln>
        </p:spPr>
      </p:pic>
      <p:pic>
        <p:nvPicPr>
          <p:cNvPr id="9"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4" name="Espace réservé du numéro de diapositive 3"/>
          <p:cNvSpPr>
            <a:spLocks noGrp="1"/>
          </p:cNvSpPr>
          <p:nvPr>
            <p:ph type="sldNum" sz="quarter" idx="12"/>
          </p:nvPr>
        </p:nvSpPr>
        <p:spPr/>
        <p:txBody>
          <a:bodyPr/>
          <a:lstStyle/>
          <a:p>
            <a:fld id="{BEF8B2D1-DD13-4E67-9225-33C25A234C29}" type="slidenum">
              <a:rPr lang="fr-FR" smtClean="0"/>
              <a:pPr/>
              <a:t>62</a:t>
            </a:fld>
            <a:endParaRPr lang="fr-FR" dirty="0"/>
          </a:p>
        </p:txBody>
      </p:sp>
      <p:sp>
        <p:nvSpPr>
          <p:cNvPr id="5" name="Espace réservé de la date 4"/>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28183701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63</a:t>
            </a:fld>
            <a:endParaRPr lang="fr-FR" dirty="0"/>
          </a:p>
        </p:txBody>
      </p:sp>
      <p:pic>
        <p:nvPicPr>
          <p:cNvPr id="10" name="Image 9"/>
          <p:cNvPicPr>
            <a:picLocks noChangeAspect="1"/>
          </p:cNvPicPr>
          <p:nvPr/>
        </p:nvPicPr>
        <p:blipFill>
          <a:blip r:embed="rId3"/>
          <a:stretch>
            <a:fillRect/>
          </a:stretch>
        </p:blipFill>
        <p:spPr>
          <a:xfrm>
            <a:off x="1548" y="0"/>
            <a:ext cx="2736304" cy="408127"/>
          </a:xfrm>
          <a:prstGeom prst="rect">
            <a:avLst/>
          </a:prstGeom>
        </p:spPr>
      </p:pic>
      <p:pic>
        <p:nvPicPr>
          <p:cNvPr id="7"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4325363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936"/>
            <a:ext cx="9140085" cy="6855064"/>
          </a:xfr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64</a:t>
            </a:fld>
            <a:endParaRPr lang="fr-FR" dirty="0"/>
          </a:p>
        </p:txBody>
      </p:sp>
      <p:pic>
        <p:nvPicPr>
          <p:cNvPr id="7" name="Image 6"/>
          <p:cNvPicPr>
            <a:picLocks noChangeAspect="1"/>
          </p:cNvPicPr>
          <p:nvPr/>
        </p:nvPicPr>
        <p:blipFill>
          <a:blip r:embed="rId3"/>
          <a:stretch>
            <a:fillRect/>
          </a:stretch>
        </p:blipFill>
        <p:spPr>
          <a:xfrm>
            <a:off x="1548" y="0"/>
            <a:ext cx="2736304" cy="408127"/>
          </a:xfrm>
          <a:prstGeom prst="rect">
            <a:avLst/>
          </a:prstGeom>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6205912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818"/>
            <a:ext cx="9144000" cy="6859039"/>
          </a:xfrm>
          <a:prstGeom prst="rect">
            <a:avLst/>
          </a:prstGeo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65</a:t>
            </a:fld>
            <a:endParaRPr lang="fr-FR" dirty="0"/>
          </a:p>
        </p:txBody>
      </p:sp>
      <p:pic>
        <p:nvPicPr>
          <p:cNvPr id="7" name="Image 6"/>
          <p:cNvPicPr>
            <a:picLocks noChangeAspect="1"/>
          </p:cNvPicPr>
          <p:nvPr/>
        </p:nvPicPr>
        <p:blipFill>
          <a:blip r:embed="rId3"/>
          <a:stretch>
            <a:fillRect/>
          </a:stretch>
        </p:blipFill>
        <p:spPr>
          <a:xfrm>
            <a:off x="1548" y="0"/>
            <a:ext cx="2736304" cy="408127"/>
          </a:xfrm>
          <a:prstGeom prst="rect">
            <a:avLst/>
          </a:prstGeom>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9327443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07" y="0"/>
            <a:ext cx="9144000" cy="6858000"/>
          </a:xfrm>
        </p:spPr>
      </p:pic>
      <p:sp>
        <p:nvSpPr>
          <p:cNvPr id="5" name="Espace réservé du numéro de diapositive 4"/>
          <p:cNvSpPr>
            <a:spLocks noGrp="1"/>
          </p:cNvSpPr>
          <p:nvPr>
            <p:ph type="sldNum" sz="quarter" idx="12"/>
          </p:nvPr>
        </p:nvSpPr>
        <p:spPr/>
        <p:txBody>
          <a:bodyPr/>
          <a:lstStyle/>
          <a:p>
            <a:fld id="{BEF8B2D1-DD13-4E67-9225-33C25A234C29}" type="slidenum">
              <a:rPr lang="fr-FR" smtClean="0"/>
              <a:pPr/>
              <a:t>66</a:t>
            </a:fld>
            <a:endParaRPr lang="fr-FR" dirty="0"/>
          </a:p>
        </p:txBody>
      </p:sp>
      <p:pic>
        <p:nvPicPr>
          <p:cNvPr id="3" name="Image 2"/>
          <p:cNvPicPr>
            <a:picLocks noChangeAspect="1"/>
          </p:cNvPicPr>
          <p:nvPr/>
        </p:nvPicPr>
        <p:blipFill>
          <a:blip r:embed="rId3"/>
          <a:stretch>
            <a:fillRect/>
          </a:stretch>
        </p:blipFill>
        <p:spPr>
          <a:xfrm>
            <a:off x="1548" y="0"/>
            <a:ext cx="2736304" cy="408127"/>
          </a:xfrm>
          <a:prstGeom prst="rect">
            <a:avLst/>
          </a:prstGeom>
        </p:spPr>
      </p:pic>
      <p:pic>
        <p:nvPicPr>
          <p:cNvPr id="7"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5991894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0" y="1591248"/>
            <a:ext cx="9144000" cy="3513221"/>
          </a:xfrm>
          <a:prstGeom prst="rect">
            <a:avLst/>
          </a:prstGeom>
        </p:spPr>
      </p:pic>
      <p:pic>
        <p:nvPicPr>
          <p:cNvPr id="9" name="Espace réservé du contenu 8"/>
          <p:cNvPicPr>
            <a:picLocks noGrp="1" noChangeAspect="1"/>
          </p:cNvPicPr>
          <p:nvPr>
            <p:ph idx="1"/>
          </p:nvPr>
        </p:nvPicPr>
        <p:blipFill>
          <a:blip r:embed="rId3"/>
          <a:stretch>
            <a:fillRect/>
          </a:stretch>
        </p:blipFill>
        <p:spPr>
          <a:xfrm>
            <a:off x="1646184" y="908720"/>
            <a:ext cx="1584176" cy="1591248"/>
          </a:xfrm>
          <a:prstGeom prst="rect">
            <a:avLst/>
          </a:prstGeom>
        </p:spPr>
      </p:pic>
      <p:pic>
        <p:nvPicPr>
          <p:cNvPr id="5"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3" name="Espace réservé du numéro de diapositive 2"/>
          <p:cNvSpPr>
            <a:spLocks noGrp="1"/>
          </p:cNvSpPr>
          <p:nvPr>
            <p:ph type="sldNum" sz="quarter" idx="12"/>
          </p:nvPr>
        </p:nvSpPr>
        <p:spPr/>
        <p:txBody>
          <a:bodyPr/>
          <a:lstStyle/>
          <a:p>
            <a:fld id="{BEF8B2D1-DD13-4E67-9225-33C25A234C29}" type="slidenum">
              <a:rPr lang="fr-FR" smtClean="0"/>
              <a:pPr/>
              <a:t>67</a:t>
            </a:fld>
            <a:endParaRPr lang="fr-FR" dirty="0"/>
          </a:p>
        </p:txBody>
      </p:sp>
      <p:sp>
        <p:nvSpPr>
          <p:cNvPr id="4" name="Espace réservé de la date 3"/>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42550799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95595"/>
            <a:ext cx="9151276" cy="4541234"/>
          </a:xfrm>
          <a:prstGeom prst="rect">
            <a:avLst/>
          </a:prstGeom>
        </p:spPr>
      </p:pic>
      <p:sp>
        <p:nvSpPr>
          <p:cNvPr id="2" name="Titre 1"/>
          <p:cNvSpPr>
            <a:spLocks noGrp="1"/>
          </p:cNvSpPr>
          <p:nvPr>
            <p:ph type="title"/>
          </p:nvPr>
        </p:nvSpPr>
        <p:spPr>
          <a:xfrm>
            <a:off x="338436" y="1495595"/>
            <a:ext cx="8266012" cy="1325563"/>
          </a:xfrm>
        </p:spPr>
        <p:txBody>
          <a:bodyPr>
            <a:noAutofit/>
          </a:bodyPr>
          <a:lstStyle/>
          <a:p>
            <a:pPr algn="ctr"/>
            <a:r>
              <a:rPr lang="fr-FR" sz="7200" dirty="0">
                <a:solidFill>
                  <a:srgbClr val="C00000"/>
                </a:solidFill>
                <a:latin typeface="Segoe Print" panose="02000600000000000000" pitchFamily="2" charset="0"/>
                <a:ea typeface="Times New Roman" panose="02020603050405020304" pitchFamily="18" charset="0"/>
              </a:rPr>
              <a:t>232 S</a:t>
            </a:r>
            <a:r>
              <a:rPr lang="fr-FR" sz="1600" dirty="0">
                <a:solidFill>
                  <a:srgbClr val="C00000"/>
                </a:solidFill>
                <a:latin typeface="Times New Roman" panose="02020603050405020304" pitchFamily="18" charset="0"/>
                <a:ea typeface="Calibri" panose="020F0502020204030204" pitchFamily="34" charset="0"/>
              </a:rPr>
              <a:t/>
            </a:r>
            <a:br>
              <a:rPr lang="fr-FR" sz="1600" dirty="0">
                <a:solidFill>
                  <a:srgbClr val="C00000"/>
                </a:solidFill>
                <a:latin typeface="Times New Roman" panose="02020603050405020304" pitchFamily="18" charset="0"/>
                <a:ea typeface="Calibri" panose="020F0502020204030204" pitchFamily="34" charset="0"/>
              </a:rPr>
            </a:br>
            <a:endParaRPr lang="fr-FR" sz="1600" b="1" dirty="0">
              <a:solidFill>
                <a:srgbClr val="C00000"/>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smtClean="0"/>
              <a:t>17/02/2020</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68</a:t>
            </a:fld>
            <a:endParaRPr lang="fr-FR" dirty="0"/>
          </a:p>
        </p:txBody>
      </p:sp>
      <p:pic>
        <p:nvPicPr>
          <p:cNvPr id="6"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
        <p:nvSpPr>
          <p:cNvPr id="8" name="Rectangle 7"/>
          <p:cNvSpPr/>
          <p:nvPr/>
        </p:nvSpPr>
        <p:spPr>
          <a:xfrm>
            <a:off x="338436" y="146520"/>
            <a:ext cx="7833964" cy="1354217"/>
          </a:xfrm>
          <a:prstGeom prst="rect">
            <a:avLst/>
          </a:prstGeom>
        </p:spPr>
        <p:txBody>
          <a:bodyPr wrap="square">
            <a:spAutoFit/>
          </a:bodyPr>
          <a:lstStyle/>
          <a:p>
            <a:pPr algn="ctr">
              <a:spcAft>
                <a:spcPts val="0"/>
              </a:spcAft>
            </a:pPr>
            <a:endParaRPr lang="fr-FR" sz="3200" b="1" dirty="0" smtClean="0">
              <a:solidFill>
                <a:srgbClr val="FFFF00"/>
              </a:solidFill>
              <a:latin typeface="Segoe Print" panose="02000600000000000000" pitchFamily="2" charset="0"/>
              <a:ea typeface="Times New Roman" panose="02020603050405020304" pitchFamily="18" charset="0"/>
            </a:endParaRPr>
          </a:p>
          <a:p>
            <a:pPr algn="ctr">
              <a:spcAft>
                <a:spcPts val="0"/>
              </a:spcAft>
            </a:pPr>
            <a:r>
              <a:rPr lang="fr-FR" sz="3200" b="1" dirty="0" smtClean="0">
                <a:solidFill>
                  <a:srgbClr val="FFFF00"/>
                </a:solidFill>
                <a:latin typeface="Segoe Print" panose="02000600000000000000" pitchFamily="2" charset="0"/>
                <a:ea typeface="Times New Roman" panose="02020603050405020304" pitchFamily="18" charset="0"/>
              </a:rPr>
              <a:t>Henri RODDE</a:t>
            </a:r>
          </a:p>
          <a:p>
            <a:pPr>
              <a:spcAft>
                <a:spcPts val="0"/>
              </a:spcAft>
            </a:pPr>
            <a:endParaRPr lang="fr-FR" dirty="0">
              <a:solidFill>
                <a:srgbClr val="FFFF00"/>
              </a:solidFill>
              <a:latin typeface="Segoe Print" panose="02000600000000000000" pitchFamily="2" charset="0"/>
              <a:ea typeface="Times New Roman" panose="02020603050405020304" pitchFamily="18" charset="0"/>
            </a:endParaRPr>
          </a:p>
        </p:txBody>
      </p:sp>
    </p:spTree>
    <p:extLst>
      <p:ext uri="{BB962C8B-B14F-4D97-AF65-F5344CB8AC3E}">
        <p14:creationId xmlns:p14="http://schemas.microsoft.com/office/powerpoint/2010/main" val="616014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38436" y="1495595"/>
            <a:ext cx="8266012" cy="1325563"/>
          </a:xfrm>
        </p:spPr>
        <p:txBody>
          <a:bodyPr>
            <a:noAutofit/>
          </a:bodyPr>
          <a:lstStyle/>
          <a:p>
            <a:r>
              <a:rPr lang="fr-FR" sz="1600" b="1" dirty="0" smtClean="0">
                <a:solidFill>
                  <a:srgbClr val="FFFF00"/>
                </a:solidFill>
                <a:latin typeface="Segoe Print" panose="02000600000000000000" pitchFamily="2" charset="0"/>
              </a:rPr>
              <a:t>« Un </a:t>
            </a:r>
            <a:r>
              <a:rPr lang="fr-FR" sz="1600" b="1" dirty="0">
                <a:solidFill>
                  <a:srgbClr val="FFFF00"/>
                </a:solidFill>
                <a:latin typeface="Segoe Print" panose="02000600000000000000" pitchFamily="2" charset="0"/>
              </a:rPr>
              <a:t>seul regret car il en faut bien un au moment de tourner la page, celui de devoir partir avant d’avoir pu construire une 232 S, celle de mon premier train LR arrivée par la cheminée et présente, devant moi, depuis que je construis.</a:t>
            </a:r>
            <a:br>
              <a:rPr lang="fr-FR" sz="1600" b="1" dirty="0">
                <a:solidFill>
                  <a:srgbClr val="FFFF00"/>
                </a:solidFill>
                <a:latin typeface="Segoe Print" panose="02000600000000000000" pitchFamily="2" charset="0"/>
              </a:rPr>
            </a:br>
            <a:r>
              <a:rPr lang="fr-FR" sz="1600" b="1" dirty="0">
                <a:solidFill>
                  <a:srgbClr val="FFFF00"/>
                </a:solidFill>
                <a:latin typeface="Segoe Print" panose="02000600000000000000" pitchFamily="2" charset="0"/>
              </a:rPr>
              <a:t>AMJL ne me l’a pas permis. Cependant, pour le petit groupe d’amateurs qui attendaient cette machine je recherche le moyen de réaliser ce modèle comme je l’ai fait pour la première 040 TC : dans un cadre de type associatif.</a:t>
            </a:r>
            <a:r>
              <a:rPr lang="fr-FR" sz="1600" dirty="0">
                <a:solidFill>
                  <a:srgbClr val="FFFF00"/>
                </a:solidFill>
                <a:latin typeface="Segoe Print" panose="02000600000000000000" pitchFamily="2" charset="0"/>
              </a:rPr>
              <a:t/>
            </a:r>
            <a:br>
              <a:rPr lang="fr-FR" sz="1600" dirty="0">
                <a:solidFill>
                  <a:srgbClr val="FFFF00"/>
                </a:solidFill>
                <a:latin typeface="Segoe Print" panose="02000600000000000000" pitchFamily="2" charset="0"/>
              </a:rPr>
            </a:br>
            <a:r>
              <a:rPr lang="fr-FR" sz="1600" b="1" dirty="0">
                <a:solidFill>
                  <a:srgbClr val="FFFF00"/>
                </a:solidFill>
                <a:latin typeface="Segoe Print" panose="02000600000000000000" pitchFamily="2" charset="0"/>
              </a:rPr>
              <a:t>Une vingtaine de modèles serait le minimum pour cette construction. A chacun de faire ce qu’il faut pour cela</a:t>
            </a:r>
            <a:r>
              <a:rPr lang="fr-FR" sz="1600" b="1" dirty="0" smtClean="0">
                <a:solidFill>
                  <a:srgbClr val="FFFF00"/>
                </a:solidFill>
                <a:latin typeface="Segoe Print" panose="02000600000000000000" pitchFamily="2" charset="0"/>
              </a:rPr>
              <a:t>……. »</a:t>
            </a:r>
            <a:r>
              <a:rPr lang="fr-FR" sz="1600" b="1" dirty="0">
                <a:solidFill>
                  <a:srgbClr val="FFFF00"/>
                </a:solidFill>
                <a:latin typeface="Segoe Print" panose="02000600000000000000" pitchFamily="2" charset="0"/>
              </a:rPr>
              <a:t/>
            </a:r>
            <a:br>
              <a:rPr lang="fr-FR" sz="1600" b="1" dirty="0">
                <a:solidFill>
                  <a:srgbClr val="FFFF00"/>
                </a:solidFill>
                <a:latin typeface="Segoe Print" panose="02000600000000000000" pitchFamily="2" charset="0"/>
              </a:rPr>
            </a:br>
            <a:endParaRPr lang="fr-FR" sz="1600" b="1" dirty="0">
              <a:solidFill>
                <a:srgbClr val="FFFF00"/>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smtClean="0"/>
              <a:t>17/02/2020</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69</a:t>
            </a:fld>
            <a:endParaRPr lang="fr-FR" dirty="0"/>
          </a:p>
        </p:txBody>
      </p:sp>
      <p:pic>
        <p:nvPicPr>
          <p:cNvPr id="6"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Rectangle 7"/>
          <p:cNvSpPr/>
          <p:nvPr/>
        </p:nvSpPr>
        <p:spPr>
          <a:xfrm>
            <a:off x="338436" y="146520"/>
            <a:ext cx="7833964" cy="923330"/>
          </a:xfrm>
          <a:prstGeom prst="rect">
            <a:avLst/>
          </a:prstGeom>
        </p:spPr>
        <p:txBody>
          <a:bodyPr wrap="square">
            <a:spAutoFit/>
          </a:bodyPr>
          <a:lstStyle/>
          <a:p>
            <a:pPr>
              <a:spcAft>
                <a:spcPts val="0"/>
              </a:spcAft>
            </a:pPr>
            <a:r>
              <a:rPr lang="fr-FR" dirty="0">
                <a:solidFill>
                  <a:srgbClr val="FFFF00"/>
                </a:solidFill>
                <a:latin typeface="Segoe Print" panose="02000600000000000000" pitchFamily="2" charset="0"/>
                <a:ea typeface="Times New Roman" panose="02020603050405020304" pitchFamily="18" charset="0"/>
              </a:rPr>
              <a:t>232 S dans les trois états envisagés, et copie du texte envoyé aux souscripteurs des locomotives PACIFIC</a:t>
            </a:r>
            <a:endParaRPr lang="fr-FR" dirty="0">
              <a:solidFill>
                <a:srgbClr val="FFFF00"/>
              </a:solidFill>
              <a:latin typeface="Segoe Print" panose="02000600000000000000" pitchFamily="2" charset="0"/>
              <a:ea typeface="Calibri" panose="020F0502020204030204" pitchFamily="34" charset="0"/>
            </a:endParaRPr>
          </a:p>
          <a:p>
            <a:pPr>
              <a:spcAft>
                <a:spcPts val="0"/>
              </a:spcAft>
            </a:pPr>
            <a:r>
              <a:rPr lang="fr-FR" dirty="0">
                <a:latin typeface="Times New Roman" panose="02020603050405020304" pitchFamily="18" charset="0"/>
                <a:ea typeface="Times New Roman" panose="02020603050405020304" pitchFamily="18" charset="0"/>
              </a:rPr>
              <a:t> </a:t>
            </a:r>
            <a:endParaRPr lang="fr-FR" dirty="0">
              <a:effectLst/>
              <a:latin typeface="Times New Roman" panose="02020603050405020304" pitchFamily="18" charset="0"/>
              <a:ea typeface="Calibri" panose="020F0502020204030204" pitchFamily="34" charset="0"/>
            </a:endParaRPr>
          </a:p>
        </p:txBody>
      </p:sp>
      <p:sp>
        <p:nvSpPr>
          <p:cNvPr id="9" name="Espace réservé du contenu 8"/>
          <p:cNvSpPr>
            <a:spLocks noGrp="1"/>
          </p:cNvSpPr>
          <p:nvPr>
            <p:ph idx="1"/>
          </p:nvPr>
        </p:nvSpPr>
        <p:spPr/>
        <p:txBody>
          <a:bodyPr/>
          <a:lstStyle/>
          <a:p>
            <a:endParaRPr lang="fr-FR"/>
          </a:p>
        </p:txBody>
      </p:sp>
    </p:spTree>
    <p:extLst>
      <p:ext uri="{BB962C8B-B14F-4D97-AF65-F5344CB8AC3E}">
        <p14:creationId xmlns:p14="http://schemas.microsoft.com/office/powerpoint/2010/main" val="360200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8029" y="1419746"/>
            <a:ext cx="7886700" cy="4673550"/>
          </a:xfrm>
        </p:spPr>
        <p:txBody>
          <a:bodyPr>
            <a:normAutofit/>
          </a:bodyPr>
          <a:lstStyle/>
          <a:p>
            <a:pPr algn="ctr">
              <a:buNone/>
            </a:pPr>
            <a:endParaRPr lang="fr-FR" sz="2800" b="1" dirty="0" smtClean="0">
              <a:latin typeface="+mj-lt"/>
            </a:endParaRPr>
          </a:p>
          <a:p>
            <a:pPr algn="ctr">
              <a:buNone/>
            </a:pPr>
            <a:endParaRPr lang="fr-FR" sz="2800" b="1" dirty="0" smtClean="0">
              <a:latin typeface="+mj-lt"/>
            </a:endParaRPr>
          </a:p>
          <a:p>
            <a:pPr algn="ctr">
              <a:buNone/>
            </a:pPr>
            <a:r>
              <a:rPr lang="fr-FR" sz="4400" b="1" dirty="0" smtClean="0">
                <a:solidFill>
                  <a:srgbClr val="FFFF00"/>
                </a:solidFill>
                <a:latin typeface="Segoe Print" panose="02000600000000000000" pitchFamily="2" charset="0"/>
              </a:rPr>
              <a:t>78 inscrits pour avril</a:t>
            </a:r>
          </a:p>
          <a:p>
            <a:pPr algn="ctr">
              <a:buNone/>
            </a:pPr>
            <a:r>
              <a:rPr lang="fr-FR" sz="3600" b="1" dirty="0" smtClean="0">
                <a:solidFill>
                  <a:schemeClr val="accent2">
                    <a:lumMod val="20000"/>
                    <a:lumOff val="80000"/>
                  </a:schemeClr>
                </a:solidFill>
                <a:latin typeface="Segoe Print" panose="02000600000000000000" pitchFamily="2" charset="0"/>
              </a:rPr>
              <a:t>77 </a:t>
            </a:r>
            <a:r>
              <a:rPr lang="fr-FR" sz="3600" b="1" dirty="0">
                <a:solidFill>
                  <a:schemeClr val="accent2">
                    <a:lumMod val="20000"/>
                    <a:lumOff val="80000"/>
                  </a:schemeClr>
                </a:solidFill>
                <a:latin typeface="Segoe Print" panose="02000600000000000000" pitchFamily="2" charset="0"/>
              </a:rPr>
              <a:t>participants en 2019</a:t>
            </a:r>
          </a:p>
          <a:p>
            <a:pPr algn="ctr">
              <a:buNone/>
            </a:pPr>
            <a:r>
              <a:rPr lang="fr-FR" sz="2800" b="1" dirty="0" smtClean="0">
                <a:solidFill>
                  <a:schemeClr val="accent2">
                    <a:lumMod val="20000"/>
                    <a:lumOff val="80000"/>
                  </a:schemeClr>
                </a:solidFill>
                <a:latin typeface="Segoe Print" panose="02000600000000000000" pitchFamily="2" charset="0"/>
              </a:rPr>
              <a:t>61 </a:t>
            </a:r>
            <a:r>
              <a:rPr lang="fr-FR" sz="2800" b="1" dirty="0">
                <a:solidFill>
                  <a:schemeClr val="accent2">
                    <a:lumMod val="20000"/>
                    <a:lumOff val="80000"/>
                  </a:schemeClr>
                </a:solidFill>
                <a:latin typeface="Segoe Print" panose="02000600000000000000" pitchFamily="2" charset="0"/>
              </a:rPr>
              <a:t>participants en 2018</a:t>
            </a:r>
          </a:p>
          <a:p>
            <a:pPr algn="ctr">
              <a:buNone/>
            </a:pPr>
            <a:r>
              <a:rPr lang="fr-FR" sz="2400" b="1" dirty="0" smtClean="0">
                <a:solidFill>
                  <a:schemeClr val="accent2">
                    <a:lumMod val="20000"/>
                    <a:lumOff val="80000"/>
                  </a:schemeClr>
                </a:solidFill>
                <a:latin typeface="Segoe Print" panose="02000600000000000000" pitchFamily="2" charset="0"/>
              </a:rPr>
              <a:t>64 </a:t>
            </a:r>
            <a:r>
              <a:rPr lang="fr-FR" sz="2400" b="1" dirty="0">
                <a:solidFill>
                  <a:schemeClr val="accent2">
                    <a:lumMod val="20000"/>
                    <a:lumOff val="80000"/>
                  </a:schemeClr>
                </a:solidFill>
                <a:latin typeface="Segoe Print" panose="02000600000000000000" pitchFamily="2" charset="0"/>
              </a:rPr>
              <a:t>participants en 2017</a:t>
            </a:r>
          </a:p>
          <a:p>
            <a:pPr algn="ctr">
              <a:buNone/>
            </a:pPr>
            <a:r>
              <a:rPr lang="fr-FR" sz="2000" b="1" dirty="0" smtClean="0">
                <a:solidFill>
                  <a:schemeClr val="accent2">
                    <a:lumMod val="20000"/>
                    <a:lumOff val="80000"/>
                  </a:schemeClr>
                </a:solidFill>
                <a:latin typeface="Segoe Print" panose="02000600000000000000" pitchFamily="2" charset="0"/>
              </a:rPr>
              <a:t>63 participants en 2016</a:t>
            </a:r>
          </a:p>
        </p:txBody>
      </p:sp>
      <p:sp>
        <p:nvSpPr>
          <p:cNvPr id="7" name="Rectangle 6"/>
          <p:cNvSpPr/>
          <p:nvPr/>
        </p:nvSpPr>
        <p:spPr>
          <a:xfrm>
            <a:off x="2412154" y="4365104"/>
            <a:ext cx="4572000" cy="461665"/>
          </a:xfrm>
          <a:prstGeom prst="rect">
            <a:avLst/>
          </a:prstGeom>
        </p:spPr>
        <p:txBody>
          <a:bodyPr>
            <a:spAutoFit/>
          </a:bodyPr>
          <a:lstStyle/>
          <a:p>
            <a:pPr lvl="0" algn="ctr">
              <a:spcAft>
                <a:spcPts val="0"/>
              </a:spcAft>
            </a:pPr>
            <a:endParaRPr lang="fr-FR" sz="2400" b="1" dirty="0">
              <a:solidFill>
                <a:srgbClr val="CCFFFF"/>
              </a:solidFill>
              <a:latin typeface="Candara" panose="020E0502030303020204" pitchFamily="34" charset="0"/>
              <a:ea typeface="Calibri" panose="020F0502020204030204" pitchFamily="34" charset="0"/>
              <a:cs typeface="Arial" pitchFamily="34" charset="0"/>
            </a:endParaRPr>
          </a:p>
        </p:txBody>
      </p:sp>
      <p:pic>
        <p:nvPicPr>
          <p:cNvPr id="10"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Rectangle 3"/>
          <p:cNvSpPr/>
          <p:nvPr/>
        </p:nvSpPr>
        <p:spPr>
          <a:xfrm>
            <a:off x="323528" y="252282"/>
            <a:ext cx="3024336" cy="553357"/>
          </a:xfrm>
          <a:prstGeom prst="rect">
            <a:avLst/>
          </a:prstGeom>
          <a:solidFill>
            <a:schemeClr val="bg2">
              <a:lumMod val="50000"/>
            </a:schemeClr>
          </a:solidFill>
          <a:ln w="19050">
            <a:solidFill>
              <a:schemeClr val="bg2"/>
            </a:solidFill>
          </a:ln>
        </p:spPr>
        <p:txBody>
          <a:bodyPr wrap="square">
            <a:spAutoFit/>
          </a:bodyPr>
          <a:lstStyle/>
          <a:p>
            <a:pPr algn="ctr">
              <a:lnSpc>
                <a:spcPct val="107000"/>
              </a:lnSpc>
              <a:spcAft>
                <a:spcPts val="0"/>
              </a:spcAft>
            </a:pPr>
            <a:r>
              <a:rPr lang="fr-FR" sz="1400" b="1" dirty="0" smtClean="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2020  DES AMATEURS et/ou CONSTRUCTEURS DU ZERO</a:t>
            </a:r>
            <a:endParaRPr lang="fr-FR" sz="11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p:cNvSpPr txBox="1"/>
          <p:nvPr/>
        </p:nvSpPr>
        <p:spPr>
          <a:xfrm>
            <a:off x="5004048" y="860525"/>
            <a:ext cx="1790875" cy="523220"/>
          </a:xfrm>
          <a:prstGeom prst="rect">
            <a:avLst/>
          </a:prstGeom>
          <a:noFill/>
        </p:spPr>
        <p:txBody>
          <a:bodyPr wrap="none" rtlCol="0">
            <a:spAutoFit/>
          </a:bodyPr>
          <a:lstStyle/>
          <a:p>
            <a:r>
              <a:rPr lang="fr-FR" sz="2800" b="1" dirty="0" smtClean="0">
                <a:solidFill>
                  <a:schemeClr val="accent2">
                    <a:lumMod val="20000"/>
                    <a:lumOff val="80000"/>
                  </a:schemeClr>
                </a:solidFill>
                <a:latin typeface="Segoe Print" panose="02000600000000000000" pitchFamily="2" charset="0"/>
              </a:rPr>
              <a:t>Présence</a:t>
            </a:r>
            <a:endParaRPr lang="fr-FR" sz="2800" b="1" dirty="0">
              <a:solidFill>
                <a:schemeClr val="accent2">
                  <a:lumMod val="20000"/>
                  <a:lumOff val="80000"/>
                </a:schemeClr>
              </a:solidFill>
              <a:latin typeface="Segoe Print" panose="02000600000000000000" pitchFamily="2" charset="0"/>
            </a:endParaRPr>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7</a:t>
            </a:fld>
            <a:endParaRPr lang="fr-FR" dirty="0"/>
          </a:p>
        </p:txBody>
      </p:sp>
      <p:sp>
        <p:nvSpPr>
          <p:cNvPr id="8" name="Espace réservé de la date 7"/>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3256039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46"/>
            <a:ext cx="4550904" cy="258285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527" y="-17946"/>
            <a:ext cx="4739474" cy="2582850"/>
          </a:xfrm>
          <a:prstGeom prst="rect">
            <a:avLst/>
          </a:prstGeom>
        </p:spPr>
      </p:pic>
      <p:sp>
        <p:nvSpPr>
          <p:cNvPr id="4" name="Espace réservé de la date 3"/>
          <p:cNvSpPr>
            <a:spLocks noGrp="1"/>
          </p:cNvSpPr>
          <p:nvPr>
            <p:ph type="dt" sz="half" idx="10"/>
          </p:nvPr>
        </p:nvSpPr>
        <p:spPr/>
        <p:txBody>
          <a:bodyPr/>
          <a:lstStyle/>
          <a:p>
            <a:r>
              <a:rPr lang="fr-FR" smtClean="0"/>
              <a:t>17/02/2020</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70</a:t>
            </a:fld>
            <a:endParaRPr lang="fr-FR" dirty="0"/>
          </a:p>
        </p:txBody>
      </p:sp>
      <p:pic>
        <p:nvPicPr>
          <p:cNvPr id="6"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6091" y="2533849"/>
            <a:ext cx="6549626" cy="4005064"/>
          </a:xfrm>
          <a:prstGeom prst="rect">
            <a:avLst/>
          </a:prstGeom>
        </p:spPr>
      </p:pic>
    </p:spTree>
    <p:extLst>
      <p:ext uri="{BB962C8B-B14F-4D97-AF65-F5344CB8AC3E}">
        <p14:creationId xmlns:p14="http://schemas.microsoft.com/office/powerpoint/2010/main" val="4278351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1222060" y="1412776"/>
            <a:ext cx="6441186" cy="1754326"/>
          </a:xfrm>
          <a:prstGeom prst="rect">
            <a:avLst/>
          </a:prstGeom>
          <a:noFill/>
        </p:spPr>
        <p:txBody>
          <a:bodyPr wrap="none" lIns="91440" tIns="45720" rIns="91440" bIns="45720">
            <a:spAutoFit/>
          </a:bodyPr>
          <a:lstStyle/>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Questions diverses</a:t>
            </a:r>
            <a:endPar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dirty="0" smtClean="0"/>
              <a:t>17/02/2020</a:t>
            </a:r>
            <a:endParaRPr lang="fr-F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2133600"/>
            <a:ext cx="8856983" cy="3886200"/>
          </a:xfrm>
        </p:spPr>
        <p:txBody>
          <a:bodyPr>
            <a:normAutofit/>
          </a:bodyPr>
          <a:lstStyle/>
          <a:p>
            <a:pPr marL="0" indent="0" algn="ctr">
              <a:buNone/>
            </a:pPr>
            <a:r>
              <a:rPr lang="fr-FR" sz="4400" b="1"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Présentation </a:t>
            </a:r>
          </a:p>
          <a:p>
            <a:pPr marL="0" indent="0" algn="ctr">
              <a:buNone/>
            </a:pPr>
            <a:r>
              <a:rPr lang="fr-FR" sz="4400" b="1"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de votre matériel</a:t>
            </a:r>
          </a:p>
          <a:p>
            <a:endParaRPr lang="fr-FR" sz="4400" dirty="0"/>
          </a:p>
        </p:txBody>
      </p:sp>
      <p:pic>
        <p:nvPicPr>
          <p:cNvPr id="5" name="il_fi" descr="http://www.easydroit.fr/images/article/image/image031.png"/>
          <p:cNvPicPr/>
          <p:nvPr/>
        </p:nvPicPr>
        <p:blipFill>
          <a:blip r:embed="rId3" cstate="print"/>
          <a:srcRect/>
          <a:stretch>
            <a:fillRect/>
          </a:stretch>
        </p:blipFill>
        <p:spPr bwMode="auto">
          <a:xfrm>
            <a:off x="8495928" y="27564"/>
            <a:ext cx="648072" cy="5760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386679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25625"/>
            <a:ext cx="9144000" cy="4351338"/>
          </a:xfrm>
        </p:spPr>
        <p:txBody>
          <a:bodyPr>
            <a:normAutofit/>
          </a:bodyPr>
          <a:lstStyle/>
          <a:p>
            <a:pPr marL="0" indent="0" algn="ctr">
              <a:buNone/>
            </a:pPr>
            <a:r>
              <a:rPr lang="fr-FR" sz="3200" b="1" dirty="0" smtClean="0">
                <a:solidFill>
                  <a:srgbClr val="61FA48"/>
                </a:solidFill>
                <a:latin typeface="Segoe Print" panose="02000600000000000000" pitchFamily="2" charset="0"/>
              </a:rPr>
              <a:t>BILAN </a:t>
            </a:r>
          </a:p>
          <a:p>
            <a:pPr marL="0" indent="0" algn="ctr">
              <a:buNone/>
            </a:pPr>
            <a:endParaRPr lang="fr-FR" sz="3200" b="1" dirty="0" smtClean="0">
              <a:solidFill>
                <a:srgbClr val="61FA48"/>
              </a:solidFill>
              <a:latin typeface="Segoe Print" panose="02000600000000000000" pitchFamily="2" charset="0"/>
            </a:endParaRPr>
          </a:p>
          <a:p>
            <a:pPr marL="0" indent="0" algn="ctr">
              <a:buNone/>
            </a:pPr>
            <a:r>
              <a:rPr lang="fr-FR" sz="2800" b="1" dirty="0" smtClean="0">
                <a:solidFill>
                  <a:srgbClr val="61FA48"/>
                </a:solidFill>
                <a:latin typeface="Segoe Print" panose="02000600000000000000" pitchFamily="2" charset="0"/>
              </a:rPr>
              <a:t>42 paiement par chèques</a:t>
            </a:r>
          </a:p>
          <a:p>
            <a:pPr marL="0" indent="0" algn="ctr">
              <a:buNone/>
            </a:pPr>
            <a:r>
              <a:rPr lang="fr-FR" sz="2800" b="1" dirty="0" smtClean="0">
                <a:solidFill>
                  <a:srgbClr val="61FA48"/>
                </a:solidFill>
                <a:latin typeface="Segoe Print" panose="02000600000000000000" pitchFamily="2" charset="0"/>
              </a:rPr>
              <a:t>32 virements bancaires</a:t>
            </a:r>
          </a:p>
          <a:p>
            <a:pPr marL="0" indent="0" algn="ctr">
              <a:buNone/>
            </a:pPr>
            <a:r>
              <a:rPr lang="fr-FR" sz="2800" b="1" dirty="0" smtClean="0">
                <a:solidFill>
                  <a:srgbClr val="61FA48"/>
                </a:solidFill>
                <a:latin typeface="Segoe Print" panose="02000600000000000000" pitchFamily="2" charset="0"/>
              </a:rPr>
              <a:t>4 personnes n’avait pas payé en mars</a:t>
            </a:r>
          </a:p>
          <a:p>
            <a:pPr marL="0" indent="0" algn="ctr">
              <a:buNone/>
            </a:pPr>
            <a:r>
              <a:rPr lang="fr-FR" sz="2800" b="1" dirty="0" smtClean="0">
                <a:solidFill>
                  <a:srgbClr val="61FA48"/>
                </a:solidFill>
                <a:latin typeface="Segoe Print" panose="02000600000000000000" pitchFamily="2" charset="0"/>
              </a:rPr>
              <a:t>7 remboursements</a:t>
            </a:r>
          </a:p>
          <a:p>
            <a:pPr marL="0" indent="0" algn="ctr">
              <a:buNone/>
            </a:pPr>
            <a:endParaRPr lang="fr-FR" sz="2800" b="1" dirty="0">
              <a:solidFill>
                <a:srgbClr val="61FA48"/>
              </a:solidFill>
              <a:latin typeface="Segoe Print" panose="02000600000000000000" pitchFamily="2" charset="0"/>
            </a:endParaRPr>
          </a:p>
          <a:p>
            <a:pPr marL="0" indent="0" algn="ctr">
              <a:buNone/>
            </a:pPr>
            <a:r>
              <a:rPr lang="fr-FR" sz="2800" b="1" dirty="0" smtClean="0">
                <a:solidFill>
                  <a:srgbClr val="61FA48"/>
                </a:solidFill>
                <a:latin typeface="Segoe Print" panose="02000600000000000000" pitchFamily="2" charset="0"/>
              </a:rPr>
              <a:t>X amateurs à jour de paiement pour 2021</a:t>
            </a:r>
          </a:p>
          <a:p>
            <a:pPr marL="0" indent="0" algn="ctr">
              <a:buNone/>
            </a:pPr>
            <a:endParaRPr lang="fr-FR" sz="3200" b="1" dirty="0">
              <a:solidFill>
                <a:srgbClr val="61FA48"/>
              </a:solidFill>
            </a:endParaRPr>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8</a:t>
            </a:fld>
            <a:endParaRPr lang="fr-FR" dirty="0"/>
          </a:p>
        </p:txBody>
      </p:sp>
      <p:sp>
        <p:nvSpPr>
          <p:cNvPr id="6" name="Rectangle 5"/>
          <p:cNvSpPr/>
          <p:nvPr/>
        </p:nvSpPr>
        <p:spPr>
          <a:xfrm>
            <a:off x="0" y="260648"/>
            <a:ext cx="9144000" cy="388696"/>
          </a:xfrm>
          <a:prstGeom prst="rect">
            <a:avLst/>
          </a:prstGeom>
        </p:spPr>
        <p:txBody>
          <a:bodyPr wrap="square">
            <a:spAutoFit/>
          </a:bodyPr>
          <a:lstStyle/>
          <a:p>
            <a:pPr algn="ctr">
              <a:lnSpc>
                <a:spcPct val="107000"/>
              </a:lnSpc>
              <a:spcAft>
                <a:spcPts val="0"/>
              </a:spcAft>
            </a:pPr>
            <a:r>
              <a:rPr lang="fr-FR" b="1" dirty="0">
                <a:solidFill>
                  <a:srgbClr val="FFFF00"/>
                </a:solidFill>
                <a:latin typeface="Corbel" panose="020B0503020204020204" pitchFamily="34" charset="0"/>
                <a:ea typeface="Microsoft YaHei UI" panose="020B0503020204020204" pitchFamily="34" charset="-122"/>
                <a:cs typeface="Calibri" panose="020F0502020204030204" pitchFamily="34" charset="0"/>
              </a:rPr>
              <a:t>RENCONTRE 2020  DES AMATEURS et/ou CONSTRUCTEURS DU ZERO</a:t>
            </a:r>
            <a:endParaRPr lang="fr-FR" sz="1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721200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pPr algn="ctr"/>
            <a:r>
              <a:rPr lang="fr-FR" sz="4000" b="1" dirty="0">
                <a:solidFill>
                  <a:srgbClr val="FFFF00"/>
                </a:solidFill>
                <a:latin typeface="Segoe Print" panose="02000600000000000000" pitchFamily="2" charset="0"/>
              </a:rPr>
              <a:t>Idée voyage en Italie </a:t>
            </a:r>
            <a:br>
              <a:rPr lang="fr-FR" sz="4000" b="1" dirty="0">
                <a:solidFill>
                  <a:srgbClr val="FFFF00"/>
                </a:solidFill>
                <a:latin typeface="Segoe Print" panose="02000600000000000000" pitchFamily="2" charset="0"/>
              </a:rPr>
            </a:br>
            <a:endParaRPr lang="fr-FR" sz="4000" b="1" dirty="0">
              <a:solidFill>
                <a:srgbClr val="FFFF00"/>
              </a:solidFill>
            </a:endParaRPr>
          </a:p>
        </p:txBody>
      </p:sp>
      <p:sp>
        <p:nvSpPr>
          <p:cNvPr id="3" name="Espace réservé du contenu 2"/>
          <p:cNvSpPr>
            <a:spLocks noGrp="1"/>
          </p:cNvSpPr>
          <p:nvPr>
            <p:ph idx="1"/>
          </p:nvPr>
        </p:nvSpPr>
        <p:spPr>
          <a:xfrm>
            <a:off x="395536" y="2133600"/>
            <a:ext cx="8352927" cy="4371660"/>
          </a:xfrm>
        </p:spPr>
        <p:txBody>
          <a:bodyPr>
            <a:normAutofit fontScale="85000" lnSpcReduction="20000"/>
          </a:bodyPr>
          <a:lstStyle/>
          <a:p>
            <a:pPr>
              <a:buClr>
                <a:schemeClr val="bg2"/>
              </a:buClr>
              <a:buFont typeface="Courier New" panose="02070309020205020404" pitchFamily="49" charset="0"/>
              <a:buChar char="o"/>
            </a:pPr>
            <a:r>
              <a:rPr lang="fr-FR" sz="2800" b="1" dirty="0" smtClean="0">
                <a:solidFill>
                  <a:srgbClr val="61FA48"/>
                </a:solidFill>
                <a:latin typeface="Segoe Print" panose="02000600000000000000" pitchFamily="2" charset="0"/>
              </a:rPr>
              <a:t>Visite LOMBARDI</a:t>
            </a:r>
            <a:r>
              <a:rPr lang="fr-FR" sz="2800" b="1" dirty="0">
                <a:solidFill>
                  <a:srgbClr val="61FA48"/>
                </a:solidFill>
                <a:latin typeface="Segoe Print" panose="02000600000000000000" pitchFamily="2" charset="0"/>
              </a:rPr>
              <a:t> </a:t>
            </a:r>
            <a:r>
              <a:rPr lang="fr-FR" sz="2800" b="1" dirty="0" smtClean="0">
                <a:solidFill>
                  <a:srgbClr val="61FA48"/>
                </a:solidFill>
                <a:latin typeface="Segoe Print" panose="02000600000000000000" pitchFamily="2" charset="0"/>
              </a:rPr>
              <a:t>à </a:t>
            </a:r>
            <a:r>
              <a:rPr lang="fr-FR" sz="2800" b="1" dirty="0">
                <a:solidFill>
                  <a:srgbClr val="61FA48"/>
                </a:solidFill>
                <a:latin typeface="Segoe Print" panose="02000600000000000000" pitchFamily="2" charset="0"/>
              </a:rPr>
              <a:t>CUSAGO à la périphérie de Milan </a:t>
            </a:r>
            <a:endParaRPr lang="fr-FR" sz="2800" b="1" dirty="0" smtClean="0">
              <a:solidFill>
                <a:srgbClr val="61FA48"/>
              </a:solidFill>
              <a:latin typeface="Segoe Print" panose="02000600000000000000" pitchFamily="2" charset="0"/>
            </a:endParaRPr>
          </a:p>
          <a:p>
            <a:pPr>
              <a:buClr>
                <a:schemeClr val="bg2"/>
              </a:buClr>
              <a:buFont typeface="Courier New" panose="02070309020205020404" pitchFamily="49" charset="0"/>
              <a:buChar char="o"/>
            </a:pPr>
            <a:endParaRPr lang="fr-FR" sz="2800" b="1" dirty="0" smtClean="0">
              <a:solidFill>
                <a:srgbClr val="61FA48"/>
              </a:solidFill>
              <a:latin typeface="Segoe Print" panose="02000600000000000000" pitchFamily="2" charset="0"/>
            </a:endParaRPr>
          </a:p>
          <a:p>
            <a:pPr>
              <a:buClr>
                <a:schemeClr val="bg2"/>
              </a:buClr>
              <a:buFont typeface="Courier New" panose="02070309020205020404" pitchFamily="49" charset="0"/>
              <a:buChar char="o"/>
            </a:pPr>
            <a:r>
              <a:rPr lang="fr-FR" sz="2800" b="1" dirty="0" smtClean="0">
                <a:solidFill>
                  <a:srgbClr val="61FA48"/>
                </a:solidFill>
                <a:latin typeface="Segoe Print" panose="02000600000000000000" pitchFamily="2" charset="0"/>
              </a:rPr>
              <a:t>ELETTREN à MARNATE </a:t>
            </a:r>
            <a:r>
              <a:rPr lang="fr-FR" sz="2800" b="1" dirty="0">
                <a:solidFill>
                  <a:srgbClr val="61FA48"/>
                </a:solidFill>
                <a:latin typeface="Segoe Print" panose="02000600000000000000" pitchFamily="2" charset="0"/>
              </a:rPr>
              <a:t>dans la province de Varèse en </a:t>
            </a:r>
            <a:r>
              <a:rPr lang="fr-FR" sz="2800" b="1" dirty="0" smtClean="0">
                <a:solidFill>
                  <a:srgbClr val="61FA48"/>
                </a:solidFill>
                <a:latin typeface="Segoe Print" panose="02000600000000000000" pitchFamily="2" charset="0"/>
              </a:rPr>
              <a:t>Lombardie</a:t>
            </a:r>
          </a:p>
          <a:p>
            <a:pPr>
              <a:buClr>
                <a:schemeClr val="bg2"/>
              </a:buClr>
              <a:buFont typeface="Courier New" panose="02070309020205020404" pitchFamily="49" charset="0"/>
              <a:buChar char="o"/>
            </a:pPr>
            <a:endParaRPr lang="fr-FR" sz="2800" b="1" dirty="0" smtClean="0">
              <a:solidFill>
                <a:srgbClr val="61FA48"/>
              </a:solidFill>
              <a:latin typeface="Segoe Print" panose="02000600000000000000" pitchFamily="2" charset="0"/>
            </a:endParaRPr>
          </a:p>
          <a:p>
            <a:pPr>
              <a:buClr>
                <a:schemeClr val="bg2"/>
              </a:buClr>
              <a:buFont typeface="Courier New" panose="02070309020205020404" pitchFamily="49" charset="0"/>
              <a:buChar char="o"/>
            </a:pPr>
            <a:r>
              <a:rPr lang="fr-FR" sz="2800" b="1" dirty="0" smtClean="0">
                <a:solidFill>
                  <a:srgbClr val="61FA48"/>
                </a:solidFill>
                <a:latin typeface="Segoe Print" panose="02000600000000000000" pitchFamily="2" charset="0"/>
              </a:rPr>
              <a:t>Aldo musée de l’automobile à TURIN</a:t>
            </a:r>
          </a:p>
          <a:p>
            <a:pPr algn="ctr">
              <a:buClr>
                <a:schemeClr val="bg2"/>
              </a:buClr>
              <a:buFont typeface="Courier New" panose="02070309020205020404" pitchFamily="49" charset="0"/>
              <a:buChar char="o"/>
            </a:pPr>
            <a:endParaRPr lang="fr-FR" sz="2800" b="1" dirty="0" smtClean="0">
              <a:solidFill>
                <a:srgbClr val="61FA48"/>
              </a:solidFill>
              <a:latin typeface="Segoe Print" panose="02000600000000000000" pitchFamily="2" charset="0"/>
            </a:endParaRPr>
          </a:p>
          <a:p>
            <a:pPr marL="0" indent="0" algn="ctr">
              <a:buClr>
                <a:schemeClr val="bg2"/>
              </a:buClr>
              <a:buNone/>
            </a:pPr>
            <a:r>
              <a:rPr lang="fr-FR" sz="2800" b="1" dirty="0" smtClean="0">
                <a:solidFill>
                  <a:srgbClr val="61FA48"/>
                </a:solidFill>
                <a:latin typeface="Segoe Print" panose="02000600000000000000" pitchFamily="2" charset="0"/>
              </a:rPr>
              <a:t>Comment se déplacer ?</a:t>
            </a:r>
          </a:p>
          <a:p>
            <a:pPr marL="0" indent="0" algn="ctr">
              <a:buClr>
                <a:schemeClr val="bg2"/>
              </a:buClr>
              <a:buNone/>
            </a:pPr>
            <a:r>
              <a:rPr lang="fr-FR" sz="2800" b="1" dirty="0" smtClean="0">
                <a:solidFill>
                  <a:srgbClr val="61FA48"/>
                </a:solidFill>
                <a:latin typeface="Segoe Print" panose="02000600000000000000" pitchFamily="2" charset="0"/>
              </a:rPr>
              <a:t>Qui souhaites venir ?</a:t>
            </a:r>
          </a:p>
          <a:p>
            <a:pPr marL="0" indent="0" algn="ctr">
              <a:buClr>
                <a:schemeClr val="bg2"/>
              </a:buClr>
              <a:buNone/>
            </a:pPr>
            <a:r>
              <a:rPr lang="fr-FR" sz="2800" b="1" dirty="0" smtClean="0">
                <a:solidFill>
                  <a:srgbClr val="61FA48"/>
                </a:solidFill>
                <a:latin typeface="Segoe Print" panose="02000600000000000000" pitchFamily="2" charset="0"/>
              </a:rPr>
              <a:t>Dates </a:t>
            </a:r>
            <a:r>
              <a:rPr lang="fr-FR" sz="2800" b="1" dirty="0">
                <a:solidFill>
                  <a:srgbClr val="61FA48"/>
                </a:solidFill>
                <a:latin typeface="Segoe Print" panose="02000600000000000000" pitchFamily="2" charset="0"/>
              </a:rPr>
              <a:t>à </a:t>
            </a:r>
            <a:r>
              <a:rPr lang="fr-FR" sz="2800" b="1" dirty="0" smtClean="0">
                <a:solidFill>
                  <a:srgbClr val="61FA48"/>
                </a:solidFill>
                <a:latin typeface="Segoe Print" panose="02000600000000000000" pitchFamily="2" charset="0"/>
              </a:rPr>
              <a:t>définir : Juin ?</a:t>
            </a:r>
          </a:p>
          <a:p>
            <a:pPr marL="0" indent="0" algn="ctr">
              <a:buClr>
                <a:schemeClr val="bg2"/>
              </a:buClr>
              <a:buNone/>
            </a:pPr>
            <a:r>
              <a:rPr lang="fr-FR" sz="2800" b="1" dirty="0" smtClean="0">
                <a:solidFill>
                  <a:srgbClr val="61FA48"/>
                </a:solidFill>
                <a:latin typeface="Segoe Print" panose="02000600000000000000" pitchFamily="2" charset="0"/>
              </a:rPr>
              <a:t>Finalisation lors de la réunion des amateur et/ou constructeurs</a:t>
            </a:r>
          </a:p>
          <a:p>
            <a:endParaRPr lang="fr-FR" sz="3200" dirty="0">
              <a:solidFill>
                <a:srgbClr val="FFFF00"/>
              </a:solidFill>
              <a:latin typeface="Segoe Print" panose="02000600000000000000" pitchFamily="2" charset="0"/>
            </a:endParaRPr>
          </a:p>
        </p:txBody>
      </p:sp>
      <p:pic>
        <p:nvPicPr>
          <p:cNvPr id="5" name="Image 4"/>
          <p:cNvPicPr>
            <a:picLocks noChangeAspect="1"/>
          </p:cNvPicPr>
          <p:nvPr/>
        </p:nvPicPr>
        <p:blipFill>
          <a:blip r:embed="rId2"/>
          <a:stretch>
            <a:fillRect/>
          </a:stretch>
        </p:blipFill>
        <p:spPr>
          <a:xfrm>
            <a:off x="8494126" y="7041"/>
            <a:ext cx="646232" cy="573074"/>
          </a:xfrm>
          <a:prstGeom prst="rect">
            <a:avLst/>
          </a:prstGeom>
        </p:spPr>
      </p:pic>
      <p:sp>
        <p:nvSpPr>
          <p:cNvPr id="6" name="Espace réservé du numéro de diapositive 5"/>
          <p:cNvSpPr>
            <a:spLocks noGrp="1"/>
          </p:cNvSpPr>
          <p:nvPr>
            <p:ph type="sldNum" sz="quarter" idx="12"/>
          </p:nvPr>
        </p:nvSpPr>
        <p:spPr/>
        <p:txBody>
          <a:bodyPr/>
          <a:lstStyle/>
          <a:p>
            <a:fld id="{BEF8B2D1-DD13-4E67-9225-33C25A234C29}" type="slidenum">
              <a:rPr lang="fr-FR" smtClean="0"/>
              <a:pPr/>
              <a:t>9</a:t>
            </a:fld>
            <a:endParaRPr lang="fr-FR" dirty="0"/>
          </a:p>
        </p:txBody>
      </p:sp>
      <p:sp>
        <p:nvSpPr>
          <p:cNvPr id="7" name="Espace réservé de la date 6"/>
          <p:cNvSpPr>
            <a:spLocks noGrp="1"/>
          </p:cNvSpPr>
          <p:nvPr>
            <p:ph type="dt" sz="half" idx="10"/>
          </p:nvPr>
        </p:nvSpPr>
        <p:spPr/>
        <p:txBody>
          <a:bodyPr/>
          <a:lstStyle/>
          <a:p>
            <a:r>
              <a:rPr lang="fr-FR" dirty="0" smtClean="0"/>
              <a:t>17/02/2020</a:t>
            </a:r>
            <a:endParaRPr lang="fr-FR" dirty="0"/>
          </a:p>
        </p:txBody>
      </p:sp>
    </p:spTree>
    <p:extLst>
      <p:ext uri="{BB962C8B-B14F-4D97-AF65-F5344CB8AC3E}">
        <p14:creationId xmlns:p14="http://schemas.microsoft.com/office/powerpoint/2010/main" val="1175508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ersonnalisé 1">
      <a:majorFont>
        <a:latin typeface="Segoe Script"/>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7873</TotalTime>
  <Words>1958</Words>
  <Application>Microsoft Office PowerPoint</Application>
  <PresentationFormat>Affichage à l'écran (4:3)</PresentationFormat>
  <Paragraphs>428</Paragraphs>
  <Slides>72</Slides>
  <Notes>13</Notes>
  <HiddenSlides>0</HiddenSlides>
  <MMClips>0</MMClips>
  <ScaleCrop>false</ScaleCrop>
  <HeadingPairs>
    <vt:vector size="8" baseType="variant">
      <vt:variant>
        <vt:lpstr>Polices utilisées</vt:lpstr>
      </vt:variant>
      <vt:variant>
        <vt:i4>13</vt:i4>
      </vt:variant>
      <vt:variant>
        <vt:lpstr>Thème</vt:lpstr>
      </vt:variant>
      <vt:variant>
        <vt:i4>2</vt:i4>
      </vt:variant>
      <vt:variant>
        <vt:lpstr>Serveurs OLE incorporés</vt:lpstr>
      </vt:variant>
      <vt:variant>
        <vt:i4>1</vt:i4>
      </vt:variant>
      <vt:variant>
        <vt:lpstr>Titres des diapositives</vt:lpstr>
      </vt:variant>
      <vt:variant>
        <vt:i4>72</vt:i4>
      </vt:variant>
    </vt:vector>
  </HeadingPairs>
  <TitlesOfParts>
    <vt:vector size="88" baseType="lpstr">
      <vt:lpstr>Microsoft YaHei UI</vt:lpstr>
      <vt:lpstr>Aharoni</vt:lpstr>
      <vt:lpstr>Arial</vt:lpstr>
      <vt:lpstr>Calibri</vt:lpstr>
      <vt:lpstr>Calibri Light</vt:lpstr>
      <vt:lpstr>Candara</vt:lpstr>
      <vt:lpstr>Corbel</vt:lpstr>
      <vt:lpstr>Courier New</vt:lpstr>
      <vt:lpstr>Helvetica neue</vt:lpstr>
      <vt:lpstr>Segoe Print</vt:lpstr>
      <vt:lpstr>Segoe Script</vt:lpstr>
      <vt:lpstr>Times New Roman</vt:lpstr>
      <vt:lpstr>Wingdings</vt:lpstr>
      <vt:lpstr>Conception personnalisée</vt:lpstr>
      <vt:lpstr>Thème Office</vt:lpstr>
      <vt:lpstr>Acrobat Document</vt:lpstr>
      <vt:lpstr>Présentation PowerPoint</vt:lpstr>
      <vt:lpstr>Présentation PowerPoint</vt:lpstr>
      <vt:lpstr>Présentation PowerPoint</vt:lpstr>
      <vt:lpstr>Présentation PowerPoint</vt:lpstr>
      <vt:lpstr>POINT FINANCES AU 10.11.2020 </vt:lpstr>
      <vt:lpstr>Présentation PowerPoint</vt:lpstr>
      <vt:lpstr>Présentation PowerPoint</vt:lpstr>
      <vt:lpstr>Présentation PowerPoint</vt:lpstr>
      <vt:lpstr>Idée voyage en Italie  </vt:lpstr>
      <vt:lpstr>Présentation PowerPoint</vt:lpstr>
      <vt:lpstr>Présentation PowerPoint</vt:lpstr>
      <vt:lpstr>Entrevoie oct. 2021</vt:lpstr>
      <vt:lpstr>Présentation PowerPoint</vt:lpstr>
      <vt:lpstr>Présentation PowerPoint</vt:lpstr>
      <vt:lpstr>Présentation PowerPoint</vt:lpstr>
      <vt:lpstr> Daniel RUAS Boitier de commande</vt:lpstr>
      <vt:lpstr>Octobre 2019</vt:lpstr>
      <vt:lpstr>Questions auxquelles j’ai répondues</vt:lpstr>
      <vt:lpstr> Un an et un confinement après </vt:lpstr>
      <vt:lpstr>Présentation PowerPoint</vt:lpstr>
      <vt:lpstr>Electronique plus intégrée</vt:lpstr>
      <vt:lpstr>Présentation PowerPoint</vt:lpstr>
      <vt:lpstr>Des capteurs d’une utilisation plus aisée</vt:lpstr>
      <vt:lpstr>Logiciel Version5</vt:lpstr>
      <vt:lpstr>Présentation PowerPoint</vt:lpstr>
      <vt:lpstr> Par David PESCE</vt:lpstr>
      <vt:lpstr>Présentation PowerPoint</vt:lpstr>
      <vt:lpstr>Présentation PowerPoint</vt:lpstr>
      <vt:lpstr>Présentation PowerPoint</vt:lpstr>
      <vt:lpstr>Présentation PowerPoint</vt:lpstr>
      <vt:lpstr>Locotracteurs RLCB</vt:lpstr>
      <vt:lpstr>Présentation PowerPoint</vt:lpstr>
      <vt:lpstr>Présentation PowerPoint</vt:lpstr>
      <vt:lpstr>Montage du kit fourgon OCEM JCR</vt:lpstr>
      <vt:lpstr>C</vt:lpstr>
      <vt:lpstr>Présentation PowerPoint</vt:lpstr>
      <vt:lpstr>Présentation PowerPoint</vt:lpstr>
      <vt:lpstr>Présentation PowerPoint</vt:lpstr>
      <vt:lpstr>Présentation PowerPoint</vt:lpstr>
      <vt:lpstr>Présentation PowerPoint</vt:lpstr>
      <vt:lpstr>Présentation PowerPoint</vt:lpstr>
      <vt:lpstr>Le Train Miniature Français</vt:lpstr>
      <vt:lpstr>Présentation PowerPoint</vt:lpstr>
      <vt:lpstr>DRAISINES DU65   </vt:lpstr>
      <vt:lpstr>DRAISINES DU49  </vt:lpstr>
      <vt:lpstr>Présentation PowerPoint</vt:lpstr>
      <vt:lpstr>Présentation PowerPoint</vt:lpstr>
      <vt:lpstr>BB 67000 à 67400  </vt:lpstr>
      <vt:lpstr>Wagons couverts G4.2  </vt:lpstr>
      <vt:lpstr>Présentation PowerPoint</vt:lpstr>
      <vt:lpstr>Présentation PowerPoint</vt:lpstr>
      <vt:lpstr>Montage du kit fourgon OCEM JCR</vt:lpstr>
      <vt:lpstr>C</vt:lpstr>
      <vt:lpstr>Présentation PowerPoint</vt:lpstr>
      <vt:lpstr>M a r t y n a</vt:lpstr>
      <vt:lpstr>Présentation PowerPoint</vt:lpstr>
      <vt:lpstr> di-mo-tec</vt:lpstr>
      <vt:lpstr>Présentation PowerPoint</vt:lpstr>
      <vt:lpstr>Présentation PowerPoint</vt:lpstr>
      <vt:lpstr>Présentation PowerPoint</vt:lpstr>
      <vt:lpstr> di-mo-tec</vt:lpstr>
      <vt:lpstr>Présentation PowerPoint</vt:lpstr>
      <vt:lpstr>Présentation PowerPoint</vt:lpstr>
      <vt:lpstr>Présentation PowerPoint</vt:lpstr>
      <vt:lpstr>Présentation PowerPoint</vt:lpstr>
      <vt:lpstr>Présentation PowerPoint</vt:lpstr>
      <vt:lpstr>Présentation PowerPoint</vt:lpstr>
      <vt:lpstr>232 S </vt:lpstr>
      <vt:lpstr>« Un seul regret car il en faut bien un au moment de tourner la page, celui de devoir partir avant d’avoir pu construire une 232 S, celle de mon premier train LR arrivée par la cheminée et présente, devant moi, depuis que je construis. AMJL ne me l’a pas permis. Cependant, pour le petit groupe d’amateurs qui attendaient cette machine je recherche le moyen de réaliser ce modèle comme je l’ai fait pour la première 040 TC : dans un cadre de type associatif. Une vingtaine de modèles serait le minimum pour cette construction. A chacun de faire ce qu’il faut pour cela……. » </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lenovo</cp:lastModifiedBy>
  <cp:revision>1130</cp:revision>
  <dcterms:created xsi:type="dcterms:W3CDTF">2015-09-29T08:51:39Z</dcterms:created>
  <dcterms:modified xsi:type="dcterms:W3CDTF">2020-10-14T09:17:00Z</dcterms:modified>
</cp:coreProperties>
</file>