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 id="2147485912" r:id="rId2"/>
  </p:sldMasterIdLst>
  <p:notesMasterIdLst>
    <p:notesMasterId r:id="rId107"/>
  </p:notesMasterIdLst>
  <p:handoutMasterIdLst>
    <p:handoutMasterId r:id="rId108"/>
  </p:handoutMasterIdLst>
  <p:sldIdLst>
    <p:sldId id="266" r:id="rId3"/>
    <p:sldId id="1193" r:id="rId4"/>
    <p:sldId id="1222" r:id="rId5"/>
    <p:sldId id="1152" r:id="rId6"/>
    <p:sldId id="368" r:id="rId7"/>
    <p:sldId id="1121" r:id="rId8"/>
    <p:sldId id="950" r:id="rId9"/>
    <p:sldId id="1225" r:id="rId10"/>
    <p:sldId id="1201" r:id="rId11"/>
    <p:sldId id="1203" r:id="rId12"/>
    <p:sldId id="1202" r:id="rId13"/>
    <p:sldId id="1204" r:id="rId14"/>
    <p:sldId id="1220" r:id="rId15"/>
    <p:sldId id="939" r:id="rId16"/>
    <p:sldId id="1221" r:id="rId17"/>
    <p:sldId id="1129" r:id="rId18"/>
    <p:sldId id="1056" r:id="rId19"/>
    <p:sldId id="1137" r:id="rId20"/>
    <p:sldId id="1123" r:id="rId21"/>
    <p:sldId id="1115" r:id="rId22"/>
    <p:sldId id="1125" r:id="rId23"/>
    <p:sldId id="1126" r:id="rId24"/>
    <p:sldId id="1127" r:id="rId25"/>
    <p:sldId id="1235" r:id="rId26"/>
    <p:sldId id="1236" r:id="rId27"/>
    <p:sldId id="1176" r:id="rId28"/>
    <p:sldId id="933" r:id="rId29"/>
    <p:sldId id="1138" r:id="rId30"/>
    <p:sldId id="821" r:id="rId31"/>
    <p:sldId id="1150" r:id="rId32"/>
    <p:sldId id="1158" r:id="rId33"/>
    <p:sldId id="1159" r:id="rId34"/>
    <p:sldId id="1160" r:id="rId35"/>
    <p:sldId id="1154" r:id="rId36"/>
    <p:sldId id="1161" r:id="rId37"/>
    <p:sldId id="1155" r:id="rId38"/>
    <p:sldId id="1149" r:id="rId39"/>
    <p:sldId id="1143" r:id="rId40"/>
    <p:sldId id="1147" r:id="rId41"/>
    <p:sldId id="1145" r:id="rId42"/>
    <p:sldId id="1055" r:id="rId43"/>
    <p:sldId id="1142" r:id="rId44"/>
    <p:sldId id="1141" r:id="rId45"/>
    <p:sldId id="1140" r:id="rId46"/>
    <p:sldId id="1238" r:id="rId47"/>
    <p:sldId id="1242" r:id="rId48"/>
    <p:sldId id="1223" r:id="rId49"/>
    <p:sldId id="1224" r:id="rId50"/>
    <p:sldId id="1243" r:id="rId51"/>
    <p:sldId id="1144" r:id="rId52"/>
    <p:sldId id="1239" r:id="rId53"/>
    <p:sldId id="1148" r:id="rId54"/>
    <p:sldId id="1240" r:id="rId55"/>
    <p:sldId id="1182" r:id="rId56"/>
    <p:sldId id="1216" r:id="rId57"/>
    <p:sldId id="1178" r:id="rId58"/>
    <p:sldId id="1208" r:id="rId59"/>
    <p:sldId id="1183" r:id="rId60"/>
    <p:sldId id="1213" r:id="rId61"/>
    <p:sldId id="1212" r:id="rId62"/>
    <p:sldId id="1185" r:id="rId63"/>
    <p:sldId id="1184" r:id="rId64"/>
    <p:sldId id="1217" r:id="rId65"/>
    <p:sldId id="1218" r:id="rId66"/>
    <p:sldId id="1219" r:id="rId67"/>
    <p:sldId id="1214" r:id="rId68"/>
    <p:sldId id="1215" r:id="rId69"/>
    <p:sldId id="1207" r:id="rId70"/>
    <p:sldId id="1226" r:id="rId71"/>
    <p:sldId id="1177" r:id="rId72"/>
    <p:sldId id="1209" r:id="rId73"/>
    <p:sldId id="1211" r:id="rId74"/>
    <p:sldId id="1227" r:id="rId75"/>
    <p:sldId id="1231" r:id="rId76"/>
    <p:sldId id="1232" r:id="rId77"/>
    <p:sldId id="1228" r:id="rId78"/>
    <p:sldId id="1230" r:id="rId79"/>
    <p:sldId id="1229" r:id="rId80"/>
    <p:sldId id="1233" r:id="rId81"/>
    <p:sldId id="1234" r:id="rId82"/>
    <p:sldId id="1162" r:id="rId83"/>
    <p:sldId id="1165" r:id="rId84"/>
    <p:sldId id="1167" r:id="rId85"/>
    <p:sldId id="1166" r:id="rId86"/>
    <p:sldId id="1168" r:id="rId87"/>
    <p:sldId id="1169" r:id="rId88"/>
    <p:sldId id="1191" r:id="rId89"/>
    <p:sldId id="1180" r:id="rId90"/>
    <p:sldId id="1190" r:id="rId91"/>
    <p:sldId id="1189" r:id="rId92"/>
    <p:sldId id="1188" r:id="rId93"/>
    <p:sldId id="1181" r:id="rId94"/>
    <p:sldId id="1187" r:id="rId95"/>
    <p:sldId id="1197" r:id="rId96"/>
    <p:sldId id="1195" r:id="rId97"/>
    <p:sldId id="1196" r:id="rId98"/>
    <p:sldId id="1200" r:id="rId99"/>
    <p:sldId id="1198" r:id="rId100"/>
    <p:sldId id="1194" r:id="rId101"/>
    <p:sldId id="1186" r:id="rId102"/>
    <p:sldId id="1151" r:id="rId103"/>
    <p:sldId id="1122" r:id="rId104"/>
    <p:sldId id="1206" r:id="rId105"/>
    <p:sldId id="919" r:id="rId10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C33D498-7C3E-4DB7-AAEE-076B42ABC749}">
          <p14:sldIdLst>
            <p14:sldId id="266"/>
            <p14:sldId id="1193"/>
            <p14:sldId id="1222"/>
            <p14:sldId id="1152"/>
            <p14:sldId id="368"/>
            <p14:sldId id="1121"/>
            <p14:sldId id="950"/>
            <p14:sldId id="1225"/>
            <p14:sldId id="1201"/>
            <p14:sldId id="1203"/>
            <p14:sldId id="1202"/>
            <p14:sldId id="1204"/>
            <p14:sldId id="1220"/>
            <p14:sldId id="939"/>
            <p14:sldId id="1221"/>
            <p14:sldId id="1129"/>
            <p14:sldId id="1056"/>
            <p14:sldId id="1137"/>
            <p14:sldId id="1123"/>
            <p14:sldId id="1115"/>
            <p14:sldId id="1125"/>
            <p14:sldId id="1126"/>
            <p14:sldId id="1127"/>
            <p14:sldId id="1235"/>
            <p14:sldId id="1236"/>
            <p14:sldId id="1176"/>
            <p14:sldId id="933"/>
            <p14:sldId id="1138"/>
            <p14:sldId id="821"/>
            <p14:sldId id="1150"/>
            <p14:sldId id="1158"/>
            <p14:sldId id="1159"/>
            <p14:sldId id="1160"/>
            <p14:sldId id="1154"/>
            <p14:sldId id="1161"/>
            <p14:sldId id="1155"/>
            <p14:sldId id="1149"/>
            <p14:sldId id="1143"/>
            <p14:sldId id="1147"/>
            <p14:sldId id="1145"/>
            <p14:sldId id="1055"/>
            <p14:sldId id="1142"/>
            <p14:sldId id="1141"/>
            <p14:sldId id="1140"/>
            <p14:sldId id="1238"/>
            <p14:sldId id="1242"/>
            <p14:sldId id="1223"/>
            <p14:sldId id="1224"/>
            <p14:sldId id="1243"/>
            <p14:sldId id="1144"/>
            <p14:sldId id="1239"/>
            <p14:sldId id="1148"/>
            <p14:sldId id="1240"/>
            <p14:sldId id="1182"/>
            <p14:sldId id="1216"/>
            <p14:sldId id="1178"/>
            <p14:sldId id="1208"/>
            <p14:sldId id="1183"/>
            <p14:sldId id="1213"/>
            <p14:sldId id="1212"/>
            <p14:sldId id="1185"/>
            <p14:sldId id="1184"/>
            <p14:sldId id="1217"/>
            <p14:sldId id="1218"/>
            <p14:sldId id="1219"/>
            <p14:sldId id="1214"/>
            <p14:sldId id="1215"/>
            <p14:sldId id="1207"/>
            <p14:sldId id="1226"/>
            <p14:sldId id="1177"/>
            <p14:sldId id="1209"/>
            <p14:sldId id="1211"/>
            <p14:sldId id="1227"/>
            <p14:sldId id="1231"/>
            <p14:sldId id="1232"/>
            <p14:sldId id="1228"/>
            <p14:sldId id="1230"/>
            <p14:sldId id="1229"/>
            <p14:sldId id="1233"/>
            <p14:sldId id="1234"/>
            <p14:sldId id="1162"/>
            <p14:sldId id="1165"/>
            <p14:sldId id="1167"/>
            <p14:sldId id="1166"/>
            <p14:sldId id="1168"/>
            <p14:sldId id="1169"/>
            <p14:sldId id="1191"/>
            <p14:sldId id="1180"/>
            <p14:sldId id="1190"/>
            <p14:sldId id="1189"/>
            <p14:sldId id="1188"/>
            <p14:sldId id="1181"/>
            <p14:sldId id="1187"/>
            <p14:sldId id="1197"/>
            <p14:sldId id="1195"/>
            <p14:sldId id="1196"/>
            <p14:sldId id="1200"/>
            <p14:sldId id="1198"/>
            <p14:sldId id="1194"/>
            <p14:sldId id="1186"/>
            <p14:sldId id="1151"/>
          </p14:sldIdLst>
        </p14:section>
        <p14:section name="Section sans titre" id="{D018A7BA-06ED-48D1-A203-289CEE28F3A9}">
          <p14:sldIdLst>
            <p14:sldId id="1122"/>
            <p14:sldId id="1206"/>
            <p14:sldId id="9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0E2B7"/>
    <a:srgbClr val="FF00FF"/>
    <a:srgbClr val="FFFFFF"/>
    <a:srgbClr val="61FA48"/>
    <a:srgbClr val="CCFFFF"/>
    <a:srgbClr val="99CCFF"/>
    <a:srgbClr val="BEF73F"/>
    <a:srgbClr val="000000"/>
    <a:srgbClr val="4E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937" autoAdjust="0"/>
  </p:normalViewPr>
  <p:slideViewPr>
    <p:cSldViewPr>
      <p:cViewPr varScale="1">
        <p:scale>
          <a:sx n="110" d="100"/>
          <a:sy n="110" d="100"/>
        </p:scale>
        <p:origin x="1860" y="90"/>
      </p:cViewPr>
      <p:guideLst>
        <p:guide orient="horz" pos="2160"/>
        <p:guide pos="2880"/>
      </p:guideLst>
    </p:cSldViewPr>
  </p:slideViewPr>
  <p:outlineViewPr>
    <p:cViewPr>
      <p:scale>
        <a:sx n="33" d="100"/>
        <a:sy n="33" d="100"/>
      </p:scale>
      <p:origin x="0" y="-7920"/>
    </p:cViewPr>
  </p:outlineViewPr>
  <p:notesTextViewPr>
    <p:cViewPr>
      <p:scale>
        <a:sx n="100" d="100"/>
        <a:sy n="100" d="100"/>
      </p:scale>
      <p:origin x="0" y="0"/>
    </p:cViewPr>
  </p:notesTextViewPr>
  <p:sorterViewPr>
    <p:cViewPr varScale="1">
      <p:scale>
        <a:sx n="1" d="1"/>
        <a:sy n="1" d="1"/>
      </p:scale>
      <p:origin x="0" y="-8958"/>
    </p:cViewPr>
  </p:sorterViewPr>
  <p:notesViewPr>
    <p:cSldViewPr>
      <p:cViewPr varScale="1">
        <p:scale>
          <a:sx n="85" d="100"/>
          <a:sy n="85" d="100"/>
        </p:scale>
        <p:origin x="313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commentAuthors" Target="commen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rgbClr val="FF0000"/>
                </a:solidFill>
                <a:latin typeface="Candara" panose="020E0502030303020204" pitchFamily="34" charset="0"/>
                <a:ea typeface="+mn-ea"/>
                <a:cs typeface="+mn-cs"/>
              </a:defRPr>
            </a:pPr>
            <a:r>
              <a:rPr lang="en-US" sz="1600" b="1" dirty="0">
                <a:solidFill>
                  <a:srgbClr val="FF0000"/>
                </a:solidFill>
                <a:latin typeface="Candara" panose="020E0502030303020204" pitchFamily="34" charset="0"/>
              </a:rPr>
              <a:t>Participation</a:t>
            </a:r>
            <a:r>
              <a:rPr lang="en-US" sz="1600" b="1" baseline="0" dirty="0">
                <a:solidFill>
                  <a:srgbClr val="FF0000"/>
                </a:solidFill>
                <a:latin typeface="Candara" panose="020E0502030303020204" pitchFamily="34" charset="0"/>
              </a:rPr>
              <a:t> aux </a:t>
            </a:r>
            <a:r>
              <a:rPr lang="en-US" sz="1600" b="1" baseline="0" dirty="0" err="1">
                <a:solidFill>
                  <a:srgbClr val="FF0000"/>
                </a:solidFill>
                <a:latin typeface="Candara" panose="020E0502030303020204" pitchFamily="34" charset="0"/>
              </a:rPr>
              <a:t>rencontres</a:t>
            </a:r>
            <a:r>
              <a:rPr lang="en-US" sz="1600" b="1" baseline="0" dirty="0">
                <a:solidFill>
                  <a:srgbClr val="FF0000"/>
                </a:solidFill>
                <a:latin typeface="Candara" panose="020E0502030303020204" pitchFamily="34" charset="0"/>
              </a:rPr>
              <a:t> des Amateurs &amp; / </a:t>
            </a:r>
            <a:r>
              <a:rPr lang="en-US" sz="1600" b="1" baseline="0" dirty="0" err="1">
                <a:solidFill>
                  <a:srgbClr val="FF0000"/>
                </a:solidFill>
                <a:latin typeface="Candara" panose="020E0502030303020204" pitchFamily="34" charset="0"/>
              </a:rPr>
              <a:t>ou</a:t>
            </a:r>
            <a:r>
              <a:rPr lang="en-US" sz="1600" b="1" dirty="0">
                <a:solidFill>
                  <a:srgbClr val="FF0000"/>
                </a:solidFill>
                <a:latin typeface="Candara" panose="020E0502030303020204" pitchFamily="34" charset="0"/>
              </a:rPr>
              <a:t> </a:t>
            </a:r>
            <a:r>
              <a:rPr lang="en-US" sz="1600" b="1" dirty="0" err="1">
                <a:solidFill>
                  <a:srgbClr val="FF0000"/>
                </a:solidFill>
                <a:latin typeface="Candara" panose="020E0502030303020204" pitchFamily="34" charset="0"/>
              </a:rPr>
              <a:t>Constructeurs</a:t>
            </a:r>
            <a:r>
              <a:rPr lang="en-US" sz="1600" b="1" dirty="0">
                <a:solidFill>
                  <a:srgbClr val="FF0000"/>
                </a:solidFill>
                <a:latin typeface="Candara" panose="020E0502030303020204" pitchFamily="34" charset="0"/>
              </a:rPr>
              <a:t> du </a:t>
            </a:r>
            <a:r>
              <a:rPr lang="en-US" sz="1600" b="1" dirty="0" err="1">
                <a:solidFill>
                  <a:srgbClr val="FF0000"/>
                </a:solidFill>
                <a:latin typeface="Candara" panose="020E0502030303020204" pitchFamily="34" charset="0"/>
              </a:rPr>
              <a:t>Zéro</a:t>
            </a:r>
            <a:r>
              <a:rPr lang="en-US" sz="1600" b="1" baseline="0" dirty="0">
                <a:solidFill>
                  <a:srgbClr val="FF0000"/>
                </a:solidFill>
                <a:latin typeface="Candara" panose="020E0502030303020204" pitchFamily="34" charset="0"/>
              </a:rPr>
              <a:t> </a:t>
            </a:r>
            <a:r>
              <a:rPr lang="en-US" sz="1600" b="1" baseline="0" dirty="0" err="1">
                <a:solidFill>
                  <a:srgbClr val="FF0000"/>
                </a:solidFill>
                <a:latin typeface="Candara" panose="020E0502030303020204" pitchFamily="34" charset="0"/>
              </a:rPr>
              <a:t>depuis</a:t>
            </a:r>
            <a:r>
              <a:rPr lang="en-US" sz="1600" b="1" baseline="0" dirty="0">
                <a:solidFill>
                  <a:srgbClr val="FF0000"/>
                </a:solidFill>
                <a:latin typeface="Candara" panose="020E0502030303020204" pitchFamily="34" charset="0"/>
              </a:rPr>
              <a:t> 2009 au </a:t>
            </a:r>
            <a:r>
              <a:rPr lang="en-US" sz="1600" b="1" baseline="0" dirty="0" err="1">
                <a:solidFill>
                  <a:srgbClr val="FF0000"/>
                </a:solidFill>
                <a:latin typeface="Candara" panose="020E0502030303020204" pitchFamily="34" charset="0"/>
              </a:rPr>
              <a:t>Vatel</a:t>
            </a:r>
            <a:r>
              <a:rPr lang="en-US" sz="1600" b="1" dirty="0">
                <a:solidFill>
                  <a:srgbClr val="FF0000"/>
                </a:solidFill>
                <a:latin typeface="Candara" panose="020E0502030303020204" pitchFamily="34" charset="0"/>
              </a:rPr>
              <a:t>
</a:t>
            </a:r>
          </a:p>
        </c:rich>
      </c:tx>
      <c:layout>
        <c:manualLayout>
          <c:xMode val="edge"/>
          <c:yMode val="edge"/>
          <c:x val="0.11099668174301579"/>
          <c:y val="3.1534834787744853E-2"/>
        </c:manualLayout>
      </c:layout>
      <c:overlay val="0"/>
      <c:spPr>
        <a:noFill/>
        <a:ln>
          <a:noFill/>
        </a:ln>
        <a:effectLst/>
      </c:spPr>
      <c:txPr>
        <a:bodyPr rot="0" spcFirstLastPara="1" vertOverflow="ellipsis" vert="horz" wrap="square" anchor="ctr" anchorCtr="1"/>
        <a:lstStyle/>
        <a:p>
          <a:pPr>
            <a:defRPr sz="1400" b="1" i="0" u="none" strike="noStrike" kern="1200" cap="none" spc="20" baseline="0">
              <a:solidFill>
                <a:srgbClr val="FF0000"/>
              </a:solidFill>
              <a:latin typeface="Candara" panose="020E0502030303020204" pitchFamily="34" charset="0"/>
              <a:ea typeface="+mn-ea"/>
              <a:cs typeface="+mn-cs"/>
            </a:defRPr>
          </a:pPr>
          <a:endParaRPr lang="fr-FR"/>
        </a:p>
      </c:txPr>
    </c:title>
    <c:autoTitleDeleted val="0"/>
    <c:plotArea>
      <c:layout/>
      <c:scatterChart>
        <c:scatterStyle val="lineMarker"/>
        <c:varyColors val="0"/>
        <c:ser>
          <c:idx val="0"/>
          <c:order val="0"/>
          <c:spPr>
            <a:ln w="38100" cap="flat" cmpd="sng" algn="ctr">
              <a:solidFill>
                <a:schemeClr val="tx1">
                  <a:alpha val="70000"/>
                </a:schemeClr>
              </a:solidFill>
              <a:prstDash val="solid"/>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flat" cmpd="sng" algn="ctr">
                <a:solidFill>
                  <a:schemeClr val="accent2"/>
                </a:solidFill>
                <a:round/>
              </a:ln>
              <a:effectLst/>
              <a:scene3d>
                <a:camera prst="orthographicFront"/>
                <a:lightRig rig="threePt" dir="t"/>
              </a:scene3d>
              <a:sp3d>
                <a:bevelB w="31750"/>
              </a:sp3d>
            </c:spPr>
          </c:marker>
          <c:dLbls>
            <c:dLbl>
              <c:idx val="0"/>
              <c:layout>
                <c:manualLayout>
                  <c:x val="-3.7778081242002035E-2"/>
                  <c:y val="6.383732400049833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numFmt formatCode="@" sourceLinked="0"/>
              <c:spPr>
                <a:noFill/>
                <a:ln>
                  <a:solidFill>
                    <a:srgbClr val="00B050"/>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fr-FR"/>
                </a:p>
              </c:txPr>
              <c:dLblPos val="t"/>
              <c:showLegendKey val="0"/>
              <c:showVal val="1"/>
              <c:showCatName val="0"/>
              <c:showSerName val="0"/>
              <c:showPercent val="0"/>
              <c:showBubbleSize val="0"/>
            </c:dLbl>
            <c:dLbl>
              <c:idx val="3"/>
              <c:layout>
                <c:manualLayout>
                  <c:x val="-3.2628723912987857E-2"/>
                  <c:y val="4.476976417340951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3.2628723912987927E-2"/>
                  <c:y val="-0.12247760219270125"/>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 sourceLinked="0"/>
            <c:spPr>
              <a:noFill/>
              <a:ln>
                <a:solidFill>
                  <a:srgbClr val="00B050"/>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206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rnd">
                      <a:solidFill>
                        <a:schemeClr val="accent2"/>
                      </a:solidFill>
                      <a:round/>
                    </a:ln>
                    <a:effectLst/>
                  </c:spPr>
                </c15:leaderLines>
              </c:ext>
            </c:extLst>
          </c:dLbls>
          <c:trendline>
            <c:spPr>
              <a:ln w="9525" cap="rnd">
                <a:solidFill>
                  <a:schemeClr val="accent1"/>
                </a:solidFill>
              </a:ln>
              <a:effectLst/>
            </c:spPr>
            <c:trendlineType val="linear"/>
            <c:dispRSqr val="0"/>
            <c:dispEq val="0"/>
          </c:trendline>
          <c:trendline>
            <c:spPr>
              <a:ln w="25400" cap="rnd">
                <a:solidFill>
                  <a:srgbClr val="00B050"/>
                </a:solidFill>
              </a:ln>
              <a:effectLst/>
            </c:spPr>
            <c:trendlineType val="linear"/>
            <c:forward val="2"/>
            <c:dispRSqr val="0"/>
            <c:dispEq val="0"/>
          </c:trendline>
          <c:xVal>
            <c:numRef>
              <c:f>Feuil1!$A$4:$A$11</c:f>
              <c:numCache>
                <c:formatCode>General</c:formatCode>
                <c:ptCount val="8"/>
                <c:pt idx="0">
                  <c:v>2021</c:v>
                </c:pt>
                <c:pt idx="1">
                  <c:v>2020</c:v>
                </c:pt>
                <c:pt idx="2">
                  <c:v>2019</c:v>
                </c:pt>
                <c:pt idx="3">
                  <c:v>2018</c:v>
                </c:pt>
                <c:pt idx="4">
                  <c:v>2017</c:v>
                </c:pt>
                <c:pt idx="5">
                  <c:v>2016</c:v>
                </c:pt>
                <c:pt idx="6">
                  <c:v>2013</c:v>
                </c:pt>
                <c:pt idx="7">
                  <c:v>2009</c:v>
                </c:pt>
              </c:numCache>
            </c:numRef>
          </c:xVal>
          <c:yVal>
            <c:numRef>
              <c:f>Feuil1!$B$4:$B$11</c:f>
              <c:numCache>
                <c:formatCode>General</c:formatCode>
                <c:ptCount val="8"/>
                <c:pt idx="0">
                  <c:v>60</c:v>
                </c:pt>
                <c:pt idx="1">
                  <c:v>80</c:v>
                </c:pt>
                <c:pt idx="2">
                  <c:v>77</c:v>
                </c:pt>
                <c:pt idx="3">
                  <c:v>61</c:v>
                </c:pt>
                <c:pt idx="4">
                  <c:v>64</c:v>
                </c:pt>
                <c:pt idx="5">
                  <c:v>63</c:v>
                </c:pt>
                <c:pt idx="6">
                  <c:v>37</c:v>
                </c:pt>
                <c:pt idx="7">
                  <c:v>27</c:v>
                </c:pt>
              </c:numCache>
            </c:numRef>
          </c:yVal>
          <c:smooth val="0"/>
        </c:ser>
        <c:dLbls>
          <c:dLblPos val="t"/>
          <c:showLegendKey val="0"/>
          <c:showVal val="1"/>
          <c:showCatName val="0"/>
          <c:showSerName val="0"/>
          <c:showPercent val="0"/>
          <c:showBubbleSize val="0"/>
        </c:dLbls>
        <c:axId val="518849792"/>
        <c:axId val="518850336"/>
      </c:scatterChart>
      <c:valAx>
        <c:axId val="51884979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accent5">
                        <a:lumMod val="75000"/>
                      </a:schemeClr>
                    </a:solidFill>
                    <a:latin typeface="+mn-lt"/>
                    <a:ea typeface="+mn-ea"/>
                    <a:cs typeface="+mn-cs"/>
                  </a:defRPr>
                </a:pPr>
                <a:r>
                  <a:rPr lang="en-US" sz="1100" b="1">
                    <a:solidFill>
                      <a:schemeClr val="accent5">
                        <a:lumMod val="75000"/>
                      </a:schemeClr>
                    </a:solidFill>
                  </a:rPr>
                  <a:t>Nombre de participants</a:t>
                </a:r>
              </a:p>
            </c:rich>
          </c:tx>
          <c:layout>
            <c:manualLayout>
              <c:xMode val="edge"/>
              <c:yMode val="edge"/>
              <c:x val="1.1139706284975833E-3"/>
              <c:y val="0.1382300214631681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accent5">
                      <a:lumMod val="75000"/>
                    </a:schemeClr>
                  </a:solidFill>
                  <a:latin typeface="+mn-lt"/>
                  <a:ea typeface="+mn-ea"/>
                  <a:cs typeface="+mn-cs"/>
                </a:defRPr>
              </a:pPr>
              <a:endParaRPr lang="fr-FR"/>
            </a:p>
          </c:txPr>
        </c:title>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1200" b="1" i="0" u="none" strike="noStrike" kern="1200" spc="0" baseline="0">
                <a:solidFill>
                  <a:srgbClr val="00B050"/>
                </a:solidFill>
                <a:latin typeface="+mn-lt"/>
                <a:ea typeface="+mn-ea"/>
                <a:cs typeface="+mn-cs"/>
              </a:defRPr>
            </a:pPr>
            <a:endParaRPr lang="fr-FR"/>
          </a:p>
        </c:txPr>
        <c:crossAx val="518850336"/>
        <c:crosses val="autoZero"/>
        <c:crossBetween val="midCat"/>
      </c:valAx>
      <c:valAx>
        <c:axId val="51885033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200" b="1" i="0" u="none" strike="noStrike" kern="1200" spc="0" baseline="0">
                <a:solidFill>
                  <a:schemeClr val="accent5">
                    <a:lumMod val="75000"/>
                  </a:schemeClr>
                </a:solidFill>
                <a:latin typeface="+mn-lt"/>
                <a:ea typeface="+mn-ea"/>
                <a:cs typeface="+mn-cs"/>
              </a:defRPr>
            </a:pPr>
            <a:endParaRPr lang="fr-FR"/>
          </a:p>
        </c:txPr>
        <c:crossAx val="518849792"/>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0.66071</cdr:x>
      <cdr:y>0.57264</cdr:y>
    </cdr:from>
    <cdr:to>
      <cdr:x>0.79423</cdr:x>
      <cdr:y>0.79563</cdr:y>
    </cdr:to>
    <cdr:sp macro="" textlink="">
      <cdr:nvSpPr>
        <cdr:cNvPr id="2" name="ZoneTexte 1"/>
        <cdr:cNvSpPr txBox="1"/>
      </cdr:nvSpPr>
      <cdr:spPr>
        <a:xfrm xmlns:a="http://schemas.openxmlformats.org/drawingml/2006/main">
          <a:off x="5138228" y="2845215"/>
          <a:ext cx="1038367" cy="11079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100" b="1" dirty="0">
              <a:solidFill>
                <a:srgbClr val="FF0000"/>
              </a:solidFill>
            </a:rPr>
            <a:t>2020 inscriptions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17880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10</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85913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646956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68451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3183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36E7A063-7294-4EC4-95E9-03D964D5BF31}" type="datetime1">
              <a:rPr lang="fr-FR" smtClean="0"/>
              <a:t>15/10/2021</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14</a:t>
            </a:fld>
            <a:endParaRPr lang="fr-FR" dirty="0"/>
          </a:p>
        </p:txBody>
      </p:sp>
    </p:spTree>
    <p:extLst>
      <p:ext uri="{BB962C8B-B14F-4D97-AF65-F5344CB8AC3E}">
        <p14:creationId xmlns:p14="http://schemas.microsoft.com/office/powerpoint/2010/main" val="208169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B8E3AB14-494B-4580-A555-F42695BE854C}" type="datetime1">
              <a:rPr lang="fr-FR" smtClean="0"/>
              <a:t>15/10/2021</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15</a:t>
            </a:fld>
            <a:endParaRPr lang="fr-FR" dirty="0"/>
          </a:p>
        </p:txBody>
      </p:sp>
    </p:spTree>
    <p:extLst>
      <p:ext uri="{BB962C8B-B14F-4D97-AF65-F5344CB8AC3E}">
        <p14:creationId xmlns:p14="http://schemas.microsoft.com/office/powerpoint/2010/main" val="32626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46</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206561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47</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83405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48</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92790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49</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28046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3173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22437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686851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57165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84</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418447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85</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449766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86</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959862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87</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075268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88</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588256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89</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394279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90</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16597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474311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913986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882424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91831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94</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582368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95</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77845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96</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319044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97</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916161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98</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820782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99</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314573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100</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085400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551848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101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259124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102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761436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103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945647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104</a:t>
            </a:fld>
            <a:endParaRPr lang="fr-FR" dirty="0"/>
          </a:p>
        </p:txBody>
      </p:sp>
    </p:spTree>
    <p:extLst>
      <p:ext uri="{BB962C8B-B14F-4D97-AF65-F5344CB8AC3E}">
        <p14:creationId xmlns:p14="http://schemas.microsoft.com/office/powerpoint/2010/main" val="185943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5</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44107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6</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76281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7</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89261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8</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507384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85508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C9C7E47-6006-46CE-B393-171A321C6B19}"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0AFBDA-191C-484B-8A57-07EB8BC9F0D1}"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89E9B51-3539-42F7-8D20-F623E45F440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5479EA9-82B9-48D6-BCCE-199F8C4B1F5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4B81F8-B8BC-4F5F-99AA-B3673172D91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299BBB1-CE96-4C0E-BB80-022B581A31D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9E0B80-A351-477C-A3AA-8C358A2D65A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EA491B3-8B03-48D0-BE5E-ACBE8BEFBDE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746203-71EE-40D7-A242-6D598F919DE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56292D6-7A57-40AE-9FEA-E0766771AAC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9495031-47ED-4B88-B22E-305F6228AE3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46E79EB-3106-4DD7-BCEF-CDDA766DB26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9D9B782-911F-4040-A710-F0F517AD0EC2}"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1193FAF-F45F-4AA0-8BA5-1594DAC9105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F20168-E2D2-44B2-8BA8-8A14C659095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716EF4-EF5C-4C7A-9C3B-10352BD9279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AE2B06E-A1D0-4AA2-8110-4152B55B3317}"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CB8D05A-BFF6-4DD6-BE97-F97E7257D80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7C28932-E62E-4384-A472-85D141AB342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006FD30-A30E-4FC9-A700-81CC6B8C9B2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BA5C38B-2129-4C26-B8D1-886EFD8AEA3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F017161-2103-426E-B4CA-3DE654CC2E3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F92B39B-CD3D-4190-A093-53A52C0CB7D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9F87D9B-42F2-4A4F-95FB-5354E7B0164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2675A54-5113-43B2-92DF-40903370049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B5341F-D952-4A91-B194-A4EC42E44AD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C1AD67-3459-4C26-992E-493A3E23524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2C6AFC-5E6B-4AAE-84D8-C74B610EA64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5C2CDE4-A73F-430A-8862-52B1A598D83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D595286-052A-4840-883A-E83B8919226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685CF5F-D404-4627-A82A-AEFE5A824C2F}"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BD93A1-E88F-4BE3-9018-DCD4E171FEE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F8731C-22AE-4356-8502-A8B0F5CE8FF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04F16D1-1AEF-4B59-9CF5-EAA5478E431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6224A3-0FED-41A3-B39C-C67489D448D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25E73D5-FC54-48D3-BE77-7EEEEC4BE697}"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5C9A68-A852-4995-8945-A220AFA6C32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12F0BF5-E7F8-4921-9BC3-F711A9D753A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A7048AF-3D09-4483-AF5C-A109057E9A8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2AF484-EE40-4EE6-9147-8DD43A7841E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17539CD-272A-40DD-9329-8014CF5AE22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68252058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450948-3C64-4016-9228-24261CA3620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1966066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8DFED6-B2CC-460B-9751-9725AB90304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02677528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1F790A7-0BDA-44A0-A098-BBA69B45A64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47C6F30-C260-493F-A80D-0C54E814EA3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406A511-A6B2-4C7D-95FF-68160CC3DFC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8477870-4D39-4DFA-9A3B-9586A52DA18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4EDEAE-6F3A-42C3-8C4D-7789CC377C9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83F0DE0-A74A-46A8-8529-B84B8DEC997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4629BC-AC9B-4ED1-BD6D-BC6A6608356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31A25F-5F27-4FC3-A1BE-393F22D8613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336CDA7-1638-4F74-9A1C-9361B74A86A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4D3B281-FFEF-451E-B7D3-370E39DE2D8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26BA012-4612-45A8-9BA1-693430A4E68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E4E112-7F13-4AC4-976F-2BCDEAC8EA1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37E2DB-5F17-445F-B2CC-D8D8903BABB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F140161-D2CC-444C-8551-52318F710A4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5AE39E-E951-41F9-9F20-0258D78DEE47}"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0A66F2-32AC-4D65-8E20-EB8D25A3DE5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EB61D1-63F5-4B0C-A69E-83D8FD6A11C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0B9568E-9F5B-4363-B35A-2B8AD3172BF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39F6FB-B983-4CF3-B15D-E928560E6B37}"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D1EF6F-E346-4060-885F-BA72068803F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7F3FCE-EEAF-4B7B-A5DC-9EAB400869D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31DD65-7DFF-4B4F-8277-06F4FCCCB4C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85D65F-BA8A-4ABE-985E-05BC256F844F}"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96F0513-D30A-4366-BD5D-A3BF08E4861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0C28949-E135-458A-8BA6-46EF2FF2DD1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F38E803-3F59-4476-A167-3CA63F93AE1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6FA2002-1683-452C-BBB8-511DEE5790B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8403B3-0A3B-48F3-AB57-AAC4ACBFB40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F672E93-D966-40DB-BD48-9D99A9E1EE4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4AB50D0-0473-48EB-B20B-9DB0EE9CABF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3B5541E-3D2B-49B3-95F4-F0ABA785124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641CEC-2C48-40AC-8D04-38F4ACC5C54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CC42C74-0671-454A-B09E-CC57F78AB18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FC4CE08-8DAD-4591-8D9C-937C5F57886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4BB0D5F-588D-4CEE-924F-62ECA6FCFED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EF9EDF-F3F6-4815-8F4A-9BA42620D9F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1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21CA6A0-1822-4ED4-BC1A-FC43809545C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131340232"/>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893A2B-2494-489F-AE82-CBDF86DB6B7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462401907"/>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A2AFFE-318B-4CC5-9F0A-BEB33688B56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0631E2A-CAE1-4065-9388-7CA74E64747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5814C2-8D6E-4FBC-A1EF-F3DEF923475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1E722EB-9818-4FDD-86DA-9EB3E4700C6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256505-C93C-4D7A-9880-DDCF2F83CA3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41367F-EE9E-4F22-949A-348BD620D53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47AC7C6-2303-45E6-B890-8A2153F7A95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ED473F2-37C5-4F09-8B1C-5BD11028670F}"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A62E30B-8764-49FC-A6CB-2B34667AC53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5E4F16D-F452-4E46-8F55-79C242B72C4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822A5F1-1827-40C4-9A89-5453D96EBF7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63100B-9F74-4450-8072-176936157E0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5BB2BB7-D3CA-4E04-99AA-484405868D8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2157105-0746-4D46-AD1A-E67C44716B5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720CAE-86E2-46D1-9788-6822038D2EB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F1D5BBB-87CB-425D-A12C-518787FCD13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DF92137-9221-47BF-AF1E-72F496CBCA0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CB4BF1F-C1C6-4A15-9C30-768B452199F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7E14B78-8634-496F-8A8A-C72F45EFB8D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A9C0DEC-41CA-4233-9E26-D39DFF98CBA7}"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0EDC8E7-19C9-4404-BD05-30E62A26C6F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2438802-1842-4E69-B4E7-D5AE8111956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16D3526-F5A2-4882-9E7D-88FD1048FAF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BED602-15F8-4D22-8677-B3FCBEC8047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313F07E-C860-43C4-A2B0-361772E45B7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63417E-D1F2-486E-A04E-B36770D9010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2F3FDE6-5084-45D4-BBBB-F14DAE285C5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04FC30-CC7F-4E5B-8212-45D58D3F401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04436BA-D2CA-46DF-A93C-10C4FFCE692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6279C2-6241-4C75-9A16-CF4B631E091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C5AF53-4633-41F6-AF36-9506AD524F91}"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F432B91-CADA-4774-8671-0962AA5710C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C34AE6B-26C2-4B6E-AF09-65969990C8D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1EC78A-0240-4E26-BFD6-2FAC414030E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5E58E99-7721-4DF9-B442-9C968CD5FCE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F249596-4BE9-417F-A275-52D6475DAD2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FD8D63-88D1-481F-9F1C-E1818401476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3041C10-502A-4574-AD46-F568C4043B8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0DF9429-0798-4579-86A9-554C42F6C9A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5F0792-1E74-412A-88B6-09E5969239D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0AB1B02-B2DB-4CBE-9882-C4573A5E1E3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0FAF1E0-5FF1-46E6-B19B-92C5BB39FC6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B40230-E19C-4790-96AD-FF43BD11DBF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C3E1021-52D7-4BBD-91BB-EDF37FB6051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0826BE1-D19B-4712-91F5-166C1DE6EA8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5B04221-0495-4CA9-BDB7-33981FCFA4C2}"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938319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A434954-797F-4BFE-AEFE-62E6D6CE36E2}"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0732570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910B39E-0631-498B-86F6-3B763D9AD559}"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9837146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567A100-6EC0-43AD-96E5-31DA2B7666E2}" type="datetime1">
              <a:rPr lang="fr-FR" smtClean="0"/>
              <a:t>15/10/2021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6434353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82ABC12-779F-4CE0-9DE1-4BC0D482721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2709380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502A04A-94C4-4B23-8031-2E0922C24399}" type="datetime1">
              <a:rPr lang="fr-FR" smtClean="0"/>
              <a:t>15/10/2021</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7672805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4F1F39-9972-4829-AA4F-B7012A884F71}" type="datetime1">
              <a:rPr lang="fr-FR" smtClean="0"/>
              <a:t>15/10/2021</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4708515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F19144D-9171-4D46-8369-74E3DCFE7063}" type="datetime1">
              <a:rPr lang="fr-FR" smtClean="0"/>
              <a:t>15/10/2021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12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5CC0BB4-730F-4997-89EE-8E161569DC9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6DE0707-28D7-47BC-92E9-35586E35C0AB}" type="datetime1">
              <a:rPr lang="fr-FR" smtClean="0"/>
              <a:t>15/10/2021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51087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FB6EDDE-C7C5-40A3-8926-F56B0BCA5503}"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2764965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BA330CF-7970-4CE6-B763-1008DAC7EB3B}"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009368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CB3B1A0-FB8E-49E2-9CFB-9A1AA7970F7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22266960"/>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1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A7E7E4-2730-4826-BAA9-7DDFB40E91E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1E6CCDF-D958-4981-8A1A-8B2AE0CCFE7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A23B1EF-E4ED-4BA3-8284-6BB37E4DB2D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188A166-707D-4784-BB7F-A818ECC2763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AAB84A-C1B5-4F88-97D1-7C0B674DADC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395AFE-72EE-494C-934B-34639353084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1817BA-5D7B-4971-A4AA-35DA2549863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C93E16-B36F-4DE6-BCD5-2C481E40D3F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fld id="{E39A413A-8531-4613-BCA1-AA5EBBB9D072}" type="datetime1">
              <a:rPr lang="fr-FR" smtClean="0"/>
              <a:t>15/10/2021</a:t>
            </a:fld>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A09DDCC-C5E7-4E3B-AB74-CCC508983543}" type="datetime1">
              <a:rPr lang="fr-FR" smtClean="0"/>
              <a:t>15/10/2021</a:t>
            </a:fld>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AF4F06A-0F48-46AD-B7FD-B70ED2BEF319}" type="datetime1">
              <a:rPr lang="fr-FR" smtClean="0"/>
              <a:t>15/10/2021</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A6209F5-016B-4A5D-B9C6-50F0C3435BB9}" type="datetime1">
              <a:rPr lang="fr-FR" smtClean="0"/>
              <a:t>15/10/2021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47EC788-308C-483D-B477-38AC2F4CB5B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340CCC-DB02-42D1-B06D-BEB8B3BC545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9B107E-0B74-4769-BF89-44946874FDB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BD749C-6B9C-4120-A5BD-36F65E6F1F8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DFB3E5-2D62-47F4-A080-77D716EF538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1F327EF-0E52-4520-9D77-A6FEED3BB47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BE88BD-67B9-4381-B2A9-79979494498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A97D5F-4DD0-4764-9B91-8B0A3249D74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2079A4-1FF4-41BE-8016-252413831CE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519B4E4-4490-4958-A1EA-85876E45618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1207BE8-EC02-4672-AB74-5B4D8A349166}" type="datetime1">
              <a:rPr lang="fr-FR" smtClean="0"/>
              <a:t>15/10/2021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17C14A-9666-43A7-8192-BA05C8B4BFB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29C6A93-C3EA-4952-9B29-C931F0810DB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AA6D7EB-E82A-4F22-8C7E-85D8068B6F3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4445C4-23CB-4DA7-A5B9-C7B878DF8C3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D106795-0C7B-4C61-A248-01ECDED858F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030EB5-1A57-4F02-8AA0-FEE715BF393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9203E64-000D-48D6-A996-9FFD70DA087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DC9E4D-68B7-4AD6-851A-1E6CC59B1BC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F0036A3-6BBB-4CE0-A6EC-56D97B31EDE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2F521A3-8041-40BC-94CB-ADC4AD974B3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1686188-2B8E-4C61-BC6E-D269ED5374B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72FB10D-12A9-40D1-937D-167C2CA4021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932945-F34E-477A-82F2-36ED8B911DE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3726733-61FE-4FE0-BA93-889099F2D25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F03CF04-583D-4DE3-A06B-BDF1B45A080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4FE23EC-99FC-4576-B5B1-16B54993C44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BBA691-F89B-472E-AECC-2E6762524157}"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6D24E4-76F4-4D39-A471-1A6A6015331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2E214FC-C8A7-417A-9505-F11716B6456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0BB544-B271-4088-A8EA-2F0FCFF8645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CDEE1FD-65E5-427B-A05F-6C4D84A6ADD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5A9613-5F26-48C5-96F7-854217AFF6C5}" type="datetime1">
              <a:rPr lang="fr-FR" smtClean="0"/>
              <a:t>15/10/2021</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AA012B-6A3B-4619-A7D7-F1A3DA3E2F5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45672D-660C-41B4-8BDE-EE8B922C4236}"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1DCD48A-1C9E-4EBB-B8D5-304BF111A66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8C525FF-6B36-4EEF-A1F3-B66752731439}"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DEF2424-D8C4-482E-A42F-3F1E213D8A5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4435F5-B48A-40B8-9DBB-AFE039685F7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37132C8-E603-4883-A4ED-35769C9D0FB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B1B2529-3B05-4A74-8FA7-2E30F1D4807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C74B1E7-EACE-49EB-B0E8-C72C8273B098}"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0B00C9-CFFD-445F-89FD-341C0DF84FB5}"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6794C74-E02E-4489-93C1-39024A472F22}" type="datetime1">
              <a:rPr lang="fr-FR" smtClean="0"/>
              <a:t>15/10/2021</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94F653-EACD-4C32-8E54-D64145B6CF1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1D61F89-35DE-4050-B525-154631946D3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C18B71A-C5BB-4279-A262-95D128550E2F}"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01ECBC5-B14C-4784-9869-4E5A71A6131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1068AF6-BD0A-42E4-A846-7F09048FD9E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024885-15FD-4A3E-B77A-F39B5D66506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D2463EB-893F-45FF-AF49-CE2A18024F5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7B6E00B-FF4E-4D59-A063-9BB1AC2D48E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795F32-B3AF-4C91-B18B-1943612A7EA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C1D25AA-DB2F-4DB6-A375-FE9ADFB0B202}"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3E779C5-5884-4718-9432-87F53D664506}" type="datetime1">
              <a:rPr lang="fr-FR" smtClean="0"/>
              <a:t>15/10/2021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5EDDE93-520E-4D72-AFCB-1296D5AC303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870CD12-CC03-49AE-92F8-8FEE5938CFCF}"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0B0CE94-A9C6-4615-909A-BBE68865037C}"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97CD09-77ED-4E8A-BD1E-BA02085CF960}"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C24C1C2-294D-437A-BFB5-CB5437B9FB0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A5A0353-0EE6-4856-9574-136F3A468E8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CE847C1-DB10-4ADF-AA8C-9DCC707A447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3F488F-83BC-405B-8298-AF594085823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900828-4B53-4586-9AD5-4FBC735B9C1E}"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27DA7FE-4064-4852-B4E4-852FF202150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40FA34A-9FD4-4B30-B97F-3B67E40A32D9}" type="datetime1">
              <a:rPr lang="fr-FR" smtClean="0"/>
              <a:t>15/10/2021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A1EED08-F16C-46C8-8740-1C93E298E14D}"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915926D-3CAF-42E9-B0A5-F55F5008DA84}"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2DAB1ED-E0D0-4252-8AAD-38C2AFEB7BE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9223E9A-8FA7-4C83-9BE2-432DC603615B}"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6E86A38-7FA0-4390-AC84-30DA1ECBC5CF}"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90B9D5C-60CD-43E3-9C78-90072EE2C55A}"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325E4A8-071E-4DBE-8BFE-6C0F0E4160C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55671D-261A-465D-A24D-89AF309E01B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ABFC70-8C7B-4317-8D5A-D43D81A9E361}"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BE07226-B57E-49F9-86F1-271F890AC153}" type="datetime1">
              <a:rPr lang="fr-FR" smtClean="0"/>
              <a:t>15/10/2021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theme" Target="../theme/theme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theme" Target="../theme/theme2.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29FF3-C14A-4234-9F44-16C00AC7260A}" type="datetime1">
              <a:rPr lang="fr-FR" smtClean="0"/>
              <a:t>15/10/2021</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 id="2147485328" r:id="rId135"/>
    <p:sldLayoutId id="2147485329" r:id="rId136"/>
    <p:sldLayoutId id="2147485330" r:id="rId137"/>
    <p:sldLayoutId id="2147485331" r:id="rId138"/>
    <p:sldLayoutId id="2147485332" r:id="rId139"/>
    <p:sldLayoutId id="2147485333" r:id="rId140"/>
    <p:sldLayoutId id="2147485334" r:id="rId141"/>
    <p:sldLayoutId id="2147485335" r:id="rId142"/>
    <p:sldLayoutId id="2147485336" r:id="rId143"/>
    <p:sldLayoutId id="2147485337" r:id="rId144"/>
    <p:sldLayoutId id="2147485338" r:id="rId145"/>
    <p:sldLayoutId id="2147485339" r:id="rId146"/>
    <p:sldLayoutId id="2147485340" r:id="rId147"/>
    <p:sldLayoutId id="2147485341" r:id="rId148"/>
    <p:sldLayoutId id="2147485342" r:id="rId149"/>
    <p:sldLayoutId id="2147485343" r:id="rId150"/>
    <p:sldLayoutId id="2147485344" r:id="rId151"/>
    <p:sldLayoutId id="2147485345" r:id="rId152"/>
    <p:sldLayoutId id="2147485346" r:id="rId153"/>
    <p:sldLayoutId id="2147485347" r:id="rId154"/>
    <p:sldLayoutId id="2147485348" r:id="rId155"/>
    <p:sldLayoutId id="2147485349" r:id="rId156"/>
    <p:sldLayoutId id="2147485350" r:id="rId157"/>
    <p:sldLayoutId id="2147485351" r:id="rId158"/>
    <p:sldLayoutId id="2147485352" r:id="rId159"/>
    <p:sldLayoutId id="2147485353" r:id="rId160"/>
    <p:sldLayoutId id="2147485354" r:id="rId161"/>
    <p:sldLayoutId id="2147485355" r:id="rId162"/>
    <p:sldLayoutId id="2147485356" r:id="rId163"/>
    <p:sldLayoutId id="2147485357" r:id="rId164"/>
    <p:sldLayoutId id="2147485358" r:id="rId165"/>
    <p:sldLayoutId id="2147485359" r:id="rId166"/>
    <p:sldLayoutId id="2147485360" r:id="rId167"/>
    <p:sldLayoutId id="2147485361" r:id="rId168"/>
    <p:sldLayoutId id="2147485362" r:id="rId169"/>
    <p:sldLayoutId id="2147485363" r:id="rId170"/>
    <p:sldLayoutId id="2147485364" r:id="rId171"/>
    <p:sldLayoutId id="2147485327" r:id="rId172"/>
    <p:sldLayoutId id="2147485377" r:id="rId173"/>
    <p:sldLayoutId id="2147485378" r:id="rId174"/>
    <p:sldLayoutId id="2147485379" r:id="rId175"/>
    <p:sldLayoutId id="2147485381" r:id="rId176"/>
    <p:sldLayoutId id="2147485382" r:id="rId177"/>
    <p:sldLayoutId id="2147485383" r:id="rId178"/>
    <p:sldLayoutId id="2147485390" r:id="rId179"/>
    <p:sldLayoutId id="2147485391" r:id="rId180"/>
    <p:sldLayoutId id="2147485392" r:id="rId181"/>
    <p:sldLayoutId id="2147485393" r:id="rId182"/>
    <p:sldLayoutId id="2147485394" r:id="rId183"/>
    <p:sldLayoutId id="2147485395" r:id="rId184"/>
    <p:sldLayoutId id="2147485396" r:id="rId185"/>
    <p:sldLayoutId id="2147485397" r:id="rId186"/>
    <p:sldLayoutId id="2147485398" r:id="rId187"/>
    <p:sldLayoutId id="2147485399" r:id="rId188"/>
    <p:sldLayoutId id="2147485400" r:id="rId189"/>
    <p:sldLayoutId id="2147485401" r:id="rId190"/>
    <p:sldLayoutId id="2147485402" r:id="rId191"/>
    <p:sldLayoutId id="2147485403" r:id="rId192"/>
    <p:sldLayoutId id="2147485404" r:id="rId193"/>
    <p:sldLayoutId id="2147485405" r:id="rId194"/>
    <p:sldLayoutId id="2147485406" r:id="rId195"/>
    <p:sldLayoutId id="2147485407" r:id="rId196"/>
    <p:sldLayoutId id="2147485408" r:id="rId197"/>
    <p:sldLayoutId id="2147485409" r:id="rId198"/>
    <p:sldLayoutId id="2147485410" r:id="rId199"/>
    <p:sldLayoutId id="2147485411" r:id="rId200"/>
    <p:sldLayoutId id="2147485412" r:id="rId201"/>
    <p:sldLayoutId id="2147485413" r:id="rId202"/>
    <p:sldLayoutId id="2147485414" r:id="rId203"/>
    <p:sldLayoutId id="2147485750" r:id="rId204"/>
    <p:sldLayoutId id="2147485751" r:id="rId205"/>
    <p:sldLayoutId id="2147485752" r:id="rId206"/>
    <p:sldLayoutId id="2147485753" r:id="rId207"/>
    <p:sldLayoutId id="2147485754" r:id="rId208"/>
    <p:sldLayoutId id="2147485755" r:id="rId209"/>
    <p:sldLayoutId id="2147485779" r:id="rId210"/>
    <p:sldLayoutId id="2147485780" r:id="rId2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262D3F-8953-4DDC-8CF9-84EC544F994E}" type="datetime1">
              <a:rPr lang="fr-FR" smtClean="0"/>
              <a:t>15/10/2021</a:t>
            </a:fld>
            <a:endParaRPr lang="fr-FR" dirty="0"/>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559594581"/>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 id="2147485924" r:id="rId12"/>
    <p:sldLayoutId id="2147485925" r:id="rId13"/>
    <p:sldLayoutId id="2147485926" r:id="rId14"/>
    <p:sldLayoutId id="2147485930" r:id="rId15"/>
    <p:sldLayoutId id="2147485931" r:id="rId16"/>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25.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26.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26.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26.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2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2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2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13.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3.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2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13.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13.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7.xml.rels><?xml version="1.0" encoding="UTF-8" standalone="yes"?>
<Relationships xmlns="http://schemas.openxmlformats.org/package/2006/relationships"><Relationship Id="rId3" Type="http://schemas.openxmlformats.org/officeDocument/2006/relationships/hyperlink" Target="mailto:dimoxan@web.de" TargetMode="External"/><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13.xml"/><Relationship Id="rId5" Type="http://schemas.openxmlformats.org/officeDocument/2006/relationships/image" Target="../media/image18.pn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13.xml"/><Relationship Id="rId5" Type="http://schemas.openxmlformats.org/officeDocument/2006/relationships/image" Target="../media/image18.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2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1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1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26.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2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26.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2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24.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13.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5.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13.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13.xml"/><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13.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5.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g"/><Relationship Id="rId1" Type="http://schemas.openxmlformats.org/officeDocument/2006/relationships/slideLayout" Target="../slideLayouts/slideLayout21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213.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21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213.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g"/><Relationship Id="rId1" Type="http://schemas.openxmlformats.org/officeDocument/2006/relationships/slideLayout" Target="../slideLayouts/slideLayout213.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Layout" Target="../slideLayouts/slideLayout2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5.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24.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224.xm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24.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224.xml"/><Relationship Id="rId5" Type="http://schemas.openxmlformats.org/officeDocument/2006/relationships/image" Target="../media/image55.png"/><Relationship Id="rId4" Type="http://schemas.openxmlformats.org/officeDocument/2006/relationships/image" Target="../media/image59.jpg"/></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24.xml"/><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24.xml"/><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4.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24.xml"/><Relationship Id="rId4" Type="http://schemas.openxmlformats.org/officeDocument/2006/relationships/image" Target="../media/image62.jpe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25.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4.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224.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24.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24.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24.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24.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24.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Rectangle 5"/>
          <p:cNvSpPr/>
          <p:nvPr/>
        </p:nvSpPr>
        <p:spPr>
          <a:xfrm>
            <a:off x="251520" y="1269047"/>
            <a:ext cx="8280920" cy="3908762"/>
          </a:xfrm>
          <a:prstGeom prst="rect">
            <a:avLst/>
          </a:prstGeom>
          <a:noFill/>
        </p:spPr>
        <p:txBody>
          <a:bodyPr wrap="square" lIns="91440" tIns="45720" rIns="91440" bIns="45720">
            <a:spAutoFit/>
          </a:bodyPr>
          <a:lstStyle/>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rPr>
              <a:t>Réunion </a:t>
            </a:r>
          </a:p>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rPr>
              <a:t>«  des Amis du Zéro »</a:t>
            </a:r>
          </a:p>
          <a:p>
            <a:pPr marL="514350" indent="-514350" algn="ctr">
              <a:buNone/>
            </a:pPr>
            <a:endPar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endParaRPr>
          </a:p>
          <a:p>
            <a:pPr marL="514350" indent="-514350" algn="ctr">
              <a:buNone/>
            </a:pPr>
            <a:r>
              <a:rPr lang="fr-FR" sz="360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rPr>
              <a:t>16 octobre </a:t>
            </a:r>
            <a:r>
              <a:rPr lang="fr-FR" sz="3600"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rPr>
              <a:t>2021</a:t>
            </a:r>
          </a:p>
          <a:p>
            <a:pPr marL="514350" indent="-514350" algn="ctr">
              <a:buNone/>
            </a:pPr>
            <a:r>
              <a:rPr lang="fr-FR" sz="3600"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rPr>
              <a:t>de 10 à 16 heures </a:t>
            </a:r>
          </a:p>
          <a:p>
            <a:pPr marL="514350" indent="-514350" algn="ctr">
              <a:buNone/>
            </a:pPr>
            <a:r>
              <a:rPr lang="fr-FR" sz="3600"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rPr>
              <a:t>au VATEL à Nîmes.</a:t>
            </a:r>
            <a:endParaRPr lang="fr-FR" sz="3600" cap="none" spc="0"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Candara" panose="020E0502030303020204" pitchFamily="34" charset="0"/>
              <a:cs typeface="Arial" pitchFamily="34" charset="0"/>
            </a:endParaRPr>
          </a:p>
        </p:txBody>
      </p:sp>
      <p:pic>
        <p:nvPicPr>
          <p:cNvPr id="14" name="il_fi" descr="http://www.easydroit.fr/images/article/image/image031.png"/>
          <p:cNvPicPr/>
          <p:nvPr/>
        </p:nvPicPr>
        <p:blipFill>
          <a:blip r:embed="rId3" cstate="print"/>
          <a:srcRect/>
          <a:stretch>
            <a:fillRect/>
          </a:stretch>
        </p:blipFill>
        <p:spPr bwMode="auto">
          <a:xfrm>
            <a:off x="8316416" y="116632"/>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239265"/>
            <a:ext cx="8640960" cy="4896544"/>
          </a:xfrm>
        </p:spPr>
        <p:txBody>
          <a:bodyPr>
            <a:normAutofit fontScale="92500" lnSpcReduction="20000"/>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lgn="ctr">
              <a:buNone/>
            </a:pPr>
            <a:r>
              <a:rPr lang="fr-FR" sz="2200" b="1" dirty="0">
                <a:solidFill>
                  <a:schemeClr val="bg1"/>
                </a:solidFill>
              </a:rPr>
              <a:t>Pour Les Amis du </a:t>
            </a:r>
            <a:r>
              <a:rPr lang="fr-FR" sz="2200" b="1" dirty="0" smtClean="0">
                <a:solidFill>
                  <a:schemeClr val="bg1"/>
                </a:solidFill>
              </a:rPr>
              <a:t>Zéro</a:t>
            </a:r>
          </a:p>
          <a:p>
            <a:pPr marL="0" indent="0">
              <a:spcBef>
                <a:spcPts val="1200"/>
              </a:spcBef>
              <a:spcAft>
                <a:spcPts val="1200"/>
              </a:spcAft>
              <a:buNone/>
            </a:pPr>
            <a:r>
              <a:rPr lang="fr-FR" sz="2000" dirty="0" smtClean="0">
                <a:solidFill>
                  <a:schemeClr val="bg1"/>
                </a:solidFill>
              </a:rPr>
              <a:t>	pour 2021 /2022 forfait </a:t>
            </a:r>
            <a:r>
              <a:rPr lang="fr-FR" sz="2000" dirty="0">
                <a:solidFill>
                  <a:schemeClr val="bg1"/>
                </a:solidFill>
              </a:rPr>
              <a:t>association à 31,00 € </a:t>
            </a:r>
            <a:r>
              <a:rPr lang="fr-FR" sz="2000" dirty="0" smtClean="0">
                <a:solidFill>
                  <a:schemeClr val="bg1"/>
                </a:solidFill>
              </a:rPr>
              <a:t> </a:t>
            </a:r>
            <a:r>
              <a:rPr lang="fr-FR" sz="2000" dirty="0" smtClean="0">
                <a:solidFill>
                  <a:srgbClr val="FFFF00"/>
                </a:solidFill>
              </a:rPr>
              <a:t>(tarif inchangé depuis 2015) </a:t>
            </a:r>
          </a:p>
          <a:p>
            <a:pPr marL="0" indent="0">
              <a:spcBef>
                <a:spcPts val="1200"/>
              </a:spcBef>
              <a:spcAft>
                <a:spcPts val="1200"/>
              </a:spcAft>
              <a:buNone/>
            </a:pPr>
            <a:r>
              <a:rPr lang="fr-FR" sz="2000" dirty="0" smtClean="0">
                <a:solidFill>
                  <a:schemeClr val="bg1"/>
                </a:solidFill>
              </a:rPr>
              <a:t>par personne incluant :</a:t>
            </a:r>
          </a:p>
          <a:p>
            <a:pPr marL="0" indent="0">
              <a:spcBef>
                <a:spcPts val="1200"/>
              </a:spcBef>
              <a:spcAft>
                <a:spcPts val="1200"/>
              </a:spcAft>
              <a:buNone/>
            </a:pPr>
            <a:r>
              <a:rPr lang="fr-FR" sz="2000" dirty="0" smtClean="0">
                <a:solidFill>
                  <a:schemeClr val="bg1"/>
                </a:solidFill>
              </a:rPr>
              <a:t> </a:t>
            </a:r>
            <a:r>
              <a:rPr lang="fr-FR" sz="2000" dirty="0">
                <a:solidFill>
                  <a:schemeClr val="bg1"/>
                </a:solidFill>
              </a:rPr>
              <a:t>- </a:t>
            </a:r>
            <a:r>
              <a:rPr lang="fr-FR" sz="2000" dirty="0" smtClean="0">
                <a:solidFill>
                  <a:schemeClr val="bg1"/>
                </a:solidFill>
              </a:rPr>
              <a:t>L’accueil café </a:t>
            </a:r>
            <a:r>
              <a:rPr lang="fr-FR" sz="2000" dirty="0">
                <a:solidFill>
                  <a:schemeClr val="bg1"/>
                </a:solidFill>
              </a:rPr>
              <a:t>avec </a:t>
            </a:r>
            <a:r>
              <a:rPr lang="fr-FR" sz="2000" dirty="0" smtClean="0">
                <a:solidFill>
                  <a:schemeClr val="bg1"/>
                </a:solidFill>
              </a:rPr>
              <a:t>assortiment </a:t>
            </a:r>
            <a:r>
              <a:rPr lang="fr-FR" sz="2000" dirty="0">
                <a:solidFill>
                  <a:schemeClr val="bg1"/>
                </a:solidFill>
              </a:rPr>
              <a:t>de </a:t>
            </a:r>
            <a:r>
              <a:rPr lang="fr-FR" sz="2000" dirty="0" smtClean="0">
                <a:solidFill>
                  <a:schemeClr val="bg1"/>
                </a:solidFill>
              </a:rPr>
              <a:t>mini-viennoiseries</a:t>
            </a:r>
            <a:r>
              <a:rPr lang="fr-FR" sz="2000" dirty="0">
                <a:solidFill>
                  <a:schemeClr val="bg1"/>
                </a:solidFill>
              </a:rPr>
              <a:t>, </a:t>
            </a:r>
            <a:r>
              <a:rPr lang="fr-FR" sz="2000" dirty="0" smtClean="0">
                <a:solidFill>
                  <a:schemeClr val="bg1"/>
                </a:solidFill>
              </a:rPr>
              <a:t>café</a:t>
            </a:r>
            <a:r>
              <a:rPr lang="fr-FR" sz="2000" dirty="0">
                <a:solidFill>
                  <a:schemeClr val="bg1"/>
                </a:solidFill>
              </a:rPr>
              <a:t>, </a:t>
            </a:r>
            <a:r>
              <a:rPr lang="fr-FR" sz="2000" dirty="0" smtClean="0">
                <a:solidFill>
                  <a:schemeClr val="bg1"/>
                </a:solidFill>
              </a:rPr>
              <a:t>thé </a:t>
            </a:r>
            <a:r>
              <a:rPr lang="fr-FR" sz="2000" dirty="0">
                <a:solidFill>
                  <a:schemeClr val="bg1"/>
                </a:solidFill>
              </a:rPr>
              <a:t>et </a:t>
            </a:r>
            <a:r>
              <a:rPr lang="fr-FR" sz="2000" dirty="0" smtClean="0">
                <a:solidFill>
                  <a:schemeClr val="bg1"/>
                </a:solidFill>
              </a:rPr>
              <a:t>jus </a:t>
            </a:r>
            <a:r>
              <a:rPr lang="fr-FR" sz="2000" dirty="0">
                <a:solidFill>
                  <a:schemeClr val="bg1"/>
                </a:solidFill>
              </a:rPr>
              <a:t>de Fruits </a:t>
            </a:r>
            <a:endParaRPr lang="fr-FR" sz="2000" dirty="0" smtClean="0">
              <a:solidFill>
                <a:schemeClr val="bg1"/>
              </a:solidFill>
            </a:endParaRPr>
          </a:p>
          <a:p>
            <a:pPr>
              <a:spcBef>
                <a:spcPts val="1200"/>
              </a:spcBef>
              <a:spcAft>
                <a:spcPts val="1200"/>
              </a:spcAft>
              <a:buFontTx/>
              <a:buChar char="-"/>
            </a:pPr>
            <a:r>
              <a:rPr lang="fr-FR" sz="2000" dirty="0" smtClean="0">
                <a:solidFill>
                  <a:schemeClr val="bg1"/>
                </a:solidFill>
              </a:rPr>
              <a:t>L’apéritif cocktail </a:t>
            </a:r>
            <a:r>
              <a:rPr lang="fr-FR" sz="2000" dirty="0">
                <a:solidFill>
                  <a:schemeClr val="bg1"/>
                </a:solidFill>
              </a:rPr>
              <a:t>Vatel, servi à table, accompagné d’un assortiment de </a:t>
            </a:r>
            <a:r>
              <a:rPr lang="fr-FR" sz="2000" dirty="0" smtClean="0">
                <a:solidFill>
                  <a:schemeClr val="bg1"/>
                </a:solidFill>
              </a:rPr>
              <a:t>feuilletés      «Maison» </a:t>
            </a:r>
            <a:r>
              <a:rPr lang="fr-FR" sz="2000" dirty="0">
                <a:solidFill>
                  <a:schemeClr val="bg1"/>
                </a:solidFill>
              </a:rPr>
              <a:t>et olives assaisonnées, </a:t>
            </a:r>
            <a:endParaRPr lang="fr-FR" sz="2000" dirty="0" smtClean="0">
              <a:solidFill>
                <a:schemeClr val="bg1"/>
              </a:solidFill>
            </a:endParaRPr>
          </a:p>
          <a:p>
            <a:pPr>
              <a:spcBef>
                <a:spcPts val="1200"/>
              </a:spcBef>
              <a:spcAft>
                <a:spcPts val="1200"/>
              </a:spcAft>
              <a:buFontTx/>
              <a:buChar char="-"/>
            </a:pPr>
            <a:r>
              <a:rPr lang="fr-FR" sz="2000" dirty="0" smtClean="0">
                <a:solidFill>
                  <a:schemeClr val="bg1"/>
                </a:solidFill>
              </a:rPr>
              <a:t>Le déjeuner </a:t>
            </a:r>
            <a:r>
              <a:rPr lang="fr-FR" sz="2000" dirty="0">
                <a:solidFill>
                  <a:schemeClr val="bg1"/>
                </a:solidFill>
              </a:rPr>
              <a:t>avec une entrée, un plat chaud et un dessert communs à l’ensemble des participants</a:t>
            </a:r>
            <a:r>
              <a:rPr lang="fr-FR" sz="2000" dirty="0" smtClean="0">
                <a:solidFill>
                  <a:schemeClr val="bg1"/>
                </a:solidFill>
              </a:rPr>
              <a:t>,</a:t>
            </a:r>
          </a:p>
          <a:p>
            <a:pPr>
              <a:spcBef>
                <a:spcPts val="1200"/>
              </a:spcBef>
              <a:spcAft>
                <a:spcPts val="1200"/>
              </a:spcAft>
              <a:buFontTx/>
              <a:buChar char="-"/>
            </a:pPr>
            <a:r>
              <a:rPr lang="fr-FR" sz="2000" dirty="0" smtClean="0">
                <a:solidFill>
                  <a:schemeClr val="bg1"/>
                </a:solidFill>
              </a:rPr>
              <a:t> </a:t>
            </a:r>
            <a:r>
              <a:rPr lang="fr-FR" sz="2000" dirty="0">
                <a:solidFill>
                  <a:schemeClr val="bg1"/>
                </a:solidFill>
              </a:rPr>
              <a:t>- </a:t>
            </a:r>
            <a:r>
              <a:rPr lang="fr-FR" sz="2000" dirty="0" smtClean="0">
                <a:solidFill>
                  <a:schemeClr val="bg1"/>
                </a:solidFill>
              </a:rPr>
              <a:t>L’accompagnement </a:t>
            </a:r>
            <a:r>
              <a:rPr lang="fr-FR" sz="2000" dirty="0">
                <a:solidFill>
                  <a:schemeClr val="bg1"/>
                </a:solidFill>
              </a:rPr>
              <a:t>Sommelier avec les vins Costières de Nîmes (rouge, blanc et rosé) servis à discrétion, les eaux minérales plates et pétillantes servies également à discrétion, le café accompagné de ses </a:t>
            </a:r>
            <a:r>
              <a:rPr lang="fr-FR" sz="2000" dirty="0" smtClean="0">
                <a:solidFill>
                  <a:schemeClr val="bg1"/>
                </a:solidFill>
              </a:rPr>
              <a:t>mignardises.</a:t>
            </a:r>
          </a:p>
          <a:p>
            <a:pPr>
              <a:spcBef>
                <a:spcPts val="1200"/>
              </a:spcBef>
              <a:spcAft>
                <a:spcPts val="1200"/>
              </a:spcAft>
              <a:buFontTx/>
              <a:buChar char="-"/>
            </a:pPr>
            <a:r>
              <a:rPr lang="fr-FR" sz="2000" dirty="0" smtClean="0">
                <a:solidFill>
                  <a:schemeClr val="bg1"/>
                </a:solidFill>
              </a:rPr>
              <a:t>Salle offerte</a:t>
            </a:r>
          </a:p>
        </p:txBody>
      </p:sp>
      <p:sp>
        <p:nvSpPr>
          <p:cNvPr id="2" name="Rectangle 1"/>
          <p:cNvSpPr/>
          <p:nvPr/>
        </p:nvSpPr>
        <p:spPr>
          <a:xfrm>
            <a:off x="4324071" y="1244334"/>
            <a:ext cx="184731" cy="1446550"/>
          </a:xfrm>
          <a:prstGeom prst="rect">
            <a:avLst/>
          </a:prstGeom>
          <a:noFill/>
        </p:spPr>
        <p:txBody>
          <a:bodyPr wrap="none" lIns="91440" tIns="45720" rIns="91440" bIns="45720">
            <a:spAutoFit/>
          </a:bodyPr>
          <a:lstStyle/>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pic>
        <p:nvPicPr>
          <p:cNvPr id="6" name="Image 5"/>
          <p:cNvPicPr>
            <a:picLocks noChangeAspect="1"/>
          </p:cNvPicPr>
          <p:nvPr/>
        </p:nvPicPr>
        <p:blipFill>
          <a:blip r:embed="rId3"/>
          <a:stretch>
            <a:fillRect/>
          </a:stretch>
        </p:blipFill>
        <p:spPr>
          <a:xfrm>
            <a:off x="3993" y="-4979"/>
            <a:ext cx="1249313" cy="1249313"/>
          </a:xfrm>
          <a:prstGeom prst="rect">
            <a:avLst/>
          </a:prstGeom>
        </p:spPr>
      </p:pic>
    </p:spTree>
    <p:extLst>
      <p:ext uri="{BB962C8B-B14F-4D97-AF65-F5344CB8AC3E}">
        <p14:creationId xmlns:p14="http://schemas.microsoft.com/office/powerpoint/2010/main" val="31090945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3"/>
          <a:stretch>
            <a:fillRect/>
          </a:stretch>
        </p:blipFill>
        <p:spPr>
          <a:xfrm>
            <a:off x="2771800" y="0"/>
            <a:ext cx="5347873" cy="6858000"/>
          </a:xfrm>
          <a:prstGeom prst="rect">
            <a:avLst/>
          </a:prstGeom>
        </p:spPr>
      </p:pic>
      <p:sp>
        <p:nvSpPr>
          <p:cNvPr id="2" name="Rectangle 1"/>
          <p:cNvSpPr/>
          <p:nvPr/>
        </p:nvSpPr>
        <p:spPr>
          <a:xfrm>
            <a:off x="-828600" y="116632"/>
            <a:ext cx="4572000" cy="1477328"/>
          </a:xfrm>
          <a:prstGeom prst="rect">
            <a:avLst/>
          </a:prstGeom>
        </p:spPr>
        <p:txBody>
          <a:bodyPr>
            <a:spAutoFit/>
          </a:bodyPr>
          <a:lstStyle/>
          <a:p>
            <a:pPr algn="ctr"/>
            <a:endParaRPr lang="fr-FR" dirty="0">
              <a:solidFill>
                <a:schemeClr val="bg1"/>
              </a:solidFill>
              <a:latin typeface="Candara" panose="020E0502030303020204" pitchFamily="34" charset="0"/>
            </a:endParaRPr>
          </a:p>
          <a:p>
            <a:pPr algn="ctr"/>
            <a:r>
              <a:rPr lang="fr-FR" dirty="0" smtClean="0">
                <a:solidFill>
                  <a:schemeClr val="bg1"/>
                </a:solidFill>
                <a:latin typeface="Candara" panose="020E0502030303020204" pitchFamily="34" charset="0"/>
              </a:rPr>
              <a:t>Alain GAUTHIER</a:t>
            </a:r>
          </a:p>
          <a:p>
            <a:pPr algn="ctr"/>
            <a:endParaRPr lang="fr-FR" dirty="0">
              <a:solidFill>
                <a:schemeClr val="bg1"/>
              </a:solidFill>
              <a:latin typeface="Candara" panose="020E0502030303020204" pitchFamily="34" charset="0"/>
            </a:endParaRPr>
          </a:p>
          <a:p>
            <a:pPr algn="ctr"/>
            <a:r>
              <a:rPr lang="fr-FR" dirty="0">
                <a:solidFill>
                  <a:schemeClr val="bg1"/>
                </a:solidFill>
                <a:latin typeface="Candara" panose="020E0502030303020204" pitchFamily="34" charset="0"/>
              </a:rPr>
              <a:t>Le petit train de ceinture </a:t>
            </a:r>
          </a:p>
          <a:p>
            <a:pPr algn="ctr"/>
            <a:endParaRPr lang="fr-FR" dirty="0">
              <a:solidFill>
                <a:schemeClr val="bg1"/>
              </a:solidFill>
              <a:latin typeface="Candara" panose="020E0502030303020204" pitchFamily="34" charset="0"/>
            </a:endParaRPr>
          </a:p>
        </p:txBody>
      </p:sp>
    </p:spTree>
    <p:extLst>
      <p:ext uri="{BB962C8B-B14F-4D97-AF65-F5344CB8AC3E}">
        <p14:creationId xmlns:p14="http://schemas.microsoft.com/office/powerpoint/2010/main" val="28616190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1558690" y="1412776"/>
            <a:ext cx="5767925" cy="1754326"/>
          </a:xfrm>
          <a:prstGeom prst="rect">
            <a:avLst/>
          </a:prstGeom>
          <a:noFill/>
        </p:spPr>
        <p:txBody>
          <a:bodyPr wrap="none" lIns="91440" tIns="45720" rIns="91440" bIns="45720">
            <a:spAutoFit/>
          </a:bodyPr>
          <a:lstStyle/>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Questions diverses</a:t>
            </a:r>
            <a:endPar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endParaRPr>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05AD506E-39BC-49AD-9A47-34CDE178AB9E}" type="datetime1">
              <a:rPr lang="fr-FR" smtClean="0"/>
              <a:t>15/10/2021</a:t>
            </a:fld>
            <a:endParaRPr lang="fr-FR" dirty="0"/>
          </a:p>
        </p:txBody>
      </p:sp>
    </p:spTree>
    <p:extLst>
      <p:ext uri="{BB962C8B-B14F-4D97-AF65-F5344CB8AC3E}">
        <p14:creationId xmlns:p14="http://schemas.microsoft.com/office/powerpoint/2010/main" val="29554717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1224469" y="1412776"/>
            <a:ext cx="6436377" cy="3416320"/>
          </a:xfrm>
          <a:prstGeom prst="rect">
            <a:avLst/>
          </a:prstGeom>
          <a:noFill/>
        </p:spPr>
        <p:txBody>
          <a:bodyPr wrap="none" lIns="91440" tIns="45720" rIns="91440" bIns="45720">
            <a:spAutoFit/>
          </a:bodyPr>
          <a:lstStyle/>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Mémère en ballade</a:t>
            </a:r>
          </a:p>
          <a:p>
            <a:pPr marL="0" indent="0" algn="ctr">
              <a:buNone/>
            </a:pPr>
            <a:r>
              <a:rPr lang="fr-FR" sz="5400" b="1"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Par </a:t>
            </a:r>
          </a:p>
          <a:p>
            <a:pPr marL="0" indent="0" algn="ctr">
              <a:buNone/>
            </a:pPr>
            <a:r>
              <a:rPr lang="fr-FR" sz="5400" b="1"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Thierry CAMBOUNET</a:t>
            </a:r>
            <a:endPar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endParaRPr>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5B9ACF95-A31E-4462-A189-F7256BCCC700}" type="datetime1">
              <a:rPr lang="fr-FR" smtClean="0"/>
              <a:t>15/10/2021</a:t>
            </a:fld>
            <a:endParaRPr lang="fr-FR" dirty="0"/>
          </a:p>
        </p:txBody>
      </p:sp>
    </p:spTree>
    <p:extLst>
      <p:ext uri="{BB962C8B-B14F-4D97-AF65-F5344CB8AC3E}">
        <p14:creationId xmlns:p14="http://schemas.microsoft.com/office/powerpoint/2010/main" val="11447801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996853" y="1412776"/>
            <a:ext cx="6891630" cy="3416320"/>
          </a:xfrm>
          <a:prstGeom prst="rect">
            <a:avLst/>
          </a:prstGeom>
          <a:noFill/>
        </p:spPr>
        <p:txBody>
          <a:bodyPr wrap="none" lIns="91440" tIns="45720" rIns="91440" bIns="45720">
            <a:spAutoFit/>
          </a:bodyPr>
          <a:lstStyle/>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Atelier</a:t>
            </a:r>
          </a:p>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rPr>
              <a:t> par Michel SANTENE </a:t>
            </a:r>
          </a:p>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rPr>
              <a:t>Sonorisation BB 67400</a:t>
            </a:r>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5B9ACF95-A31E-4462-A189-F7256BCCC700}" type="datetime1">
              <a:rPr lang="fr-FR" smtClean="0"/>
              <a:t>15/10/2021</a:t>
            </a:fld>
            <a:endParaRPr lang="fr-FR" dirty="0"/>
          </a:p>
        </p:txBody>
      </p:sp>
    </p:spTree>
    <p:extLst>
      <p:ext uri="{BB962C8B-B14F-4D97-AF65-F5344CB8AC3E}">
        <p14:creationId xmlns:p14="http://schemas.microsoft.com/office/powerpoint/2010/main" val="25126688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2133600"/>
            <a:ext cx="8856983" cy="3886200"/>
          </a:xfrm>
        </p:spPr>
        <p:txBody>
          <a:bodyPr>
            <a:normAutofit/>
          </a:bodyPr>
          <a:lstStyle/>
          <a:p>
            <a:pPr marL="0" indent="0" algn="ctr">
              <a:buNone/>
            </a:pPr>
            <a:r>
              <a:rPr lang="fr-FR" sz="4400" b="1"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Présentation </a:t>
            </a:r>
          </a:p>
          <a:p>
            <a:pPr marL="0" indent="0" algn="ctr">
              <a:buNone/>
            </a:pPr>
            <a:r>
              <a:rPr lang="fr-FR" sz="4400" b="1"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de votre matériel</a:t>
            </a:r>
          </a:p>
          <a:p>
            <a:endParaRPr lang="fr-FR" sz="4400" dirty="0"/>
          </a:p>
        </p:txBody>
      </p:sp>
      <p:pic>
        <p:nvPicPr>
          <p:cNvPr id="5" name="il_fi" descr="http://www.easydroit.fr/images/article/image/image031.png"/>
          <p:cNvPicPr/>
          <p:nvPr/>
        </p:nvPicPr>
        <p:blipFill>
          <a:blip r:embed="rId3" cstate="print"/>
          <a:srcRect/>
          <a:stretch>
            <a:fillRect/>
          </a:stretch>
        </p:blipFill>
        <p:spPr bwMode="auto">
          <a:xfrm>
            <a:off x="8495928" y="27564"/>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31CA45DA-6FF1-4989-AFF3-AD6AFFC0920B}" type="datetime1">
              <a:rPr lang="fr-FR" smtClean="0"/>
              <a:t>15/10/2021</a:t>
            </a:fld>
            <a:endParaRPr lang="fr-FR" dirty="0"/>
          </a:p>
        </p:txBody>
      </p:sp>
    </p:spTree>
    <p:extLst>
      <p:ext uri="{BB962C8B-B14F-4D97-AF65-F5344CB8AC3E}">
        <p14:creationId xmlns:p14="http://schemas.microsoft.com/office/powerpoint/2010/main" val="386679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76671"/>
            <a:ext cx="8640960" cy="5879679"/>
          </a:xfrm>
        </p:spPr>
        <p:txBody>
          <a:bodyPr>
            <a:normAutofit fontScale="92500" lnSpcReduction="10000"/>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lgn="ctr">
              <a:buNone/>
            </a:pPr>
            <a:r>
              <a:rPr lang="fr-FR" sz="2000" b="1" dirty="0" smtClean="0">
                <a:solidFill>
                  <a:schemeClr val="bg1"/>
                </a:solidFill>
                <a:latin typeface="Candara" panose="020E0502030303020204" pitchFamily="34" charset="0"/>
                <a:cs typeface="Arial" pitchFamily="34" charset="0"/>
              </a:rPr>
              <a:t>Pour LES </a:t>
            </a:r>
            <a:r>
              <a:rPr lang="fr-FR" sz="2000" b="1" dirty="0">
                <a:solidFill>
                  <a:schemeClr val="bg1"/>
                </a:solidFill>
                <a:latin typeface="Candara" panose="020E0502030303020204" pitchFamily="34" charset="0"/>
                <a:cs typeface="Arial" pitchFamily="34" charset="0"/>
              </a:rPr>
              <a:t>CONSTRUCTEURS DU SUD</a:t>
            </a:r>
          </a:p>
          <a:p>
            <a:pPr marL="0" indent="0">
              <a:buNone/>
            </a:pPr>
            <a:endParaRPr lang="fr-FR" sz="1900" b="1" dirty="0">
              <a:solidFill>
                <a:schemeClr val="bg1"/>
              </a:solidFill>
              <a:latin typeface="Candara" panose="020E0502030303020204" pitchFamily="34" charset="0"/>
              <a:cs typeface="Arial" pitchFamily="34" charset="0"/>
            </a:endParaRPr>
          </a:p>
          <a:p>
            <a:pPr marL="0" indent="0" algn="ctr">
              <a:buNone/>
            </a:pPr>
            <a:r>
              <a:rPr lang="fr-FR" sz="1900" b="1" dirty="0">
                <a:solidFill>
                  <a:schemeClr val="bg1"/>
                </a:solidFill>
                <a:latin typeface="Candara" panose="020E0502030303020204" pitchFamily="34" charset="0"/>
                <a:cs typeface="Arial" pitchFamily="34" charset="0"/>
              </a:rPr>
              <a:t>E</a:t>
            </a:r>
            <a:r>
              <a:rPr lang="fr-FR" sz="1900" b="1" dirty="0" smtClean="0">
                <a:solidFill>
                  <a:schemeClr val="bg1"/>
                </a:solidFill>
                <a:latin typeface="Candara" panose="020E0502030303020204" pitchFamily="34" charset="0"/>
                <a:cs typeface="Arial" pitchFamily="34" charset="0"/>
              </a:rPr>
              <a:t>nviron </a:t>
            </a:r>
            <a:r>
              <a:rPr lang="fr-FR" sz="1900" b="1" dirty="0">
                <a:solidFill>
                  <a:schemeClr val="bg1"/>
                </a:solidFill>
                <a:latin typeface="Candara" panose="020E0502030303020204" pitchFamily="34" charset="0"/>
                <a:cs typeface="Arial" pitchFamily="34" charset="0"/>
              </a:rPr>
              <a:t>60 </a:t>
            </a:r>
            <a:r>
              <a:rPr lang="fr-FR" sz="1900" b="1" dirty="0" smtClean="0">
                <a:solidFill>
                  <a:schemeClr val="bg1"/>
                </a:solidFill>
                <a:latin typeface="Candara" panose="020E0502030303020204" pitchFamily="34" charset="0"/>
                <a:cs typeface="Arial" pitchFamily="34" charset="0"/>
              </a:rPr>
              <a:t>participants - forfait </a:t>
            </a:r>
            <a:r>
              <a:rPr lang="fr-FR" sz="1900" b="1" dirty="0">
                <a:solidFill>
                  <a:schemeClr val="bg1"/>
                </a:solidFill>
                <a:latin typeface="Candara" panose="020E0502030303020204" pitchFamily="34" charset="0"/>
                <a:cs typeface="Arial" pitchFamily="34" charset="0"/>
              </a:rPr>
              <a:t>à 35,00 € par personne </a:t>
            </a:r>
            <a:endParaRPr lang="fr-FR" sz="1900" b="1" dirty="0" smtClean="0">
              <a:solidFill>
                <a:schemeClr val="bg1"/>
              </a:solidFill>
              <a:latin typeface="Candara" panose="020E0502030303020204" pitchFamily="34" charset="0"/>
              <a:cs typeface="Arial" pitchFamily="34" charset="0"/>
            </a:endParaRPr>
          </a:p>
          <a:p>
            <a:pPr marL="0" indent="0" algn="ctr">
              <a:buNone/>
            </a:pPr>
            <a:r>
              <a:rPr lang="fr-FR" sz="1800" dirty="0" smtClean="0">
                <a:solidFill>
                  <a:srgbClr val="FFFF00"/>
                </a:solidFill>
              </a:rPr>
              <a:t>(</a:t>
            </a:r>
            <a:r>
              <a:rPr lang="fr-FR" sz="1800" dirty="0">
                <a:solidFill>
                  <a:srgbClr val="FFFF00"/>
                </a:solidFill>
              </a:rPr>
              <a:t>tarif inchangé depuis 2015) </a:t>
            </a:r>
          </a:p>
          <a:p>
            <a:pPr marL="0" indent="0" algn="ctr">
              <a:buNone/>
            </a:pPr>
            <a:endParaRPr lang="fr-FR" sz="1900" b="1" dirty="0">
              <a:solidFill>
                <a:schemeClr val="bg1"/>
              </a:solidFill>
              <a:latin typeface="Candara" panose="020E0502030303020204" pitchFamily="34" charset="0"/>
              <a:cs typeface="Arial" pitchFamily="34" charset="0"/>
            </a:endParaRPr>
          </a:p>
          <a:p>
            <a:pPr marL="0" indent="0">
              <a:buNone/>
            </a:pPr>
            <a:r>
              <a:rPr lang="fr-FR" sz="1900" b="1" dirty="0">
                <a:solidFill>
                  <a:schemeClr val="bg1"/>
                </a:solidFill>
                <a:latin typeface="Candara" panose="020E0502030303020204" pitchFamily="34" charset="0"/>
                <a:cs typeface="Arial" pitchFamily="34" charset="0"/>
              </a:rPr>
              <a:t>incluant :</a:t>
            </a:r>
          </a:p>
          <a:p>
            <a:r>
              <a:rPr lang="fr-FR" sz="1900" b="1" dirty="0">
                <a:solidFill>
                  <a:schemeClr val="bg1"/>
                </a:solidFill>
                <a:latin typeface="Candara" panose="020E0502030303020204" pitchFamily="34" charset="0"/>
                <a:cs typeface="Arial" pitchFamily="34" charset="0"/>
              </a:rPr>
              <a:t>- </a:t>
            </a:r>
            <a:r>
              <a:rPr lang="fr-FR" sz="1900" b="1" dirty="0" smtClean="0">
                <a:solidFill>
                  <a:schemeClr val="bg1"/>
                </a:solidFill>
                <a:latin typeface="Candara" panose="020E0502030303020204" pitchFamily="34" charset="0"/>
                <a:cs typeface="Arial" pitchFamily="34" charset="0"/>
              </a:rPr>
              <a:t>Le </a:t>
            </a:r>
            <a:r>
              <a:rPr lang="fr-FR" sz="1900" b="1" dirty="0">
                <a:solidFill>
                  <a:schemeClr val="bg1"/>
                </a:solidFill>
                <a:latin typeface="Candara" panose="020E0502030303020204" pitchFamily="34" charset="0"/>
                <a:cs typeface="Arial" pitchFamily="34" charset="0"/>
              </a:rPr>
              <a:t>café d’accueil </a:t>
            </a:r>
            <a:r>
              <a:rPr lang="fr-FR" sz="1900" b="1" dirty="0" smtClean="0">
                <a:solidFill>
                  <a:schemeClr val="bg1"/>
                </a:solidFill>
                <a:latin typeface="Candara" panose="020E0502030303020204" pitchFamily="34" charset="0"/>
                <a:cs typeface="Arial" pitchFamily="34" charset="0"/>
              </a:rPr>
              <a:t>(café</a:t>
            </a:r>
            <a:r>
              <a:rPr lang="fr-FR" sz="1900" b="1" dirty="0">
                <a:solidFill>
                  <a:schemeClr val="bg1"/>
                </a:solidFill>
                <a:latin typeface="Candara" panose="020E0502030303020204" pitchFamily="34" charset="0"/>
                <a:cs typeface="Arial" pitchFamily="34" charset="0"/>
              </a:rPr>
              <a:t>, </a:t>
            </a:r>
            <a:r>
              <a:rPr lang="fr-FR" sz="1900" b="1" dirty="0" smtClean="0">
                <a:solidFill>
                  <a:schemeClr val="bg1"/>
                </a:solidFill>
                <a:latin typeface="Candara" panose="020E0502030303020204" pitchFamily="34" charset="0"/>
                <a:cs typeface="Arial" pitchFamily="34" charset="0"/>
              </a:rPr>
              <a:t>thé</a:t>
            </a:r>
            <a:r>
              <a:rPr lang="fr-FR" sz="1900" b="1" dirty="0">
                <a:solidFill>
                  <a:schemeClr val="bg1"/>
                </a:solidFill>
                <a:latin typeface="Candara" panose="020E0502030303020204" pitchFamily="34" charset="0"/>
                <a:cs typeface="Arial" pitchFamily="34" charset="0"/>
              </a:rPr>
              <a:t>, </a:t>
            </a:r>
            <a:r>
              <a:rPr lang="fr-FR" sz="1900" b="1" dirty="0" smtClean="0">
                <a:solidFill>
                  <a:schemeClr val="bg1"/>
                </a:solidFill>
                <a:latin typeface="Candara" panose="020E0502030303020204" pitchFamily="34" charset="0"/>
                <a:cs typeface="Arial" pitchFamily="34" charset="0"/>
              </a:rPr>
              <a:t>jus </a:t>
            </a:r>
            <a:r>
              <a:rPr lang="fr-FR" sz="1900" b="1" dirty="0">
                <a:solidFill>
                  <a:schemeClr val="bg1"/>
                </a:solidFill>
                <a:latin typeface="Candara" panose="020E0502030303020204" pitchFamily="34" charset="0"/>
                <a:cs typeface="Arial" pitchFamily="34" charset="0"/>
              </a:rPr>
              <a:t>de Fruits, </a:t>
            </a:r>
            <a:r>
              <a:rPr lang="fr-FR" sz="1900" b="1" dirty="0" smtClean="0">
                <a:solidFill>
                  <a:schemeClr val="bg1"/>
                </a:solidFill>
                <a:latin typeface="Candara" panose="020E0502030303020204" pitchFamily="34" charset="0"/>
                <a:cs typeface="Arial" pitchFamily="34" charset="0"/>
              </a:rPr>
              <a:t>assortiment </a:t>
            </a:r>
            <a:r>
              <a:rPr lang="fr-FR" sz="1900" b="1" dirty="0">
                <a:solidFill>
                  <a:schemeClr val="bg1"/>
                </a:solidFill>
                <a:latin typeface="Candara" panose="020E0502030303020204" pitchFamily="34" charset="0"/>
                <a:cs typeface="Arial" pitchFamily="34" charset="0"/>
              </a:rPr>
              <a:t>de </a:t>
            </a:r>
            <a:r>
              <a:rPr lang="fr-FR" sz="1900" b="1" dirty="0" smtClean="0">
                <a:solidFill>
                  <a:schemeClr val="bg1"/>
                </a:solidFill>
                <a:latin typeface="Candara" panose="020E0502030303020204" pitchFamily="34" charset="0"/>
                <a:cs typeface="Arial" pitchFamily="34" charset="0"/>
              </a:rPr>
              <a:t>mini-viennoiseries)</a:t>
            </a:r>
            <a:endParaRPr lang="fr-FR" sz="1900" b="1" dirty="0">
              <a:solidFill>
                <a:schemeClr val="bg1"/>
              </a:solidFill>
              <a:latin typeface="Candara" panose="020E0502030303020204" pitchFamily="34" charset="0"/>
              <a:cs typeface="Arial" pitchFamily="34" charset="0"/>
            </a:endParaRPr>
          </a:p>
          <a:p>
            <a:r>
              <a:rPr lang="fr-FR" sz="1900" b="1" dirty="0" smtClean="0">
                <a:solidFill>
                  <a:schemeClr val="bg1"/>
                </a:solidFill>
                <a:latin typeface="Candara" panose="020E0502030303020204" pitchFamily="34" charset="0"/>
                <a:cs typeface="Arial" pitchFamily="34" charset="0"/>
              </a:rPr>
              <a:t>- </a:t>
            </a:r>
            <a:r>
              <a:rPr lang="fr-FR" sz="1900" b="1" dirty="0">
                <a:solidFill>
                  <a:schemeClr val="bg1"/>
                </a:solidFill>
                <a:latin typeface="Candara" panose="020E0502030303020204" pitchFamily="34" charset="0"/>
                <a:cs typeface="Arial" pitchFamily="34" charset="0"/>
              </a:rPr>
              <a:t>Le déjeuner avec une entrée, un plat chaud et un dessert, communs à l’ensemble des </a:t>
            </a:r>
            <a:r>
              <a:rPr lang="fr-FR" sz="1900" b="1" dirty="0" smtClean="0">
                <a:solidFill>
                  <a:schemeClr val="bg1"/>
                </a:solidFill>
                <a:latin typeface="Candara" panose="020E0502030303020204" pitchFamily="34" charset="0"/>
                <a:cs typeface="Arial" pitchFamily="34" charset="0"/>
              </a:rPr>
              <a:t>participants,</a:t>
            </a:r>
            <a:r>
              <a:rPr lang="fr-FR" sz="1900" b="1" dirty="0">
                <a:solidFill>
                  <a:schemeClr val="bg1"/>
                </a:solidFill>
                <a:latin typeface="Candara" panose="020E0502030303020204" pitchFamily="34" charset="0"/>
                <a:cs typeface="Arial" pitchFamily="34" charset="0"/>
              </a:rPr>
              <a:t> </a:t>
            </a:r>
            <a:r>
              <a:rPr lang="fr-FR" sz="1900" b="1" dirty="0" smtClean="0">
                <a:solidFill>
                  <a:schemeClr val="bg1"/>
                </a:solidFill>
                <a:latin typeface="Candara" panose="020E0502030303020204" pitchFamily="34" charset="0"/>
                <a:cs typeface="Arial" pitchFamily="34" charset="0"/>
              </a:rPr>
              <a:t>le </a:t>
            </a:r>
            <a:r>
              <a:rPr lang="fr-FR" sz="1900" b="1" dirty="0">
                <a:solidFill>
                  <a:schemeClr val="bg1"/>
                </a:solidFill>
                <a:latin typeface="Candara" panose="020E0502030303020204" pitchFamily="34" charset="0"/>
                <a:cs typeface="Arial" pitchFamily="34" charset="0"/>
              </a:rPr>
              <a:t>choix des menus se fera </a:t>
            </a:r>
            <a:r>
              <a:rPr lang="fr-FR" sz="1900" b="1" dirty="0" smtClean="0">
                <a:solidFill>
                  <a:schemeClr val="bg1"/>
                </a:solidFill>
                <a:latin typeface="Candara" panose="020E0502030303020204" pitchFamily="34" charset="0"/>
                <a:cs typeface="Arial" pitchFamily="34" charset="0"/>
              </a:rPr>
              <a:t>en </a:t>
            </a:r>
            <a:r>
              <a:rPr lang="fr-FR" sz="1900" b="1" dirty="0">
                <a:solidFill>
                  <a:schemeClr val="bg1"/>
                </a:solidFill>
                <a:latin typeface="Candara" panose="020E0502030303020204" pitchFamily="34" charset="0"/>
                <a:cs typeface="Arial" pitchFamily="34" charset="0"/>
              </a:rPr>
              <a:t>évitant le poisson pour le </a:t>
            </a:r>
            <a:r>
              <a:rPr lang="fr-FR" sz="1900" b="1" dirty="0" smtClean="0">
                <a:solidFill>
                  <a:schemeClr val="bg1"/>
                </a:solidFill>
                <a:latin typeface="Candara" panose="020E0502030303020204" pitchFamily="34" charset="0"/>
                <a:cs typeface="Arial" pitchFamily="34" charset="0"/>
              </a:rPr>
              <a:t>plat</a:t>
            </a:r>
          </a:p>
          <a:p>
            <a:r>
              <a:rPr lang="fr-FR" sz="1900" b="1" dirty="0" smtClean="0">
                <a:solidFill>
                  <a:schemeClr val="bg1"/>
                </a:solidFill>
                <a:latin typeface="Candara" panose="020E0502030303020204" pitchFamily="34" charset="0"/>
                <a:cs typeface="Arial" pitchFamily="34" charset="0"/>
              </a:rPr>
              <a:t>L’accompagnement </a:t>
            </a:r>
            <a:r>
              <a:rPr lang="fr-FR" sz="1900" b="1" dirty="0">
                <a:solidFill>
                  <a:schemeClr val="bg1"/>
                </a:solidFill>
                <a:latin typeface="Candara" panose="020E0502030303020204" pitchFamily="34" charset="0"/>
                <a:cs typeface="Arial" pitchFamily="34" charset="0"/>
              </a:rPr>
              <a:t>sommelier avec les vins Costières de Nîmes (rouge, blanc et rosé) servis </a:t>
            </a:r>
            <a:r>
              <a:rPr lang="fr-FR" sz="1900" b="1" dirty="0" smtClean="0">
                <a:solidFill>
                  <a:schemeClr val="bg1"/>
                </a:solidFill>
                <a:latin typeface="Candara" panose="020E0502030303020204" pitchFamily="34" charset="0"/>
                <a:cs typeface="Arial" pitchFamily="34" charset="0"/>
              </a:rPr>
              <a:t>à </a:t>
            </a:r>
            <a:r>
              <a:rPr lang="fr-FR" sz="1900" b="1" dirty="0">
                <a:solidFill>
                  <a:schemeClr val="bg1"/>
                </a:solidFill>
                <a:latin typeface="Candara" panose="020E0502030303020204" pitchFamily="34" charset="0"/>
                <a:cs typeface="Arial" pitchFamily="34" charset="0"/>
              </a:rPr>
              <a:t>discrétion, les eaux minérales plates et pétillantes </a:t>
            </a:r>
            <a:r>
              <a:rPr lang="fr-FR" sz="1900" b="1" dirty="0" smtClean="0">
                <a:solidFill>
                  <a:schemeClr val="bg1"/>
                </a:solidFill>
                <a:latin typeface="Candara" panose="020E0502030303020204" pitchFamily="34" charset="0"/>
                <a:cs typeface="Arial" pitchFamily="34" charset="0"/>
              </a:rPr>
              <a:t>servies </a:t>
            </a:r>
            <a:r>
              <a:rPr lang="fr-FR" sz="1900" b="1" dirty="0">
                <a:solidFill>
                  <a:schemeClr val="bg1"/>
                </a:solidFill>
                <a:latin typeface="Candara" panose="020E0502030303020204" pitchFamily="34" charset="0"/>
                <a:cs typeface="Arial" pitchFamily="34" charset="0"/>
              </a:rPr>
              <a:t>également à </a:t>
            </a:r>
            <a:r>
              <a:rPr lang="fr-FR" sz="1900" b="1" dirty="0" smtClean="0">
                <a:solidFill>
                  <a:schemeClr val="bg1"/>
                </a:solidFill>
                <a:latin typeface="Candara" panose="020E0502030303020204" pitchFamily="34" charset="0"/>
                <a:cs typeface="Arial" pitchFamily="34" charset="0"/>
              </a:rPr>
              <a:t>discrétion</a:t>
            </a:r>
            <a:endParaRPr lang="fr-FR" sz="1900" b="1" dirty="0">
              <a:solidFill>
                <a:schemeClr val="bg1"/>
              </a:solidFill>
              <a:latin typeface="Candara" panose="020E0502030303020204" pitchFamily="34" charset="0"/>
              <a:cs typeface="Arial" pitchFamily="34" charset="0"/>
            </a:endParaRPr>
          </a:p>
          <a:p>
            <a:r>
              <a:rPr lang="fr-FR" sz="1900" b="1" dirty="0" smtClean="0">
                <a:solidFill>
                  <a:schemeClr val="bg1"/>
                </a:solidFill>
                <a:latin typeface="Candara" panose="020E0502030303020204" pitchFamily="34" charset="0"/>
                <a:cs typeface="Arial" pitchFamily="34" charset="0"/>
              </a:rPr>
              <a:t>le </a:t>
            </a:r>
            <a:r>
              <a:rPr lang="fr-FR" sz="1900" b="1" dirty="0">
                <a:solidFill>
                  <a:schemeClr val="bg1"/>
                </a:solidFill>
                <a:latin typeface="Candara" panose="020E0502030303020204" pitchFamily="34" charset="0"/>
                <a:cs typeface="Arial" pitchFamily="34" charset="0"/>
              </a:rPr>
              <a:t>café </a:t>
            </a:r>
            <a:r>
              <a:rPr lang="fr-FR" sz="1900" b="1" dirty="0" smtClean="0">
                <a:solidFill>
                  <a:schemeClr val="bg1"/>
                </a:solidFill>
                <a:latin typeface="Candara" panose="020E0502030303020204" pitchFamily="34" charset="0"/>
                <a:cs typeface="Arial" pitchFamily="34" charset="0"/>
              </a:rPr>
              <a:t>accompagné </a:t>
            </a:r>
            <a:r>
              <a:rPr lang="fr-FR" sz="1900" b="1" dirty="0">
                <a:solidFill>
                  <a:schemeClr val="bg1"/>
                </a:solidFill>
                <a:latin typeface="Candara" panose="020E0502030303020204" pitchFamily="34" charset="0"/>
                <a:cs typeface="Arial" pitchFamily="34" charset="0"/>
              </a:rPr>
              <a:t>de ses </a:t>
            </a:r>
            <a:r>
              <a:rPr lang="fr-FR" sz="1900" b="1" dirty="0" smtClean="0">
                <a:solidFill>
                  <a:schemeClr val="bg1"/>
                </a:solidFill>
                <a:latin typeface="Candara" panose="020E0502030303020204" pitchFamily="34" charset="0"/>
                <a:cs typeface="Arial" pitchFamily="34" charset="0"/>
              </a:rPr>
              <a:t>mignardises</a:t>
            </a:r>
          </a:p>
          <a:p>
            <a:pPr marL="0" indent="0">
              <a:buNone/>
            </a:pPr>
            <a:endParaRPr lang="fr-FR" sz="2000" b="1" dirty="0">
              <a:solidFill>
                <a:schemeClr val="bg1"/>
              </a:solidFill>
              <a:latin typeface="Candara" panose="020E0502030303020204" pitchFamily="34" charset="0"/>
              <a:cs typeface="Arial" pitchFamily="34" charset="0"/>
            </a:endParaRPr>
          </a:p>
          <a:p>
            <a:pPr marL="0" indent="0" algn="ctr">
              <a:buNone/>
            </a:pPr>
            <a:r>
              <a:rPr lang="fr-FR" sz="3500" b="1" dirty="0">
                <a:solidFill>
                  <a:schemeClr val="bg1"/>
                </a:solidFill>
                <a:latin typeface="Candara" panose="020E0502030303020204" pitchFamily="34" charset="0"/>
                <a:cs typeface="Arial" pitchFamily="34" charset="0"/>
              </a:rPr>
              <a:t>En supplément au tarif de 640.00 € TTC u</a:t>
            </a:r>
            <a:r>
              <a:rPr lang="fr-FR" sz="3500" b="1" dirty="0" smtClean="0">
                <a:solidFill>
                  <a:schemeClr val="bg1"/>
                </a:solidFill>
                <a:latin typeface="Candara" panose="020E0502030303020204" pitchFamily="34" charset="0"/>
                <a:cs typeface="Arial" pitchFamily="34" charset="0"/>
              </a:rPr>
              <a:t>ne </a:t>
            </a:r>
            <a:r>
              <a:rPr lang="fr-FR" sz="3500" b="1" dirty="0">
                <a:solidFill>
                  <a:schemeClr val="bg1"/>
                </a:solidFill>
                <a:latin typeface="Candara" panose="020E0502030303020204" pitchFamily="34" charset="0"/>
                <a:cs typeface="Arial" pitchFamily="34" charset="0"/>
              </a:rPr>
              <a:t>salle d’exposition de 160 m² minimum</a:t>
            </a:r>
          </a:p>
          <a:p>
            <a:pPr marL="0" indent="0" algn="ctr">
              <a:buNone/>
            </a:pPr>
            <a:endParaRPr lang="fr-FR" sz="3500" b="1" dirty="0">
              <a:solidFill>
                <a:schemeClr val="bg1"/>
              </a:solidFill>
              <a:latin typeface="Candara" panose="020E0502030303020204" pitchFamily="34" charset="0"/>
              <a:cs typeface="Arial" pitchFamily="34" charset="0"/>
            </a:endParaRPr>
          </a:p>
          <a:p>
            <a:pPr marL="0" indent="0">
              <a:buNone/>
            </a:pPr>
            <a:endParaRPr lang="fr-FR" sz="2000" b="1" dirty="0">
              <a:solidFill>
                <a:schemeClr val="bg1"/>
              </a:solidFill>
              <a:latin typeface="Candara" panose="020E0502030303020204" pitchFamily="34" charset="0"/>
              <a:cs typeface="Arial" pitchFamily="34" charset="0"/>
            </a:endParaRPr>
          </a:p>
        </p:txBody>
      </p:sp>
      <p:sp>
        <p:nvSpPr>
          <p:cNvPr id="2" name="Rectangle 1"/>
          <p:cNvSpPr/>
          <p:nvPr/>
        </p:nvSpPr>
        <p:spPr>
          <a:xfrm>
            <a:off x="4324071" y="1244334"/>
            <a:ext cx="184731" cy="1446550"/>
          </a:xfrm>
          <a:prstGeom prst="rect">
            <a:avLst/>
          </a:prstGeom>
          <a:noFill/>
        </p:spPr>
        <p:txBody>
          <a:bodyPr wrap="none" lIns="91440" tIns="45720" rIns="91440" bIns="45720">
            <a:spAutoFit/>
          </a:bodyPr>
          <a:lstStyle/>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pic>
        <p:nvPicPr>
          <p:cNvPr id="7" name="Image 6"/>
          <p:cNvPicPr>
            <a:picLocks noChangeAspect="1"/>
          </p:cNvPicPr>
          <p:nvPr/>
        </p:nvPicPr>
        <p:blipFill>
          <a:blip r:embed="rId3"/>
          <a:stretch>
            <a:fillRect/>
          </a:stretch>
        </p:blipFill>
        <p:spPr>
          <a:xfrm>
            <a:off x="3993" y="-4979"/>
            <a:ext cx="1249313" cy="1249313"/>
          </a:xfrm>
          <a:prstGeom prst="rect">
            <a:avLst/>
          </a:prstGeom>
        </p:spPr>
      </p:pic>
    </p:spTree>
    <p:extLst>
      <p:ext uri="{BB962C8B-B14F-4D97-AF65-F5344CB8AC3E}">
        <p14:creationId xmlns:p14="http://schemas.microsoft.com/office/powerpoint/2010/main" val="4216664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76671"/>
            <a:ext cx="8640960" cy="5879679"/>
          </a:xfrm>
        </p:spPr>
        <p:txBody>
          <a:bodyPr>
            <a:normAutofit/>
          </a:bodyPr>
          <a:lstStyle/>
          <a:p>
            <a:pPr marL="0" indent="0" algn="ctr">
              <a:buNone/>
            </a:pPr>
            <a:endParaRPr lang="fr-FR" dirty="0" smtClean="0">
              <a:solidFill>
                <a:srgbClr val="00B0F0"/>
              </a:solidFill>
              <a:latin typeface="Candara" panose="020E0502030303020204" pitchFamily="34" charset="0"/>
              <a:cs typeface="Arial" pitchFamily="34" charset="0"/>
            </a:endParaRPr>
          </a:p>
          <a:p>
            <a:pPr marL="0" indent="0" algn="ctr">
              <a:buNone/>
            </a:pPr>
            <a:r>
              <a:rPr lang="fr-FR" sz="2000" b="1" dirty="0" smtClean="0">
                <a:solidFill>
                  <a:schemeClr val="bg1"/>
                </a:solidFill>
                <a:latin typeface="Candara" panose="020E0502030303020204" pitchFamily="34" charset="0"/>
                <a:cs typeface="Arial" pitchFamily="34" charset="0"/>
              </a:rPr>
              <a:t>LES </a:t>
            </a:r>
            <a:r>
              <a:rPr lang="fr-FR" sz="2000" b="1" dirty="0">
                <a:solidFill>
                  <a:schemeClr val="bg1"/>
                </a:solidFill>
                <a:latin typeface="Candara" panose="020E0502030303020204" pitchFamily="34" charset="0"/>
                <a:cs typeface="Arial" pitchFamily="34" charset="0"/>
              </a:rPr>
              <a:t>CONSTRUCTEURS DU SUD</a:t>
            </a:r>
          </a:p>
          <a:p>
            <a:pPr marL="0" indent="0">
              <a:buNone/>
            </a:pPr>
            <a:endParaRPr lang="fr-FR" sz="1900" b="1" dirty="0">
              <a:solidFill>
                <a:schemeClr val="bg1"/>
              </a:solidFill>
              <a:latin typeface="Candara" panose="020E0502030303020204" pitchFamily="34" charset="0"/>
              <a:cs typeface="Arial" pitchFamily="34" charset="0"/>
            </a:endParaRPr>
          </a:p>
          <a:p>
            <a:pPr marL="0" indent="0">
              <a:buNone/>
            </a:pPr>
            <a:endParaRPr lang="fr-FR" sz="2000" b="1" dirty="0">
              <a:solidFill>
                <a:schemeClr val="bg1"/>
              </a:solidFill>
              <a:latin typeface="Candara" panose="020E0502030303020204" pitchFamily="34" charset="0"/>
              <a:cs typeface="Arial" pitchFamily="34" charset="0"/>
            </a:endParaRPr>
          </a:p>
          <a:p>
            <a:pPr marL="0" indent="0" algn="ctr">
              <a:buNone/>
            </a:pPr>
            <a:r>
              <a:rPr lang="fr-FR" sz="3500" b="1" dirty="0">
                <a:solidFill>
                  <a:schemeClr val="bg1"/>
                </a:solidFill>
                <a:latin typeface="Candara" panose="020E0502030303020204" pitchFamily="34" charset="0"/>
                <a:cs typeface="Arial" pitchFamily="34" charset="0"/>
              </a:rPr>
              <a:t>En supplément au tarif de 640.00 € TTC u</a:t>
            </a:r>
            <a:r>
              <a:rPr lang="fr-FR" sz="3500" b="1" dirty="0" smtClean="0">
                <a:solidFill>
                  <a:schemeClr val="bg1"/>
                </a:solidFill>
                <a:latin typeface="Candara" panose="020E0502030303020204" pitchFamily="34" charset="0"/>
                <a:cs typeface="Arial" pitchFamily="34" charset="0"/>
              </a:rPr>
              <a:t>ne </a:t>
            </a:r>
            <a:r>
              <a:rPr lang="fr-FR" sz="3500" b="1" dirty="0">
                <a:solidFill>
                  <a:schemeClr val="bg1"/>
                </a:solidFill>
                <a:latin typeface="Candara" panose="020E0502030303020204" pitchFamily="34" charset="0"/>
                <a:cs typeface="Arial" pitchFamily="34" charset="0"/>
              </a:rPr>
              <a:t>salle d’exposition de 160 m² </a:t>
            </a:r>
            <a:r>
              <a:rPr lang="fr-FR" sz="3500" b="1" dirty="0" smtClean="0">
                <a:solidFill>
                  <a:schemeClr val="bg1"/>
                </a:solidFill>
                <a:latin typeface="Candara" panose="020E0502030303020204" pitchFamily="34" charset="0"/>
                <a:cs typeface="Arial" pitchFamily="34" charset="0"/>
              </a:rPr>
              <a:t>minimum</a:t>
            </a:r>
          </a:p>
          <a:p>
            <a:pPr marL="0" indent="0" algn="ctr">
              <a:buNone/>
            </a:pPr>
            <a:r>
              <a:rPr lang="fr-FR" sz="2800" b="1" dirty="0" smtClean="0">
                <a:solidFill>
                  <a:schemeClr val="bg1"/>
                </a:solidFill>
                <a:latin typeface="Candara" panose="020E0502030303020204" pitchFamily="34" charset="0"/>
                <a:cs typeface="Arial" pitchFamily="34" charset="0"/>
              </a:rPr>
              <a:t>Soit un coût par personne</a:t>
            </a:r>
          </a:p>
          <a:p>
            <a:pPr marL="0" indent="0" algn="ctr">
              <a:buNone/>
            </a:pPr>
            <a:r>
              <a:rPr lang="fr-FR" sz="2800" b="1" dirty="0">
                <a:solidFill>
                  <a:schemeClr val="bg1"/>
                </a:solidFill>
                <a:latin typeface="Candara" panose="020E0502030303020204" pitchFamily="34" charset="0"/>
                <a:cs typeface="Arial" pitchFamily="34" charset="0"/>
              </a:rPr>
              <a:t>P</a:t>
            </a:r>
            <a:r>
              <a:rPr lang="fr-FR" sz="2800" b="1" dirty="0" smtClean="0">
                <a:solidFill>
                  <a:schemeClr val="bg1"/>
                </a:solidFill>
                <a:latin typeface="Candara" panose="020E0502030303020204" pitchFamily="34" charset="0"/>
                <a:cs typeface="Arial" pitchFamily="34" charset="0"/>
              </a:rPr>
              <a:t>our 60 de 10,66€</a:t>
            </a:r>
          </a:p>
          <a:p>
            <a:pPr marL="0" indent="0" algn="ctr">
              <a:buNone/>
            </a:pPr>
            <a:r>
              <a:rPr lang="fr-FR" sz="2800" b="1" dirty="0" smtClean="0">
                <a:solidFill>
                  <a:schemeClr val="bg1"/>
                </a:solidFill>
                <a:latin typeface="Candara" panose="020E0502030303020204" pitchFamily="34" charset="0"/>
                <a:cs typeface="Arial" pitchFamily="34" charset="0"/>
              </a:rPr>
              <a:t>Pour 65 de</a:t>
            </a:r>
            <a:r>
              <a:rPr lang="fr-FR" sz="2800" b="1" dirty="0">
                <a:solidFill>
                  <a:schemeClr val="bg1"/>
                </a:solidFill>
                <a:latin typeface="Candara" panose="020E0502030303020204" pitchFamily="34" charset="0"/>
                <a:cs typeface="Arial" pitchFamily="34" charset="0"/>
              </a:rPr>
              <a:t> </a:t>
            </a:r>
            <a:r>
              <a:rPr lang="fr-FR" sz="2800" b="1" dirty="0" smtClean="0">
                <a:solidFill>
                  <a:schemeClr val="bg1"/>
                </a:solidFill>
                <a:latin typeface="Candara" panose="020E0502030303020204" pitchFamily="34" charset="0"/>
                <a:cs typeface="Arial" pitchFamily="34" charset="0"/>
              </a:rPr>
              <a:t>9,84€</a:t>
            </a:r>
          </a:p>
          <a:p>
            <a:pPr marL="0" indent="0" algn="ctr">
              <a:buNone/>
            </a:pPr>
            <a:r>
              <a:rPr lang="fr-FR" sz="2800" b="1" dirty="0" smtClean="0">
                <a:solidFill>
                  <a:schemeClr val="bg1"/>
                </a:solidFill>
                <a:latin typeface="Candara" panose="020E0502030303020204" pitchFamily="34" charset="0"/>
                <a:cs typeface="Arial" pitchFamily="34" charset="0"/>
              </a:rPr>
              <a:t>Pour 70 de</a:t>
            </a:r>
            <a:r>
              <a:rPr lang="fr-FR" sz="2800" b="1" dirty="0">
                <a:solidFill>
                  <a:schemeClr val="bg1"/>
                </a:solidFill>
                <a:latin typeface="Candara" panose="020E0502030303020204" pitchFamily="34" charset="0"/>
                <a:cs typeface="Arial" pitchFamily="34" charset="0"/>
              </a:rPr>
              <a:t> </a:t>
            </a:r>
            <a:r>
              <a:rPr lang="fr-FR" sz="2800" b="1" dirty="0" smtClean="0">
                <a:solidFill>
                  <a:schemeClr val="bg1"/>
                </a:solidFill>
                <a:latin typeface="Candara" panose="020E0502030303020204" pitchFamily="34" charset="0"/>
                <a:cs typeface="Arial" pitchFamily="34" charset="0"/>
              </a:rPr>
              <a:t>9,14€</a:t>
            </a:r>
          </a:p>
          <a:p>
            <a:pPr marL="0" indent="0" algn="ctr">
              <a:buNone/>
            </a:pPr>
            <a:r>
              <a:rPr lang="fr-FR" sz="2800" b="1" dirty="0" smtClean="0">
                <a:solidFill>
                  <a:schemeClr val="bg1"/>
                </a:solidFill>
                <a:latin typeface="Candara" panose="020E0502030303020204" pitchFamily="34" charset="0"/>
                <a:cs typeface="Arial" pitchFamily="34" charset="0"/>
              </a:rPr>
              <a:t>Pour 75 de</a:t>
            </a:r>
            <a:r>
              <a:rPr lang="fr-FR" sz="2800" b="1" dirty="0">
                <a:solidFill>
                  <a:schemeClr val="bg1"/>
                </a:solidFill>
                <a:latin typeface="Candara" panose="020E0502030303020204" pitchFamily="34" charset="0"/>
                <a:cs typeface="Arial" pitchFamily="34" charset="0"/>
              </a:rPr>
              <a:t> </a:t>
            </a:r>
            <a:r>
              <a:rPr lang="fr-FR" sz="2800" b="1" dirty="0" smtClean="0">
                <a:solidFill>
                  <a:schemeClr val="bg1"/>
                </a:solidFill>
                <a:latin typeface="Candara" panose="020E0502030303020204" pitchFamily="34" charset="0"/>
                <a:cs typeface="Arial" pitchFamily="34" charset="0"/>
              </a:rPr>
              <a:t>8,53€</a:t>
            </a:r>
          </a:p>
          <a:p>
            <a:pPr marL="0" indent="0" algn="ctr">
              <a:buNone/>
            </a:pPr>
            <a:r>
              <a:rPr lang="fr-FR" sz="2800" b="1" dirty="0" smtClean="0">
                <a:solidFill>
                  <a:schemeClr val="bg1"/>
                </a:solidFill>
                <a:latin typeface="Candara" panose="020E0502030303020204" pitchFamily="34" charset="0"/>
                <a:cs typeface="Arial" pitchFamily="34" charset="0"/>
              </a:rPr>
              <a:t>Pour 80 de</a:t>
            </a:r>
            <a:r>
              <a:rPr lang="fr-FR" sz="2800" b="1" dirty="0">
                <a:solidFill>
                  <a:schemeClr val="bg1"/>
                </a:solidFill>
                <a:latin typeface="Candara" panose="020E0502030303020204" pitchFamily="34" charset="0"/>
                <a:cs typeface="Arial" pitchFamily="34" charset="0"/>
              </a:rPr>
              <a:t> </a:t>
            </a:r>
            <a:r>
              <a:rPr lang="fr-FR" sz="2800" b="1" dirty="0" smtClean="0">
                <a:solidFill>
                  <a:schemeClr val="bg1"/>
                </a:solidFill>
                <a:latin typeface="Candara" panose="020E0502030303020204" pitchFamily="34" charset="0"/>
                <a:cs typeface="Arial" pitchFamily="34" charset="0"/>
              </a:rPr>
              <a:t>8,00€</a:t>
            </a:r>
          </a:p>
          <a:p>
            <a:pPr marL="0" indent="0" algn="ctr">
              <a:buNone/>
            </a:pPr>
            <a:endParaRPr lang="fr-FR" sz="2800" b="1" dirty="0">
              <a:solidFill>
                <a:schemeClr val="bg1"/>
              </a:solidFill>
              <a:latin typeface="Candara" panose="020E0502030303020204" pitchFamily="34" charset="0"/>
              <a:cs typeface="Arial" pitchFamily="34" charset="0"/>
            </a:endParaRPr>
          </a:p>
          <a:p>
            <a:pPr marL="0" indent="0" algn="ctr">
              <a:buNone/>
            </a:pPr>
            <a:endParaRPr lang="fr-FR" sz="3500" b="1" dirty="0">
              <a:solidFill>
                <a:schemeClr val="bg1"/>
              </a:solidFill>
              <a:latin typeface="Candara" panose="020E0502030303020204" pitchFamily="34" charset="0"/>
              <a:cs typeface="Arial" pitchFamily="34" charset="0"/>
            </a:endParaRPr>
          </a:p>
          <a:p>
            <a:pPr marL="0" indent="0">
              <a:buNone/>
            </a:pPr>
            <a:endParaRPr lang="fr-FR" sz="2000" b="1" dirty="0">
              <a:solidFill>
                <a:schemeClr val="bg1"/>
              </a:solidFill>
              <a:latin typeface="Candara" panose="020E0502030303020204" pitchFamily="34" charset="0"/>
              <a:cs typeface="Arial" pitchFamily="34" charset="0"/>
            </a:endParaRPr>
          </a:p>
        </p:txBody>
      </p:sp>
      <p:sp>
        <p:nvSpPr>
          <p:cNvPr id="2" name="Rectangle 1"/>
          <p:cNvSpPr/>
          <p:nvPr/>
        </p:nvSpPr>
        <p:spPr>
          <a:xfrm>
            <a:off x="4324071" y="1244334"/>
            <a:ext cx="184731" cy="1446550"/>
          </a:xfrm>
          <a:prstGeom prst="rect">
            <a:avLst/>
          </a:prstGeom>
          <a:noFill/>
        </p:spPr>
        <p:txBody>
          <a:bodyPr wrap="none" lIns="91440" tIns="45720" rIns="91440" bIns="45720">
            <a:spAutoFit/>
          </a:bodyPr>
          <a:lstStyle/>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pic>
        <p:nvPicPr>
          <p:cNvPr id="4" name="Image 3"/>
          <p:cNvPicPr>
            <a:picLocks noChangeAspect="1"/>
          </p:cNvPicPr>
          <p:nvPr/>
        </p:nvPicPr>
        <p:blipFill>
          <a:blip r:embed="rId3"/>
          <a:stretch>
            <a:fillRect/>
          </a:stretch>
        </p:blipFill>
        <p:spPr>
          <a:xfrm>
            <a:off x="3993" y="-4979"/>
            <a:ext cx="1249313" cy="1249313"/>
          </a:xfrm>
          <a:prstGeom prst="rect">
            <a:avLst/>
          </a:prstGeom>
        </p:spPr>
      </p:pic>
    </p:spTree>
    <p:extLst>
      <p:ext uri="{BB962C8B-B14F-4D97-AF65-F5344CB8AC3E}">
        <p14:creationId xmlns:p14="http://schemas.microsoft.com/office/powerpoint/2010/main" val="3352557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76671"/>
            <a:ext cx="8640960" cy="5879679"/>
          </a:xfrm>
        </p:spPr>
        <p:txBody>
          <a:bodyPr>
            <a:normAutofit fontScale="92500" lnSpcReduction="20000"/>
          </a:bodyPr>
          <a:lstStyle/>
          <a:p>
            <a:pPr marL="0" indent="0" algn="ctr">
              <a:buNone/>
            </a:pPr>
            <a:r>
              <a:rPr lang="fr-FR" sz="2400" b="1" dirty="0">
                <a:solidFill>
                  <a:schemeClr val="bg1"/>
                </a:solidFill>
                <a:latin typeface="Candara" panose="020E0502030303020204" pitchFamily="34" charset="0"/>
                <a:cs typeface="Arial" pitchFamily="34" charset="0"/>
              </a:rPr>
              <a:t> LES CONSTRUCTEURS DU SUD</a:t>
            </a:r>
          </a:p>
          <a:p>
            <a:pPr marL="0" indent="0" algn="ctr">
              <a:buNone/>
            </a:pPr>
            <a:endParaRPr lang="fr-FR" dirty="0">
              <a:solidFill>
                <a:srgbClr val="00B0F0"/>
              </a:solidFill>
              <a:latin typeface="Candara" panose="020E0502030303020204" pitchFamily="34" charset="0"/>
              <a:cs typeface="Arial" pitchFamily="34" charset="0"/>
            </a:endParaRPr>
          </a:p>
          <a:p>
            <a:pPr marL="0" indent="0" algn="ctr">
              <a:buNone/>
            </a:pPr>
            <a:r>
              <a:rPr lang="fr-FR" sz="2000" b="1" dirty="0" smtClean="0">
                <a:solidFill>
                  <a:schemeClr val="bg1"/>
                </a:solidFill>
                <a:latin typeface="Candara" panose="020E0502030303020204" pitchFamily="34" charset="0"/>
                <a:cs typeface="Arial" pitchFamily="34" charset="0"/>
              </a:rPr>
              <a:t>			</a:t>
            </a:r>
            <a:endParaRPr lang="fr-FR" sz="2000" b="1" dirty="0">
              <a:solidFill>
                <a:schemeClr val="bg1"/>
              </a:solidFill>
              <a:latin typeface="Candara" panose="020E0502030303020204" pitchFamily="34" charset="0"/>
              <a:cs typeface="Arial" pitchFamily="34" charset="0"/>
            </a:endParaRPr>
          </a:p>
          <a:p>
            <a:pPr marL="0" indent="0" algn="ctr">
              <a:buNone/>
            </a:pPr>
            <a:r>
              <a:rPr lang="fr-FR" sz="3500" b="1" dirty="0" smtClean="0">
                <a:solidFill>
                  <a:schemeClr val="bg1"/>
                </a:solidFill>
                <a:latin typeface="Candara" panose="020E0502030303020204" pitchFamily="34" charset="0"/>
                <a:cs typeface="Arial" pitchFamily="34" charset="0"/>
              </a:rPr>
              <a:t>En conclusion</a:t>
            </a:r>
          </a:p>
          <a:p>
            <a:pPr marL="0" indent="0" algn="ctr">
              <a:buNone/>
            </a:pPr>
            <a:r>
              <a:rPr lang="fr-FR" sz="3500" b="1" dirty="0" smtClean="0">
                <a:solidFill>
                  <a:schemeClr val="bg1"/>
                </a:solidFill>
                <a:latin typeface="Candara" panose="020E0502030303020204" pitchFamily="34" charset="0"/>
                <a:cs typeface="Arial" pitchFamily="34" charset="0"/>
              </a:rPr>
              <a:t>Coût du repas 35€</a:t>
            </a:r>
          </a:p>
          <a:p>
            <a:pPr marL="0" indent="0" algn="ctr">
              <a:buNone/>
            </a:pPr>
            <a:r>
              <a:rPr lang="fr-FR" sz="3500" b="1" dirty="0" smtClean="0">
                <a:solidFill>
                  <a:schemeClr val="bg1"/>
                </a:solidFill>
                <a:latin typeface="Candara" panose="020E0502030303020204" pitchFamily="34" charset="0"/>
                <a:cs typeface="Arial" pitchFamily="34" charset="0"/>
              </a:rPr>
              <a:t>Location de la salle  8 à 10€</a:t>
            </a:r>
          </a:p>
          <a:p>
            <a:pPr marL="0" indent="0" algn="ctr">
              <a:buNone/>
            </a:pPr>
            <a:endParaRPr lang="fr-FR" sz="3500" b="1" dirty="0" smtClean="0">
              <a:solidFill>
                <a:schemeClr val="bg1"/>
              </a:solidFill>
              <a:latin typeface="Candara" panose="020E0502030303020204" pitchFamily="34" charset="0"/>
              <a:cs typeface="Arial" pitchFamily="34" charset="0"/>
            </a:endParaRPr>
          </a:p>
          <a:p>
            <a:pPr marL="0" indent="0" algn="ctr">
              <a:buNone/>
            </a:pPr>
            <a:r>
              <a:rPr lang="fr-FR" sz="3500" b="1" dirty="0" smtClean="0">
                <a:solidFill>
                  <a:srgbClr val="FFFF00"/>
                </a:solidFill>
                <a:latin typeface="Candara" panose="020E0502030303020204" pitchFamily="34" charset="0"/>
                <a:cs typeface="Arial" pitchFamily="34" charset="0"/>
              </a:rPr>
              <a:t>Prix demandé en 2021 	48€</a:t>
            </a:r>
          </a:p>
          <a:p>
            <a:pPr marL="0" indent="0" algn="ctr">
              <a:buNone/>
            </a:pPr>
            <a:r>
              <a:rPr lang="fr-FR" sz="3500" b="1" dirty="0" smtClean="0">
                <a:solidFill>
                  <a:srgbClr val="FFFF00"/>
                </a:solidFill>
                <a:latin typeface="Candara" panose="020E0502030303020204" pitchFamily="34" charset="0"/>
                <a:cs typeface="Arial" pitchFamily="34" charset="0"/>
              </a:rPr>
              <a:t>Proposition  de prix 2022 	50€</a:t>
            </a:r>
          </a:p>
          <a:p>
            <a:pPr marL="0" indent="0" algn="ctr">
              <a:buNone/>
            </a:pPr>
            <a:r>
              <a:rPr lang="fr-FR" sz="3500" b="1" dirty="0" smtClean="0">
                <a:solidFill>
                  <a:srgbClr val="FFFF00"/>
                </a:solidFill>
                <a:latin typeface="Candara" panose="020E0502030303020204" pitchFamily="34" charset="0"/>
                <a:cs typeface="Arial" pitchFamily="34" charset="0"/>
              </a:rPr>
              <a:t>Marge de fonctionnement entre 	5 et 7€</a:t>
            </a:r>
          </a:p>
          <a:p>
            <a:pPr marL="0" indent="0" algn="ctr">
              <a:buNone/>
            </a:pPr>
            <a:endParaRPr lang="fr-FR" sz="3500" b="1" dirty="0" smtClean="0">
              <a:solidFill>
                <a:srgbClr val="FFFF00"/>
              </a:solidFill>
              <a:latin typeface="Candara" panose="020E0502030303020204" pitchFamily="34" charset="0"/>
              <a:cs typeface="Arial" pitchFamily="34" charset="0"/>
            </a:endParaRPr>
          </a:p>
          <a:p>
            <a:pPr marL="0" indent="0" algn="ctr">
              <a:buNone/>
            </a:pPr>
            <a:r>
              <a:rPr lang="fr-FR" sz="3500" b="1" dirty="0" smtClean="0">
                <a:solidFill>
                  <a:srgbClr val="FFFF00"/>
                </a:solidFill>
                <a:latin typeface="Candara" panose="020E0502030303020204" pitchFamily="34" charset="0"/>
                <a:cs typeface="Arial" pitchFamily="34" charset="0"/>
              </a:rPr>
              <a:t>Fourchette pour</a:t>
            </a:r>
          </a:p>
          <a:p>
            <a:pPr marL="0" indent="0" algn="ctr">
              <a:buNone/>
            </a:pPr>
            <a:r>
              <a:rPr lang="fr-FR" sz="3500" b="1" dirty="0" smtClean="0">
                <a:solidFill>
                  <a:srgbClr val="FFFF00"/>
                </a:solidFill>
                <a:latin typeface="Candara" panose="020E0502030303020204" pitchFamily="34" charset="0"/>
                <a:cs typeface="Arial" pitchFamily="34" charset="0"/>
              </a:rPr>
              <a:t>80 participants un budget de 560€</a:t>
            </a:r>
          </a:p>
          <a:p>
            <a:pPr marL="0" indent="0" algn="ctr">
              <a:buNone/>
            </a:pPr>
            <a:r>
              <a:rPr lang="fr-FR" sz="3500" b="1" smtClean="0">
                <a:solidFill>
                  <a:srgbClr val="FFFF00"/>
                </a:solidFill>
                <a:latin typeface="Candara" panose="020E0502030303020204" pitchFamily="34" charset="0"/>
                <a:cs typeface="Arial" pitchFamily="34" charset="0"/>
              </a:rPr>
              <a:t>60 </a:t>
            </a:r>
            <a:r>
              <a:rPr lang="fr-FR" sz="3500" b="1" dirty="0" smtClean="0">
                <a:solidFill>
                  <a:srgbClr val="FFFF00"/>
                </a:solidFill>
                <a:latin typeface="Candara" panose="020E0502030303020204" pitchFamily="34" charset="0"/>
                <a:cs typeface="Arial" pitchFamily="34" charset="0"/>
              </a:rPr>
              <a:t>participants 300€</a:t>
            </a:r>
          </a:p>
          <a:p>
            <a:pPr marL="0" indent="0" algn="ctr">
              <a:buNone/>
            </a:pPr>
            <a:endParaRPr lang="fr-FR" sz="3500" b="1" dirty="0">
              <a:solidFill>
                <a:schemeClr val="bg1"/>
              </a:solidFill>
              <a:latin typeface="Candara" panose="020E0502030303020204" pitchFamily="34" charset="0"/>
              <a:cs typeface="Arial" pitchFamily="34" charset="0"/>
            </a:endParaRPr>
          </a:p>
          <a:p>
            <a:pPr marL="0" indent="0" algn="ctr">
              <a:buNone/>
            </a:pPr>
            <a:endParaRPr lang="fr-FR" sz="3500" b="1" dirty="0" smtClean="0">
              <a:solidFill>
                <a:schemeClr val="bg1"/>
              </a:solidFill>
              <a:latin typeface="Candara" panose="020E0502030303020204" pitchFamily="34" charset="0"/>
              <a:cs typeface="Arial" pitchFamily="34" charset="0"/>
            </a:endParaRPr>
          </a:p>
          <a:p>
            <a:pPr marL="0" indent="0" algn="ctr">
              <a:buNone/>
            </a:pPr>
            <a:endParaRPr lang="fr-FR" sz="2800" b="1" dirty="0" smtClean="0">
              <a:solidFill>
                <a:schemeClr val="bg1"/>
              </a:solidFill>
              <a:latin typeface="Candara" panose="020E0502030303020204" pitchFamily="34" charset="0"/>
              <a:cs typeface="Arial" pitchFamily="34" charset="0"/>
            </a:endParaRPr>
          </a:p>
          <a:p>
            <a:pPr marL="0" indent="0" algn="ctr">
              <a:buNone/>
            </a:pPr>
            <a:endParaRPr lang="fr-FR" sz="2800" b="1" dirty="0">
              <a:solidFill>
                <a:schemeClr val="bg1"/>
              </a:solidFill>
              <a:latin typeface="Candara" panose="020E0502030303020204" pitchFamily="34" charset="0"/>
              <a:cs typeface="Arial" pitchFamily="34" charset="0"/>
            </a:endParaRPr>
          </a:p>
          <a:p>
            <a:pPr marL="0" indent="0" algn="ctr">
              <a:buNone/>
            </a:pPr>
            <a:endParaRPr lang="fr-FR" sz="3500" b="1" dirty="0">
              <a:solidFill>
                <a:schemeClr val="bg1"/>
              </a:solidFill>
              <a:latin typeface="Candara" panose="020E0502030303020204" pitchFamily="34" charset="0"/>
              <a:cs typeface="Arial" pitchFamily="34" charset="0"/>
            </a:endParaRPr>
          </a:p>
          <a:p>
            <a:pPr marL="0" indent="0">
              <a:buNone/>
            </a:pPr>
            <a:endParaRPr lang="fr-FR" sz="2000" b="1" dirty="0">
              <a:solidFill>
                <a:schemeClr val="bg1"/>
              </a:solidFill>
              <a:latin typeface="Candara" panose="020E0502030303020204" pitchFamily="34" charset="0"/>
              <a:cs typeface="Arial" pitchFamily="34" charset="0"/>
            </a:endParaRPr>
          </a:p>
        </p:txBody>
      </p:sp>
      <p:sp>
        <p:nvSpPr>
          <p:cNvPr id="2" name="Rectangle 1"/>
          <p:cNvSpPr/>
          <p:nvPr/>
        </p:nvSpPr>
        <p:spPr>
          <a:xfrm>
            <a:off x="4324071" y="1244334"/>
            <a:ext cx="184731" cy="1446550"/>
          </a:xfrm>
          <a:prstGeom prst="rect">
            <a:avLst/>
          </a:prstGeom>
          <a:noFill/>
        </p:spPr>
        <p:txBody>
          <a:bodyPr wrap="none" lIns="91440" tIns="45720" rIns="91440" bIns="45720">
            <a:spAutoFit/>
          </a:bodyPr>
          <a:lstStyle/>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pic>
        <p:nvPicPr>
          <p:cNvPr id="4" name="Image 3"/>
          <p:cNvPicPr>
            <a:picLocks noChangeAspect="1"/>
          </p:cNvPicPr>
          <p:nvPr/>
        </p:nvPicPr>
        <p:blipFill>
          <a:blip r:embed="rId3"/>
          <a:stretch>
            <a:fillRect/>
          </a:stretch>
        </p:blipFill>
        <p:spPr>
          <a:xfrm>
            <a:off x="3993" y="-4979"/>
            <a:ext cx="1249313" cy="1249313"/>
          </a:xfrm>
          <a:prstGeom prst="rect">
            <a:avLst/>
          </a:prstGeom>
        </p:spPr>
      </p:pic>
    </p:spTree>
    <p:extLst>
      <p:ext uri="{BB962C8B-B14F-4D97-AF65-F5344CB8AC3E}">
        <p14:creationId xmlns:p14="http://schemas.microsoft.com/office/powerpoint/2010/main" val="650408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3" name="Rectangle 2"/>
          <p:cNvSpPr/>
          <p:nvPr/>
        </p:nvSpPr>
        <p:spPr>
          <a:xfrm>
            <a:off x="395536" y="1700808"/>
            <a:ext cx="8424936" cy="3945247"/>
          </a:xfrm>
          <a:prstGeom prst="rect">
            <a:avLst/>
          </a:prstGeom>
          <a:ln w="38100">
            <a:solidFill>
              <a:schemeClr val="bg2"/>
            </a:solidFill>
          </a:ln>
        </p:spPr>
        <p:txBody>
          <a:bodyPr wrap="square">
            <a:spAutoFit/>
          </a:bodyPr>
          <a:lstStyle/>
          <a:p>
            <a:pPr algn="ctr">
              <a:lnSpc>
                <a:spcPct val="107000"/>
              </a:lnSpc>
              <a:spcAft>
                <a:spcPts val="0"/>
              </a:spcAft>
            </a:pP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sz="28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a:t>
            </a:r>
            <a:r>
              <a:rPr lang="fr-FR" sz="28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et/ou </a:t>
            </a: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CONSTRUCTEURS DU ZERO</a:t>
            </a:r>
            <a:endParaRPr lang="fr-FR"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Les </a:t>
            </a:r>
            <a:r>
              <a:rPr lang="fr-FR" sz="2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vendredi 18 juin 2021 </a:t>
            </a:r>
            <a:r>
              <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après midi et samedi </a:t>
            </a:r>
            <a:r>
              <a:rPr lang="fr-FR" sz="2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19 juin 2021</a:t>
            </a:r>
          </a:p>
          <a:p>
            <a:pPr algn="ctr">
              <a:lnSpc>
                <a:spcPct val="107000"/>
              </a:lnSpc>
              <a:spcAft>
                <a:spcPts val="0"/>
              </a:spcAft>
            </a:pPr>
            <a:endPar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endParaRPr>
          </a:p>
          <a:p>
            <a:pPr algn="ctr">
              <a:lnSpc>
                <a:spcPct val="107000"/>
              </a:lnSpc>
              <a:spcAft>
                <a:spcPts val="0"/>
              </a:spcAft>
            </a:pPr>
            <a:endParaRPr lang="fr-FR" sz="2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endParaRPr>
          </a:p>
          <a:p>
            <a:pPr algn="ctr">
              <a:lnSpc>
                <a:spcPct val="107000"/>
              </a:lnSpc>
              <a:spcAft>
                <a:spcPts val="0"/>
              </a:spcAft>
            </a:pPr>
            <a:endPar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endParaRPr>
          </a:p>
          <a:p>
            <a:pPr algn="ctr">
              <a:lnSpc>
                <a:spcPct val="107000"/>
              </a:lnSpc>
              <a:spcAft>
                <a:spcPts val="0"/>
              </a:spcAft>
            </a:pPr>
            <a:r>
              <a:rPr lang="fr-FR" sz="4000" b="1" dirty="0" smtClean="0">
                <a:solidFill>
                  <a:srgbClr val="FFFF00"/>
                </a:solidFill>
                <a:latin typeface="Candara" panose="020E0502030303020204" pitchFamily="34" charset="0"/>
                <a:ea typeface="Microsoft YaHei UI" panose="020B0503020204020204" pitchFamily="34" charset="-122"/>
                <a:cs typeface="Calibri" panose="020F0502020204030204" pitchFamily="34" charset="0"/>
              </a:rPr>
              <a:t>BILAN</a:t>
            </a:r>
          </a:p>
          <a:p>
            <a:pPr algn="ctr">
              <a:lnSpc>
                <a:spcPct val="107000"/>
              </a:lnSpc>
              <a:spcAft>
                <a:spcPts val="0"/>
              </a:spcAft>
            </a:pPr>
            <a:endPar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endParaRPr>
          </a:p>
          <a:p>
            <a:pPr algn="ctr">
              <a:lnSpc>
                <a:spcPct val="107000"/>
              </a:lnSpc>
              <a:spcAft>
                <a:spcPts val="0"/>
              </a:spcAft>
            </a:pPr>
            <a:endParaRPr lang="fr-FR"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14</a:t>
            </a:fld>
            <a:endParaRPr lang="fr-FR" dirty="0"/>
          </a:p>
        </p:txBody>
      </p:sp>
      <p:sp>
        <p:nvSpPr>
          <p:cNvPr id="7" name="Espace réservé de la date 6"/>
          <p:cNvSpPr>
            <a:spLocks noGrp="1"/>
          </p:cNvSpPr>
          <p:nvPr>
            <p:ph type="dt" sz="half" idx="10"/>
          </p:nvPr>
        </p:nvSpPr>
        <p:spPr/>
        <p:txBody>
          <a:bodyPr/>
          <a:lstStyle/>
          <a:p>
            <a:fld id="{B331C947-4EC5-4343-A221-ECCA62DF90FB}" type="datetime1">
              <a:rPr lang="fr-FR" smtClean="0"/>
              <a:t>15/10/2021</a:t>
            </a:fld>
            <a:endParaRPr lang="fr-FR" dirty="0"/>
          </a:p>
        </p:txBody>
      </p:sp>
    </p:spTree>
    <p:extLst>
      <p:ext uri="{BB962C8B-B14F-4D97-AF65-F5344CB8AC3E}">
        <p14:creationId xmlns:p14="http://schemas.microsoft.com/office/powerpoint/2010/main" val="2858718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8029" y="1419746"/>
            <a:ext cx="7886700" cy="4673550"/>
          </a:xfrm>
        </p:spPr>
        <p:txBody>
          <a:bodyPr>
            <a:normAutofit/>
          </a:bodyPr>
          <a:lstStyle/>
          <a:p>
            <a:pPr algn="ctr">
              <a:buNone/>
            </a:pPr>
            <a:endParaRPr lang="fr-FR" sz="2800" b="1" dirty="0">
              <a:latin typeface="+mj-lt"/>
            </a:endParaRPr>
          </a:p>
          <a:p>
            <a:pPr algn="ctr">
              <a:buNone/>
            </a:pPr>
            <a:endParaRPr lang="fr-FR" sz="2800" b="1" dirty="0" smtClean="0">
              <a:latin typeface="+mj-lt"/>
            </a:endParaRPr>
          </a:p>
        </p:txBody>
      </p:sp>
      <p:sp>
        <p:nvSpPr>
          <p:cNvPr id="7" name="Rectangle 6"/>
          <p:cNvSpPr/>
          <p:nvPr/>
        </p:nvSpPr>
        <p:spPr>
          <a:xfrm>
            <a:off x="2412154" y="4365104"/>
            <a:ext cx="4572000" cy="461665"/>
          </a:xfrm>
          <a:prstGeom prst="rect">
            <a:avLst/>
          </a:prstGeom>
        </p:spPr>
        <p:txBody>
          <a:bodyPr>
            <a:spAutoFit/>
          </a:bodyPr>
          <a:lstStyle/>
          <a:p>
            <a:pPr lvl="0" algn="ctr">
              <a:spcAft>
                <a:spcPts val="0"/>
              </a:spcAft>
            </a:pPr>
            <a:endParaRPr lang="fr-FR" sz="2400" b="1" dirty="0">
              <a:solidFill>
                <a:srgbClr val="CCFFFF"/>
              </a:solidFill>
              <a:latin typeface="Candara" panose="020E0502030303020204" pitchFamily="34" charset="0"/>
              <a:ea typeface="Calibri" panose="020F0502020204030204" pitchFamily="34" charset="0"/>
              <a:cs typeface="Arial" pitchFamily="34" charset="0"/>
            </a:endParaRPr>
          </a:p>
        </p:txBody>
      </p:sp>
      <p:pic>
        <p:nvPicPr>
          <p:cNvPr id="10"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Rectangle 3"/>
          <p:cNvSpPr/>
          <p:nvPr/>
        </p:nvSpPr>
        <p:spPr>
          <a:xfrm>
            <a:off x="323528" y="252282"/>
            <a:ext cx="3024336" cy="553357"/>
          </a:xfrm>
          <a:prstGeom prst="rect">
            <a:avLst/>
          </a:prstGeom>
          <a:solidFill>
            <a:schemeClr val="bg2">
              <a:lumMod val="50000"/>
            </a:schemeClr>
          </a:solidFill>
          <a:ln w="19050">
            <a:solidFill>
              <a:schemeClr val="bg2"/>
            </a:solidFill>
          </a:ln>
        </p:spPr>
        <p:txBody>
          <a:bodyPr wrap="square">
            <a:spAutoFit/>
          </a:bodyPr>
          <a:lstStyle/>
          <a:p>
            <a:pPr algn="ctr">
              <a:lnSpc>
                <a:spcPct val="107000"/>
              </a:lnSpc>
              <a:spcAft>
                <a:spcPts val="0"/>
              </a:spcAft>
            </a:pPr>
            <a:r>
              <a:rPr lang="fr-FR" sz="1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2021  DES AMATEURS et/ou CONSTRUCTEURS DU ZERO</a:t>
            </a:r>
            <a:endParaRPr lang="fr-FR" sz="11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p:cNvSpPr txBox="1"/>
          <p:nvPr/>
        </p:nvSpPr>
        <p:spPr>
          <a:xfrm>
            <a:off x="1115616" y="1306803"/>
            <a:ext cx="6926896" cy="523220"/>
          </a:xfrm>
          <a:prstGeom prst="rect">
            <a:avLst/>
          </a:prstGeom>
          <a:noFill/>
        </p:spPr>
        <p:txBody>
          <a:bodyPr wrap="none" rtlCol="0">
            <a:spAutoFit/>
          </a:bodyPr>
          <a:lstStyle/>
          <a:p>
            <a:r>
              <a:rPr lang="fr-FR" sz="2800" b="1" dirty="0" smtClean="0">
                <a:solidFill>
                  <a:schemeClr val="accent2">
                    <a:lumMod val="20000"/>
                    <a:lumOff val="80000"/>
                  </a:schemeClr>
                </a:solidFill>
                <a:latin typeface="Segoe Print" panose="02000600000000000000" pitchFamily="2" charset="0"/>
              </a:rPr>
              <a:t>Nous organisons VATEL depuis 2009</a:t>
            </a:r>
            <a:endParaRPr lang="fr-FR" sz="2800" b="1" dirty="0">
              <a:solidFill>
                <a:schemeClr val="accent2">
                  <a:lumMod val="20000"/>
                  <a:lumOff val="80000"/>
                </a:schemeClr>
              </a:solidFill>
              <a:latin typeface="Segoe Print" panose="02000600000000000000" pitchFamily="2" charset="0"/>
            </a:endParaRPr>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15</a:t>
            </a:fld>
            <a:endParaRPr lang="fr-FR" dirty="0"/>
          </a:p>
        </p:txBody>
      </p:sp>
      <p:sp>
        <p:nvSpPr>
          <p:cNvPr id="8" name="Espace réservé de la date 7"/>
          <p:cNvSpPr>
            <a:spLocks noGrp="1"/>
          </p:cNvSpPr>
          <p:nvPr>
            <p:ph type="dt" sz="half" idx="10"/>
          </p:nvPr>
        </p:nvSpPr>
        <p:spPr/>
        <p:txBody>
          <a:bodyPr/>
          <a:lstStyle/>
          <a:p>
            <a:fld id="{0C339931-94AE-40FF-8DBD-081DF2181788}" type="datetime1">
              <a:rPr lang="fr-FR" smtClean="0"/>
              <a:t>15/10/2021</a:t>
            </a:fld>
            <a:endParaRPr lang="fr-FR" dirty="0"/>
          </a:p>
        </p:txBody>
      </p:sp>
      <p:graphicFrame>
        <p:nvGraphicFramePr>
          <p:cNvPr id="11" name="Graphique 10"/>
          <p:cNvGraphicFramePr>
            <a:graphicFrameLocks/>
          </p:cNvGraphicFramePr>
          <p:nvPr>
            <p:extLst>
              <p:ext uri="{D42A27DB-BD31-4B8C-83A1-F6EECF244321}">
                <p14:modId xmlns:p14="http://schemas.microsoft.com/office/powerpoint/2010/main" val="2795602790"/>
              </p:ext>
            </p:extLst>
          </p:nvPr>
        </p:nvGraphicFramePr>
        <p:xfrm>
          <a:off x="585900" y="1196752"/>
          <a:ext cx="7776864" cy="4968551"/>
        </p:xfrm>
        <a:graphic>
          <a:graphicData uri="http://schemas.openxmlformats.org/drawingml/2006/chart">
            <c:chart xmlns:c="http://schemas.openxmlformats.org/drawingml/2006/chart" xmlns:r="http://schemas.openxmlformats.org/officeDocument/2006/relationships" r:id="rId4"/>
          </a:graphicData>
        </a:graphic>
      </p:graphicFrame>
      <p:sp>
        <p:nvSpPr>
          <p:cNvPr id="12" name="Ellipse 11"/>
          <p:cNvSpPr/>
          <p:nvPr/>
        </p:nvSpPr>
        <p:spPr>
          <a:xfrm>
            <a:off x="7092280" y="2486800"/>
            <a:ext cx="144016" cy="150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6015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56" y="764704"/>
            <a:ext cx="9144000" cy="5586408"/>
          </a:xfrm>
        </p:spPr>
        <p:txBody>
          <a:bodyPr>
            <a:normAutofit/>
          </a:bodyPr>
          <a:lstStyle/>
          <a:p>
            <a:pPr marL="0" indent="0" algn="ctr">
              <a:buNone/>
            </a:pPr>
            <a:r>
              <a:rPr lang="fr-FR" sz="2400" b="1" dirty="0">
                <a:solidFill>
                  <a:srgbClr val="60E2B7"/>
                </a:solidFill>
              </a:rPr>
              <a:t>Les  </a:t>
            </a:r>
            <a:r>
              <a:rPr lang="fr-FR" sz="2400" b="1" dirty="0" smtClean="0">
                <a:solidFill>
                  <a:srgbClr val="60E2B7"/>
                </a:solidFill>
              </a:rPr>
              <a:t>participants</a:t>
            </a:r>
            <a:endParaRPr lang="fr-FR" sz="2400" b="1" dirty="0" smtClean="0">
              <a:solidFill>
                <a:schemeClr val="bg1"/>
              </a:solidFill>
            </a:endParaRPr>
          </a:p>
          <a:p>
            <a:pPr marL="0" lvl="0" indent="0" algn="ctr">
              <a:buNone/>
            </a:pPr>
            <a:endParaRPr lang="fr-FR" sz="3600" dirty="0">
              <a:solidFill>
                <a:schemeClr val="bg1"/>
              </a:solidFill>
            </a:endParaRPr>
          </a:p>
          <a:p>
            <a:pPr marL="342900" lvl="1" indent="0" algn="ctr">
              <a:buNone/>
            </a:pPr>
            <a:endParaRPr lang="fr-FR" sz="2800" dirty="0">
              <a:solidFill>
                <a:schemeClr val="bg1"/>
              </a:solidFill>
            </a:endParaRPr>
          </a:p>
          <a:p>
            <a:pPr marL="0" lvl="0" indent="0">
              <a:buNone/>
            </a:pPr>
            <a:endParaRPr lang="fr-FR" sz="3200" dirty="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16</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E96444C5-6773-414C-BB42-A804381D159C}" type="datetime1">
              <a:rPr lang="fr-FR" smtClean="0"/>
              <a:t>15/10/2021</a:t>
            </a:fld>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4194291004"/>
              </p:ext>
            </p:extLst>
          </p:nvPr>
        </p:nvGraphicFramePr>
        <p:xfrm>
          <a:off x="755576" y="997173"/>
          <a:ext cx="2016224" cy="5678424"/>
        </p:xfrm>
        <a:graphic>
          <a:graphicData uri="http://schemas.openxmlformats.org/drawingml/2006/table">
            <a:tbl>
              <a:tblPr firstRow="1" firstCol="1" bandRow="1">
                <a:tableStyleId>{5C22544A-7EE6-4342-B048-85BDC9FD1C3A}</a:tableStyleId>
              </a:tblPr>
              <a:tblGrid>
                <a:gridCol w="708312"/>
                <a:gridCol w="1307912"/>
              </a:tblGrid>
              <a:tr h="124324">
                <a:tc>
                  <a:txBody>
                    <a:bodyPr/>
                    <a:lstStyle/>
                    <a:p>
                      <a:pPr>
                        <a:lnSpc>
                          <a:spcPct val="115000"/>
                        </a:lnSpc>
                        <a:spcAft>
                          <a:spcPts val="0"/>
                        </a:spcAft>
                      </a:pPr>
                      <a:r>
                        <a:rPr lang="fr-FR" sz="900" dirty="0">
                          <a:solidFill>
                            <a:schemeClr val="tx1"/>
                          </a:solidFill>
                          <a:effectLst/>
                        </a:rPr>
                        <a:t>BOVYN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Mme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ALLASIO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Jean-Paul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ANDRE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ARCHIPOFF</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Claude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AUBOUEIX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ctr"/>
                </a:tc>
                <a:tc>
                  <a:txBody>
                    <a:bodyPr/>
                    <a:lstStyle/>
                    <a:p>
                      <a:pPr>
                        <a:lnSpc>
                          <a:spcPct val="115000"/>
                        </a:lnSpc>
                        <a:spcAft>
                          <a:spcPts val="0"/>
                        </a:spcAft>
                      </a:pPr>
                      <a:r>
                        <a:rPr lang="fr-FR" sz="900" dirty="0">
                          <a:solidFill>
                            <a:schemeClr val="tx1"/>
                          </a:solidFill>
                          <a:effectLst/>
                        </a:rPr>
                        <a:t>Jean-Claude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ctr"/>
                </a:tc>
              </a:tr>
              <a:tr h="124324">
                <a:tc>
                  <a:txBody>
                    <a:bodyPr/>
                    <a:lstStyle/>
                    <a:p>
                      <a:pPr>
                        <a:lnSpc>
                          <a:spcPct val="115000"/>
                        </a:lnSpc>
                        <a:spcAft>
                          <a:spcPts val="0"/>
                        </a:spcAft>
                      </a:pPr>
                      <a:r>
                        <a:rPr lang="fr-FR" sz="900" dirty="0">
                          <a:solidFill>
                            <a:schemeClr val="tx1"/>
                          </a:solidFill>
                          <a:effectLst/>
                        </a:rPr>
                        <a:t>AVRIL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Guy</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BAUVE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Dominique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BOLTE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Charles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BOVYN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Gilles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CAMBOUNET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Thierry</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CAMPOLO</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Jean-Jacques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CECCALDI</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François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CHAUX</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 Marc</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CHEVOPPE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Jean-Pierre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DELAPLACE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Olivier</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DELAPLACE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Claudine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DELORT</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 Luc</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DESBORDES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Laurent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DESOEUVRE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Michel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FAYET</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Daniel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FRANCHE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Yann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GALLIEN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Philippe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GODEZENNE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Eric</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GODEZENNE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Erwan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GOLETTO</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André</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GRAINCE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Claude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GRELICHE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Jean-Claude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GUYET</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Marc</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HUCK            </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René</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HUGON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Michel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HUGUES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Pierre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JULIEN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Raymond</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LAIRE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David</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LAURES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Michel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r h="124324">
                <a:tc>
                  <a:txBody>
                    <a:bodyPr/>
                    <a:lstStyle/>
                    <a:p>
                      <a:pPr>
                        <a:lnSpc>
                          <a:spcPct val="115000"/>
                        </a:lnSpc>
                        <a:spcAft>
                          <a:spcPts val="0"/>
                        </a:spcAft>
                      </a:pPr>
                      <a:r>
                        <a:rPr lang="fr-FR" sz="900" dirty="0">
                          <a:solidFill>
                            <a:schemeClr val="tx1"/>
                          </a:solidFill>
                          <a:effectLst/>
                        </a:rPr>
                        <a:t>LEBEC</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c>
                  <a:txBody>
                    <a:bodyPr/>
                    <a:lstStyle/>
                    <a:p>
                      <a:pPr>
                        <a:lnSpc>
                          <a:spcPct val="115000"/>
                        </a:lnSpc>
                        <a:spcAft>
                          <a:spcPts val="0"/>
                        </a:spcAft>
                      </a:pPr>
                      <a:r>
                        <a:rPr lang="fr-FR" sz="900" dirty="0">
                          <a:solidFill>
                            <a:schemeClr val="tx1"/>
                          </a:solidFill>
                          <a:effectLst/>
                        </a:rPr>
                        <a:t>Gilbert</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79" marR="38679" marT="0" marB="0" anchor="b"/>
                </a:tc>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4094849094"/>
              </p:ext>
            </p:extLst>
          </p:nvPr>
        </p:nvGraphicFramePr>
        <p:xfrm>
          <a:off x="5148064" y="1772816"/>
          <a:ext cx="2448272" cy="4206240"/>
        </p:xfrm>
        <a:graphic>
          <a:graphicData uri="http://schemas.openxmlformats.org/drawingml/2006/table">
            <a:tbl>
              <a:tblPr firstRow="1" firstCol="1" bandRow="1">
                <a:tableStyleId>{5C22544A-7EE6-4342-B048-85BDC9FD1C3A}</a:tableStyleId>
              </a:tblPr>
              <a:tblGrid>
                <a:gridCol w="995090"/>
                <a:gridCol w="1453182"/>
              </a:tblGrid>
              <a:tr h="142875">
                <a:tc>
                  <a:txBody>
                    <a:bodyPr/>
                    <a:lstStyle/>
                    <a:p>
                      <a:pPr>
                        <a:lnSpc>
                          <a:spcPct val="115000"/>
                        </a:lnSpc>
                        <a:spcAft>
                          <a:spcPts val="0"/>
                        </a:spcAft>
                      </a:pPr>
                      <a:r>
                        <a:rPr lang="fr-FR" sz="1000" dirty="0">
                          <a:solidFill>
                            <a:schemeClr val="tx1"/>
                          </a:solidFill>
                          <a:effectLst/>
                        </a:rPr>
                        <a:t>LECUYER</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Jean Luc</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LIGNIER</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fr-FR" sz="1000" dirty="0">
                          <a:solidFill>
                            <a:schemeClr val="tx1"/>
                          </a:solidFill>
                          <a:effectLst/>
                        </a:rPr>
                        <a:t>Nicolas </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LILAMAND</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Jean Claude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LOUETTE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Michel </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MARTIN</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Jean Claude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MARTINAGGI</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Paul</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MERCIER</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Christophe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MIGUEL</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Pierre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MOLLARD</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Bernard</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MURGER</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Jean-François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ORSINI</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Nicolas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PESCE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David</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PESOLILLO</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Claudio</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PIALAT</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fr-FR" sz="1000" dirty="0">
                          <a:solidFill>
                            <a:schemeClr val="tx1"/>
                          </a:solidFill>
                          <a:effectLst/>
                        </a:rPr>
                        <a:t>Alain</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gn="just">
                        <a:lnSpc>
                          <a:spcPct val="115000"/>
                        </a:lnSpc>
                        <a:spcAft>
                          <a:spcPts val="0"/>
                        </a:spcAft>
                      </a:pPr>
                      <a:r>
                        <a:rPr lang="fr-FR" sz="1000" dirty="0">
                          <a:solidFill>
                            <a:schemeClr val="tx1"/>
                          </a:solidFill>
                          <a:effectLst/>
                        </a:rPr>
                        <a:t>PLAIDY                  </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Alain     </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POINTEAU</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Guy</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RODDE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Henri</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ROUY</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Olivier</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ROYER</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Joël</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RUAS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Daniel</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RUMEAU</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Bertrand</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SAMUEL</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Nicolas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SANTENE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Michel </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42875">
                <a:tc>
                  <a:txBody>
                    <a:bodyPr/>
                    <a:lstStyle/>
                    <a:p>
                      <a:pPr>
                        <a:lnSpc>
                          <a:spcPct val="115000"/>
                        </a:lnSpc>
                        <a:spcAft>
                          <a:spcPts val="0"/>
                        </a:spcAft>
                      </a:pPr>
                      <a:r>
                        <a:rPr lang="fr-FR" sz="1000" dirty="0">
                          <a:solidFill>
                            <a:schemeClr val="tx1"/>
                          </a:solidFill>
                          <a:effectLst/>
                        </a:rPr>
                        <a:t>VERNAY</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0"/>
                        </a:spcAft>
                      </a:pPr>
                      <a:r>
                        <a:rPr lang="fr-FR" sz="1000" dirty="0">
                          <a:solidFill>
                            <a:schemeClr val="tx1"/>
                          </a:solidFill>
                          <a:effectLst/>
                        </a:rPr>
                        <a:t>Jacques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994569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35068"/>
            <a:ext cx="9144000" cy="4382164"/>
          </a:xfrm>
        </p:spPr>
        <p:txBody>
          <a:bodyPr>
            <a:normAutofit/>
          </a:bodyPr>
          <a:lstStyle/>
          <a:p>
            <a:pPr marL="0" lvl="0" indent="0" algn="ctr">
              <a:buNone/>
            </a:pPr>
            <a:endParaRPr lang="fr-FR" sz="3200" b="1" dirty="0" smtClean="0">
              <a:solidFill>
                <a:schemeClr val="bg1"/>
              </a:solidFill>
            </a:endParaRPr>
          </a:p>
          <a:p>
            <a:pPr marL="0" lvl="0" indent="0" algn="ctr">
              <a:buNone/>
            </a:pPr>
            <a:r>
              <a:rPr lang="fr-FR" sz="3200" b="1" dirty="0" smtClean="0">
                <a:solidFill>
                  <a:schemeClr val="bg1"/>
                </a:solidFill>
              </a:rPr>
              <a:t>Le matériel exposé</a:t>
            </a:r>
          </a:p>
          <a:p>
            <a:pPr marL="0" lvl="0" indent="0" algn="ctr">
              <a:buNone/>
            </a:pPr>
            <a:endParaRPr lang="fr-FR" sz="3200" b="1" dirty="0" smtClean="0">
              <a:solidFill>
                <a:schemeClr val="bg1"/>
              </a:solidFill>
            </a:endParaRPr>
          </a:p>
          <a:p>
            <a:pPr marL="0" lvl="0" indent="0" algn="ctr">
              <a:buNone/>
            </a:pPr>
            <a:r>
              <a:rPr lang="fr-FR" sz="3200" b="1" dirty="0" smtClean="0">
                <a:solidFill>
                  <a:schemeClr val="bg1"/>
                </a:solidFill>
              </a:rPr>
              <a:t>La couverture média</a:t>
            </a:r>
          </a:p>
          <a:p>
            <a:pPr marL="0" lvl="0" indent="0" algn="ctr">
              <a:buNone/>
            </a:pPr>
            <a:r>
              <a:rPr lang="fr-FR" sz="3200" b="1" dirty="0" smtClean="0">
                <a:solidFill>
                  <a:schemeClr val="bg1"/>
                </a:solidFill>
              </a:rPr>
              <a:t>Presse </a:t>
            </a:r>
          </a:p>
          <a:p>
            <a:pPr marL="0" lvl="0" indent="0" algn="ctr">
              <a:buNone/>
            </a:pPr>
            <a:r>
              <a:rPr lang="fr-FR" sz="3200" b="1" dirty="0" smtClean="0">
                <a:solidFill>
                  <a:schemeClr val="bg1"/>
                </a:solidFill>
              </a:rPr>
              <a:t>Internet</a:t>
            </a:r>
          </a:p>
          <a:p>
            <a:pPr marL="0" lvl="0" indent="0" algn="ctr">
              <a:buNone/>
            </a:pPr>
            <a:endParaRPr lang="fr-FR" sz="3200" b="1" dirty="0" smtClean="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17</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ADEB6442-BD8A-4FEF-8054-9DE51529C4DC}" type="datetime1">
              <a:rPr lang="fr-FR" smtClean="0"/>
              <a:t>15/10/2021</a:t>
            </a:fld>
            <a:endParaRPr lang="fr-FR" dirty="0"/>
          </a:p>
        </p:txBody>
      </p:sp>
      <p:sp>
        <p:nvSpPr>
          <p:cNvPr id="2" name="Rectangle 1"/>
          <p:cNvSpPr/>
          <p:nvPr/>
        </p:nvSpPr>
        <p:spPr>
          <a:xfrm>
            <a:off x="2286000" y="4725144"/>
            <a:ext cx="4572000" cy="646331"/>
          </a:xfrm>
          <a:prstGeom prst="rect">
            <a:avLst/>
          </a:prstGeom>
        </p:spPr>
        <p:txBody>
          <a:bodyPr>
            <a:spAutoFit/>
          </a:bodyPr>
          <a:lstStyle/>
          <a:p>
            <a:pPr lvl="0" algn="ctr"/>
            <a:r>
              <a:rPr lang="fr-FR" b="1" dirty="0">
                <a:solidFill>
                  <a:schemeClr val="bg1"/>
                </a:solidFill>
              </a:rPr>
              <a:t>D</a:t>
            </a:r>
            <a:r>
              <a:rPr lang="fr-FR" b="1" dirty="0" smtClean="0">
                <a:solidFill>
                  <a:schemeClr val="bg1"/>
                </a:solidFill>
              </a:rPr>
              <a:t>evons</a:t>
            </a:r>
            <a:r>
              <a:rPr lang="fr-FR" b="1" dirty="0">
                <a:solidFill>
                  <a:schemeClr val="bg1"/>
                </a:solidFill>
              </a:rPr>
              <a:t> </a:t>
            </a:r>
            <a:r>
              <a:rPr lang="fr-FR" b="1" dirty="0" smtClean="0">
                <a:solidFill>
                  <a:schemeClr val="bg1"/>
                </a:solidFill>
              </a:rPr>
              <a:t> nous tout </a:t>
            </a:r>
            <a:r>
              <a:rPr lang="fr-FR" b="1" dirty="0">
                <a:solidFill>
                  <a:schemeClr val="bg1"/>
                </a:solidFill>
              </a:rPr>
              <a:t>repenser ?</a:t>
            </a:r>
          </a:p>
          <a:p>
            <a:pPr lvl="0" algn="ctr"/>
            <a:r>
              <a:rPr lang="fr-FR" b="1" dirty="0" smtClean="0">
                <a:solidFill>
                  <a:schemeClr val="bg1"/>
                </a:solidFill>
              </a:rPr>
              <a:t>Imaginer </a:t>
            </a:r>
            <a:r>
              <a:rPr lang="fr-FR" b="1" dirty="0">
                <a:solidFill>
                  <a:schemeClr val="bg1"/>
                </a:solidFill>
              </a:rPr>
              <a:t>une autre forme de présentation ?</a:t>
            </a:r>
          </a:p>
        </p:txBody>
      </p:sp>
    </p:spTree>
    <p:extLst>
      <p:ext uri="{BB962C8B-B14F-4D97-AF65-F5344CB8AC3E}">
        <p14:creationId xmlns:p14="http://schemas.microsoft.com/office/powerpoint/2010/main" val="721200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35068"/>
            <a:ext cx="9144000" cy="4382164"/>
          </a:xfrm>
        </p:spPr>
        <p:txBody>
          <a:bodyPr>
            <a:normAutofit/>
          </a:bodyPr>
          <a:lstStyle/>
          <a:p>
            <a:pPr marL="0" lvl="0" indent="0" algn="ctr">
              <a:buNone/>
            </a:pPr>
            <a:r>
              <a:rPr lang="fr-FR" sz="3200" b="1" dirty="0" smtClean="0">
                <a:solidFill>
                  <a:schemeClr val="bg1"/>
                </a:solidFill>
              </a:rPr>
              <a:t>À côté de l’expo</a:t>
            </a:r>
          </a:p>
          <a:p>
            <a:pPr marL="0" lvl="0" indent="0" algn="ctr">
              <a:buNone/>
            </a:pPr>
            <a:endParaRPr lang="fr-FR" sz="3200" b="1" dirty="0" smtClean="0">
              <a:solidFill>
                <a:schemeClr val="bg1"/>
              </a:solidFill>
            </a:endParaRPr>
          </a:p>
          <a:p>
            <a:pPr marL="0" lvl="0" indent="0" algn="ctr">
              <a:buNone/>
            </a:pPr>
            <a:r>
              <a:rPr lang="fr-FR" sz="3200" b="1" dirty="0" smtClean="0">
                <a:solidFill>
                  <a:schemeClr val="bg1"/>
                </a:solidFill>
              </a:rPr>
              <a:t>Le vendredi</a:t>
            </a:r>
          </a:p>
          <a:p>
            <a:pPr marL="0" lvl="0" indent="0" algn="ctr">
              <a:buNone/>
            </a:pPr>
            <a:endParaRPr lang="fr-FR" sz="3200" b="1" dirty="0" smtClean="0">
              <a:solidFill>
                <a:schemeClr val="bg1"/>
              </a:solidFill>
            </a:endParaRPr>
          </a:p>
          <a:p>
            <a:pPr marL="0" lvl="0" indent="0" algn="ctr">
              <a:buNone/>
            </a:pPr>
            <a:r>
              <a:rPr lang="fr-FR" sz="3200" b="1" dirty="0" smtClean="0">
                <a:solidFill>
                  <a:schemeClr val="bg1"/>
                </a:solidFill>
              </a:rPr>
              <a:t>Proposition de visite</a:t>
            </a:r>
          </a:p>
          <a:p>
            <a:pPr marL="0" lvl="0" indent="0" algn="ctr">
              <a:buNone/>
            </a:pPr>
            <a:r>
              <a:rPr lang="fr-FR" sz="3200" b="1" dirty="0" smtClean="0">
                <a:solidFill>
                  <a:schemeClr val="bg1"/>
                </a:solidFill>
              </a:rPr>
              <a:t>Proposition d’animation</a:t>
            </a:r>
          </a:p>
          <a:p>
            <a:pPr marL="0" lvl="0" indent="0" algn="ctr">
              <a:buNone/>
            </a:pPr>
            <a:r>
              <a:rPr lang="fr-FR" sz="3200" b="1" dirty="0" smtClean="0">
                <a:solidFill>
                  <a:schemeClr val="bg1"/>
                </a:solidFill>
              </a:rPr>
              <a:t>Changer de lieu de restauration</a:t>
            </a:r>
          </a:p>
          <a:p>
            <a:pPr marL="0" indent="0" algn="ctr">
              <a:buNone/>
            </a:pPr>
            <a:endParaRPr lang="fr-FR" sz="3200" b="1" dirty="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solidFill>
                  <a:prstClr val="black">
                    <a:tint val="75000"/>
                  </a:prstClr>
                </a:solidFill>
              </a:rPr>
              <a:pPr/>
              <a:t>18</a:t>
            </a:fld>
            <a:endParaRPr lang="fr-FR" dirty="0">
              <a:solidFill>
                <a:prstClr val="black">
                  <a:tint val="75000"/>
                </a:prstClr>
              </a:solidFill>
            </a:endParaRPr>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et/ou CONSTRUCTEURS DU ZERO</a:t>
            </a:r>
            <a:endParaRPr lang="fr-FR" sz="1400" dirty="0">
              <a:solidFill>
                <a:srgbClr val="FFFF00"/>
              </a:solidFill>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D0EC63BA-7E3D-4B87-9FA4-9B5B7F7DE690}" type="datetime1">
              <a:rPr lang="fr-FR" smtClean="0">
                <a:solidFill>
                  <a:prstClr val="black">
                    <a:tint val="75000"/>
                  </a:prstClr>
                </a:solidFill>
              </a:rPr>
              <a:t>15/10/2021</a:t>
            </a:fld>
            <a:endParaRPr lang="fr-FR" dirty="0">
              <a:solidFill>
                <a:prstClr val="black">
                  <a:tint val="75000"/>
                </a:prstClr>
              </a:solidFill>
            </a:endParaRPr>
          </a:p>
        </p:txBody>
      </p:sp>
    </p:spTree>
    <p:extLst>
      <p:ext uri="{BB962C8B-B14F-4D97-AF65-F5344CB8AC3E}">
        <p14:creationId xmlns:p14="http://schemas.microsoft.com/office/powerpoint/2010/main" val="2970680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764704"/>
            <a:ext cx="8369368" cy="5586408"/>
          </a:xfrm>
        </p:spPr>
        <p:txBody>
          <a:bodyPr>
            <a:normAutofit fontScale="47500" lnSpcReduction="20000"/>
          </a:bodyPr>
          <a:lstStyle/>
          <a:p>
            <a:pPr marL="0" lvl="0" indent="0" algn="ctr">
              <a:buNone/>
            </a:pPr>
            <a:endParaRPr lang="fr-FR" sz="2400" b="1" dirty="0" smtClean="0">
              <a:solidFill>
                <a:schemeClr val="bg1"/>
              </a:solidFill>
            </a:endParaRPr>
          </a:p>
          <a:p>
            <a:pPr marL="0" lvl="0" indent="0" algn="ctr">
              <a:buNone/>
            </a:pPr>
            <a:r>
              <a:rPr lang="fr-FR" sz="4300" dirty="0">
                <a:solidFill>
                  <a:schemeClr val="bg1"/>
                </a:solidFill>
              </a:rPr>
              <a:t>Programme du vendredi 18 juin</a:t>
            </a:r>
          </a:p>
          <a:p>
            <a:pPr marL="0" lvl="0" indent="0">
              <a:buNone/>
            </a:pPr>
            <a:endParaRPr lang="fr-FR" sz="4300" dirty="0">
              <a:solidFill>
                <a:schemeClr val="bg1"/>
              </a:solidFill>
            </a:endParaRPr>
          </a:p>
          <a:p>
            <a:pPr marL="0" lvl="0" indent="0">
              <a:buNone/>
            </a:pPr>
            <a:endParaRPr lang="fr-FR" sz="4300" dirty="0">
              <a:solidFill>
                <a:schemeClr val="bg1"/>
              </a:solidFill>
            </a:endParaRPr>
          </a:p>
          <a:p>
            <a:pPr marL="0" lvl="0" indent="0">
              <a:buNone/>
            </a:pPr>
            <a:r>
              <a:rPr lang="fr-FR" sz="4300" dirty="0">
                <a:solidFill>
                  <a:schemeClr val="bg1"/>
                </a:solidFill>
              </a:rPr>
              <a:t>MUSEE DE LA </a:t>
            </a:r>
            <a:r>
              <a:rPr lang="fr-FR" sz="4300" dirty="0" smtClean="0">
                <a:solidFill>
                  <a:schemeClr val="bg1"/>
                </a:solidFill>
              </a:rPr>
              <a:t>ROMANITE:</a:t>
            </a:r>
            <a:endParaRPr lang="fr-FR" sz="4300" dirty="0">
              <a:solidFill>
                <a:schemeClr val="bg1"/>
              </a:solidFill>
            </a:endParaRPr>
          </a:p>
          <a:p>
            <a:pPr marL="0" lvl="0" indent="0">
              <a:buNone/>
            </a:pPr>
            <a:endParaRPr lang="fr-FR" sz="4300" dirty="0">
              <a:solidFill>
                <a:schemeClr val="bg1"/>
              </a:solidFill>
            </a:endParaRPr>
          </a:p>
          <a:p>
            <a:pPr marL="0" lvl="0" indent="0">
              <a:buNone/>
            </a:pPr>
            <a:r>
              <a:rPr lang="fr-FR" sz="4300" dirty="0">
                <a:solidFill>
                  <a:schemeClr val="bg1"/>
                </a:solidFill>
              </a:rPr>
              <a:t>Soit 5 personnes.</a:t>
            </a:r>
          </a:p>
          <a:p>
            <a:pPr marL="0" lvl="0" indent="0">
              <a:buNone/>
            </a:pPr>
            <a:endParaRPr lang="fr-FR" sz="4300" dirty="0">
              <a:solidFill>
                <a:schemeClr val="bg1"/>
              </a:solidFill>
            </a:endParaRPr>
          </a:p>
          <a:p>
            <a:pPr marL="0" lvl="0" indent="0">
              <a:buNone/>
            </a:pPr>
            <a:r>
              <a:rPr lang="fr-FR" sz="4300" dirty="0">
                <a:solidFill>
                  <a:schemeClr val="bg1"/>
                </a:solidFill>
              </a:rPr>
              <a:t>BOVYN	Mme</a:t>
            </a:r>
          </a:p>
          <a:p>
            <a:pPr marL="0" lvl="0" indent="0">
              <a:buNone/>
            </a:pPr>
            <a:r>
              <a:rPr lang="fr-FR" sz="4300" dirty="0">
                <a:solidFill>
                  <a:schemeClr val="bg1"/>
                </a:solidFill>
              </a:rPr>
              <a:t>CECCALDI	François </a:t>
            </a:r>
          </a:p>
          <a:p>
            <a:pPr marL="0" lvl="0" indent="0">
              <a:buNone/>
            </a:pPr>
            <a:r>
              <a:rPr lang="fr-FR" sz="4300" dirty="0">
                <a:solidFill>
                  <a:schemeClr val="bg1"/>
                </a:solidFill>
              </a:rPr>
              <a:t>GRELICHE	Jean-Claude </a:t>
            </a:r>
          </a:p>
          <a:p>
            <a:pPr marL="0" lvl="0" indent="0">
              <a:buNone/>
            </a:pPr>
            <a:r>
              <a:rPr lang="fr-FR" sz="4300" dirty="0">
                <a:solidFill>
                  <a:schemeClr val="bg1"/>
                </a:solidFill>
              </a:rPr>
              <a:t>HUCK            	René et </a:t>
            </a:r>
            <a:r>
              <a:rPr lang="fr-FR" sz="4300" dirty="0" smtClean="0">
                <a:solidFill>
                  <a:schemeClr val="bg1"/>
                </a:solidFill>
              </a:rPr>
              <a:t>Mme</a:t>
            </a:r>
            <a:endParaRPr lang="fr-FR" sz="4300" dirty="0">
              <a:solidFill>
                <a:schemeClr val="bg1"/>
              </a:solidFill>
            </a:endParaRPr>
          </a:p>
          <a:p>
            <a:pPr marL="0" lvl="0" indent="0">
              <a:buNone/>
            </a:pPr>
            <a:r>
              <a:rPr lang="fr-FR" sz="4300" dirty="0" smtClean="0">
                <a:solidFill>
                  <a:schemeClr val="bg1"/>
                </a:solidFill>
              </a:rPr>
              <a:t>Responsable </a:t>
            </a:r>
            <a:r>
              <a:rPr lang="fr-FR" sz="4300" dirty="0">
                <a:solidFill>
                  <a:schemeClr val="bg1"/>
                </a:solidFill>
              </a:rPr>
              <a:t>CECCALDI </a:t>
            </a:r>
            <a:r>
              <a:rPr lang="fr-FR" sz="4300" dirty="0" smtClean="0">
                <a:solidFill>
                  <a:schemeClr val="bg1"/>
                </a:solidFill>
              </a:rPr>
              <a:t>François</a:t>
            </a:r>
          </a:p>
          <a:p>
            <a:pPr marL="0" lvl="0" indent="0">
              <a:buNone/>
            </a:pPr>
            <a:endParaRPr lang="fr-FR" sz="4300" dirty="0">
              <a:solidFill>
                <a:schemeClr val="bg1"/>
              </a:solidFill>
            </a:endParaRPr>
          </a:p>
          <a:p>
            <a:pPr marL="0" lvl="0" indent="0">
              <a:buNone/>
            </a:pPr>
            <a:r>
              <a:rPr lang="fr-FR" sz="4300" dirty="0">
                <a:solidFill>
                  <a:schemeClr val="bg1"/>
                </a:solidFill>
              </a:rPr>
              <a:t>ATELIER LOK PROGRAMMER</a:t>
            </a:r>
          </a:p>
          <a:p>
            <a:pPr marL="0" lvl="0" indent="0">
              <a:buNone/>
            </a:pPr>
            <a:r>
              <a:rPr lang="fr-FR" sz="4300" dirty="0">
                <a:solidFill>
                  <a:schemeClr val="bg1"/>
                </a:solidFill>
              </a:rPr>
              <a:t>Ceux qui arrivent la veille de l'exposition  et participent à  l’atelier LOK PROGRAMMER animé par Michel SANTENE est reporté au samedi</a:t>
            </a:r>
          </a:p>
          <a:p>
            <a:pPr marL="0" lvl="0" indent="0">
              <a:buNone/>
            </a:pPr>
            <a:endParaRPr lang="fr-FR" sz="4300" dirty="0">
              <a:solidFill>
                <a:schemeClr val="bg1"/>
              </a:solidFill>
            </a:endParaRPr>
          </a:p>
          <a:p>
            <a:pPr marL="0" lvl="0" indent="0">
              <a:buNone/>
            </a:pPr>
            <a:endParaRPr lang="fr-FR" sz="3200" dirty="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19</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9AF2E44A-B2AF-4F8B-B5D6-A8EE7A65E9CD}" type="datetime1">
              <a:rPr lang="fr-FR" smtClean="0"/>
              <a:t>15/10/2021</a:t>
            </a:fld>
            <a:endParaRPr lang="fr-FR" dirty="0"/>
          </a:p>
        </p:txBody>
      </p:sp>
    </p:spTree>
    <p:extLst>
      <p:ext uri="{BB962C8B-B14F-4D97-AF65-F5344CB8AC3E}">
        <p14:creationId xmlns:p14="http://schemas.microsoft.com/office/powerpoint/2010/main" val="2396055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19256" cy="5832648"/>
          </a:xfrm>
        </p:spPr>
        <p:txBody>
          <a:bodyPr>
            <a:normAutofit fontScale="70000" lnSpcReduction="20000"/>
          </a:bodyPr>
          <a:lstStyle/>
          <a:p>
            <a:pPr algn="ctr">
              <a:buNone/>
            </a:pPr>
            <a:r>
              <a:rPr lang="fr-FR" sz="5600" dirty="0" smtClean="0">
                <a:solidFill>
                  <a:srgbClr val="FF0000"/>
                </a:solidFill>
                <a:latin typeface="+mj-lt"/>
              </a:rPr>
              <a:t> </a:t>
            </a: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buNone/>
            </a:pPr>
            <a:endParaRPr lang="fr-FR" sz="7200" dirty="0" smtClean="0">
              <a:solidFill>
                <a:srgbClr val="FF0000"/>
              </a:solidFill>
              <a:latin typeface="+mj-lt"/>
              <a:cs typeface="Arial" pitchFamily="34" charset="0"/>
            </a:endParaRPr>
          </a:p>
          <a:p>
            <a:pPr marL="0" indent="0" algn="ctr">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2" name="Rectangle 1"/>
          <p:cNvSpPr/>
          <p:nvPr/>
        </p:nvSpPr>
        <p:spPr>
          <a:xfrm>
            <a:off x="683568" y="355917"/>
            <a:ext cx="7704856"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chemeClr val="bg1"/>
                </a:solidFill>
                <a:effectLst>
                  <a:outerShdw blurRad="41275" dist="20320" dir="1800000" algn="tl" rotWithShape="0">
                    <a:srgbClr val="000000">
                      <a:alpha val="40000"/>
                    </a:srgbClr>
                  </a:outerShdw>
                </a:effectLst>
                <a:latin typeface="Candara" panose="020E0502030303020204" pitchFamily="34" charset="0"/>
                <a:cs typeface="Arial" pitchFamily="34" charset="0"/>
              </a:rPr>
              <a:t>Jean Marie MONBEL</a:t>
            </a:r>
            <a:endParaRPr lang="fr-FR" sz="5400" b="1" cap="none" spc="0" dirty="0">
              <a:ln w="12700">
                <a:solidFill>
                  <a:srgbClr val="FFFF00"/>
                </a:solidFill>
                <a:prstDash val="solid"/>
              </a:ln>
              <a:solidFill>
                <a:schemeClr val="bg1"/>
              </a:solidFill>
              <a:effectLst>
                <a:outerShdw blurRad="41275" dist="20320" dir="1800000" algn="tl" rotWithShape="0">
                  <a:srgbClr val="000000">
                    <a:alpha val="40000"/>
                  </a:srgbClr>
                </a:outerShdw>
              </a:effectLst>
              <a:latin typeface="Candara" panose="020E0502030303020204" pitchFamily="34" charset="0"/>
            </a:endParaRPr>
          </a:p>
        </p:txBody>
      </p:sp>
      <p:pic>
        <p:nvPicPr>
          <p:cNvPr id="6" name="il_fi" descr="http://www.easydroit.fr/images/article/image/image031.png"/>
          <p:cNvPicPr/>
          <p:nvPr/>
        </p:nvPicPr>
        <p:blipFill>
          <a:blip r:embed="rId3" cstate="print"/>
          <a:srcRect/>
          <a:stretch>
            <a:fillRect/>
          </a:stretch>
        </p:blipFill>
        <p:spPr bwMode="auto">
          <a:xfrm>
            <a:off x="8495928" y="67885"/>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fld id="{CF15B057-8657-4BB1-AE43-56A72227F89A}" type="datetime1">
              <a:rPr lang="fr-FR" smtClean="0"/>
              <a:t>15/10/2021</a:t>
            </a:fld>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1616026"/>
            <a:ext cx="6192688" cy="4122353"/>
          </a:xfrm>
          <a:prstGeom prst="rect">
            <a:avLst/>
          </a:prstGeom>
        </p:spPr>
      </p:pic>
    </p:spTree>
    <p:extLst>
      <p:ext uri="{BB962C8B-B14F-4D97-AF65-F5344CB8AC3E}">
        <p14:creationId xmlns:p14="http://schemas.microsoft.com/office/powerpoint/2010/main" val="4124346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56" y="764704"/>
            <a:ext cx="9144000" cy="5586408"/>
          </a:xfrm>
        </p:spPr>
        <p:txBody>
          <a:bodyPr>
            <a:normAutofit/>
          </a:bodyPr>
          <a:lstStyle/>
          <a:p>
            <a:pPr marL="0" lvl="0" indent="0" algn="ctr">
              <a:buNone/>
            </a:pPr>
            <a:endParaRPr lang="fr-FR" sz="3200" b="1" dirty="0" smtClean="0">
              <a:solidFill>
                <a:schemeClr val="bg1"/>
              </a:solidFill>
            </a:endParaRPr>
          </a:p>
          <a:p>
            <a:pPr marL="0" lvl="0" indent="0" algn="ctr">
              <a:buNone/>
            </a:pPr>
            <a:r>
              <a:rPr lang="fr-FR" sz="3200" b="1" dirty="0" smtClean="0">
                <a:solidFill>
                  <a:schemeClr val="bg1"/>
                </a:solidFill>
                <a:latin typeface="Candara" panose="020E0502030303020204" pitchFamily="34" charset="0"/>
              </a:rPr>
              <a:t>SAMEDI</a:t>
            </a:r>
          </a:p>
          <a:p>
            <a:pPr marL="0" lvl="0" indent="0" algn="ctr">
              <a:buNone/>
            </a:pPr>
            <a:endParaRPr lang="fr-FR" sz="3200" b="1" dirty="0" smtClean="0">
              <a:solidFill>
                <a:schemeClr val="bg1"/>
              </a:solidFill>
              <a:latin typeface="Candara" panose="020E0502030303020204" pitchFamily="34" charset="0"/>
            </a:endParaRPr>
          </a:p>
          <a:p>
            <a:pPr marL="0" lvl="0" indent="0" algn="ctr">
              <a:buNone/>
            </a:pPr>
            <a:r>
              <a:rPr lang="fr-FR" sz="3200" b="1" dirty="0" smtClean="0">
                <a:solidFill>
                  <a:schemeClr val="bg1"/>
                </a:solidFill>
                <a:latin typeface="Candara" panose="020E0502030303020204" pitchFamily="34" charset="0"/>
              </a:rPr>
              <a:t>Notre contrat avec le VATEL protège la grande salle</a:t>
            </a:r>
          </a:p>
          <a:p>
            <a:pPr marL="0" lvl="0" indent="0" algn="ctr">
              <a:buNone/>
            </a:pPr>
            <a:r>
              <a:rPr lang="fr-FR" sz="3200" b="1" dirty="0" smtClean="0">
                <a:solidFill>
                  <a:schemeClr val="bg1"/>
                </a:solidFill>
                <a:latin typeface="Candara" panose="020E0502030303020204" pitchFamily="34" charset="0"/>
              </a:rPr>
              <a:t>Nous pourrons accueillir 80 personnes.</a:t>
            </a:r>
          </a:p>
          <a:p>
            <a:pPr marL="0" lvl="0" indent="0" algn="ctr">
              <a:buNone/>
            </a:pPr>
            <a:endParaRPr lang="fr-FR" sz="3200" dirty="0">
              <a:solidFill>
                <a:schemeClr val="bg1"/>
              </a:solidFill>
              <a:latin typeface="Candara" panose="020E0502030303020204" pitchFamily="34" charset="0"/>
            </a:endParaRPr>
          </a:p>
          <a:p>
            <a:pPr marL="0" indent="0" algn="ctr">
              <a:buNone/>
            </a:pPr>
            <a:r>
              <a:rPr lang="fr-FR" sz="3200" b="1" dirty="0" smtClean="0">
                <a:solidFill>
                  <a:schemeClr val="bg1"/>
                </a:solidFill>
                <a:latin typeface="Candara" panose="020E0502030303020204" pitchFamily="34" charset="0"/>
              </a:rPr>
              <a:t>Nous devons proposer de nouvelles animations.</a:t>
            </a:r>
          </a:p>
          <a:p>
            <a:pPr marL="0" indent="0" algn="ctr">
              <a:buNone/>
            </a:pPr>
            <a:r>
              <a:rPr lang="fr-FR" sz="3200" b="1" dirty="0" smtClean="0">
                <a:solidFill>
                  <a:schemeClr val="bg1"/>
                </a:solidFill>
                <a:latin typeface="Candara" panose="020E0502030303020204" pitchFamily="34" charset="0"/>
              </a:rPr>
              <a:t>Une forme de présentation du matériel </a:t>
            </a:r>
          </a:p>
          <a:p>
            <a:pPr marL="0" indent="0" algn="ctr">
              <a:buNone/>
            </a:pPr>
            <a:r>
              <a:rPr lang="fr-FR" sz="3200" b="1" dirty="0" smtClean="0">
                <a:solidFill>
                  <a:schemeClr val="bg1"/>
                </a:solidFill>
                <a:latin typeface="Candara" panose="020E0502030303020204" pitchFamily="34" charset="0"/>
              </a:rPr>
              <a:t>plus captivante !</a:t>
            </a:r>
            <a:endParaRPr lang="fr-FR" sz="3200" b="1" dirty="0">
              <a:solidFill>
                <a:schemeClr val="bg1"/>
              </a:solidFill>
              <a:latin typeface="Candara" panose="020E0502030303020204"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20</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2020  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1AF6B052-01AB-4955-A63D-9BAE9264BCF0}" type="datetime1">
              <a:rPr lang="fr-FR" smtClean="0"/>
              <a:t>15/10/2021</a:t>
            </a:fld>
            <a:endParaRPr lang="fr-FR" dirty="0"/>
          </a:p>
        </p:txBody>
      </p:sp>
    </p:spTree>
    <p:extLst>
      <p:ext uri="{BB962C8B-B14F-4D97-AF65-F5344CB8AC3E}">
        <p14:creationId xmlns:p14="http://schemas.microsoft.com/office/powerpoint/2010/main" val="413945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704404"/>
            <a:ext cx="9144000" cy="5586408"/>
          </a:xfrm>
        </p:spPr>
        <p:txBody>
          <a:bodyPr>
            <a:normAutofit fontScale="25000" lnSpcReduction="20000"/>
          </a:bodyPr>
          <a:lstStyle/>
          <a:p>
            <a:pPr marL="0" lvl="0" indent="0" algn="ctr">
              <a:buNone/>
            </a:pPr>
            <a:endParaRPr lang="fr-FR" sz="2400" b="1" dirty="0" smtClean="0">
              <a:solidFill>
                <a:schemeClr val="bg1"/>
              </a:solidFill>
            </a:endParaRPr>
          </a:p>
          <a:p>
            <a:pPr marL="0" lvl="0" indent="0" algn="ctr">
              <a:buNone/>
            </a:pPr>
            <a:r>
              <a:rPr lang="fr-FR" sz="3600" dirty="0">
                <a:solidFill>
                  <a:schemeClr val="bg1"/>
                </a:solidFill>
              </a:rPr>
              <a:t>Programme du samedi 19 juin</a:t>
            </a:r>
          </a:p>
          <a:p>
            <a:pPr marL="0" lvl="0" indent="0" algn="ctr">
              <a:buNone/>
            </a:pPr>
            <a:endParaRPr lang="fr-FR" sz="3600" dirty="0">
              <a:solidFill>
                <a:schemeClr val="bg1"/>
              </a:solidFill>
            </a:endParaRPr>
          </a:p>
          <a:p>
            <a:pPr marL="0" lvl="0" indent="0" algn="ctr">
              <a:buNone/>
            </a:pPr>
            <a:r>
              <a:rPr lang="fr-FR" sz="3600" dirty="0">
                <a:solidFill>
                  <a:schemeClr val="bg1"/>
                </a:solidFill>
              </a:rPr>
              <a:t>HORAIRES</a:t>
            </a:r>
          </a:p>
          <a:p>
            <a:pPr marL="0" lvl="0" indent="0" algn="ctr">
              <a:buNone/>
            </a:pPr>
            <a:endParaRPr lang="fr-FR" sz="3600" dirty="0">
              <a:solidFill>
                <a:schemeClr val="bg1"/>
              </a:solidFill>
            </a:endParaRPr>
          </a:p>
          <a:p>
            <a:pPr marL="0" lvl="0" indent="0">
              <a:buNone/>
            </a:pPr>
            <a:r>
              <a:rPr lang="fr-FR" sz="3600" dirty="0">
                <a:solidFill>
                  <a:schemeClr val="bg1"/>
                </a:solidFill>
              </a:rPr>
              <a:t>•	à partir 8h00  accueil par André GOLETTO et François CECCALDI au VATEL 140 Rue Vatel, 30900 Nîmes ; au 6ème étage salon BRILLAT.</a:t>
            </a:r>
          </a:p>
          <a:p>
            <a:pPr marL="0" lvl="0" indent="0">
              <a:buNone/>
            </a:pPr>
            <a:r>
              <a:rPr lang="fr-FR" sz="3600" dirty="0">
                <a:solidFill>
                  <a:schemeClr val="bg1"/>
                </a:solidFill>
              </a:rPr>
              <a:t>•	9h00 	Café/croissant à 9H00</a:t>
            </a:r>
          </a:p>
          <a:p>
            <a:pPr marL="0" lvl="0" indent="0">
              <a:buNone/>
            </a:pPr>
            <a:r>
              <a:rPr lang="fr-FR" sz="3600" dirty="0">
                <a:solidFill>
                  <a:schemeClr val="bg1"/>
                </a:solidFill>
              </a:rPr>
              <a:t>•	12h15	Apéritif </a:t>
            </a:r>
          </a:p>
          <a:p>
            <a:pPr marL="0" lvl="0" indent="0">
              <a:buNone/>
            </a:pPr>
            <a:r>
              <a:rPr lang="fr-FR" sz="3600" dirty="0">
                <a:solidFill>
                  <a:schemeClr val="bg1"/>
                </a:solidFill>
              </a:rPr>
              <a:t>•	12h30	Repas  au VATEL </a:t>
            </a:r>
          </a:p>
          <a:p>
            <a:pPr marL="0" lvl="0" indent="0">
              <a:buNone/>
            </a:pPr>
            <a:r>
              <a:rPr lang="fr-FR" sz="3600" dirty="0">
                <a:solidFill>
                  <a:schemeClr val="bg1"/>
                </a:solidFill>
              </a:rPr>
              <a:t>•	14h  	Atelier</a:t>
            </a:r>
          </a:p>
          <a:p>
            <a:pPr marL="0" lvl="0" indent="0">
              <a:buNone/>
            </a:pPr>
            <a:r>
              <a:rPr lang="fr-FR" sz="3600" dirty="0">
                <a:solidFill>
                  <a:schemeClr val="bg1"/>
                </a:solidFill>
              </a:rPr>
              <a:t>•	17h00	Clôture des rencontres  (merci de ne pas anticiper l'heure de départ).</a:t>
            </a:r>
          </a:p>
          <a:p>
            <a:pPr marL="0" lvl="0" indent="0">
              <a:buNone/>
            </a:pPr>
            <a:r>
              <a:rPr lang="fr-FR" sz="3600" dirty="0">
                <a:solidFill>
                  <a:schemeClr val="bg1"/>
                </a:solidFill>
              </a:rPr>
              <a:t>•	17h30	Démontage </a:t>
            </a:r>
          </a:p>
          <a:p>
            <a:pPr marL="0" lvl="0" indent="0">
              <a:buNone/>
            </a:pPr>
            <a:endParaRPr lang="fr-FR" sz="3600" dirty="0">
              <a:solidFill>
                <a:schemeClr val="bg1"/>
              </a:solidFill>
            </a:endParaRPr>
          </a:p>
          <a:p>
            <a:pPr marL="0" lvl="0" indent="0">
              <a:buNone/>
            </a:pPr>
            <a:r>
              <a:rPr lang="fr-FR" sz="3600" dirty="0">
                <a:solidFill>
                  <a:schemeClr val="bg1"/>
                </a:solidFill>
              </a:rPr>
              <a:t>PARTICIPATION</a:t>
            </a:r>
          </a:p>
          <a:p>
            <a:pPr marL="0" lvl="0" indent="0">
              <a:buNone/>
            </a:pPr>
            <a:r>
              <a:rPr lang="fr-FR" sz="3600" dirty="0" smtClean="0">
                <a:solidFill>
                  <a:schemeClr val="bg1"/>
                </a:solidFill>
              </a:rPr>
              <a:t>• Vous </a:t>
            </a:r>
            <a:r>
              <a:rPr lang="fr-FR" sz="3600" dirty="0">
                <a:solidFill>
                  <a:schemeClr val="bg1"/>
                </a:solidFill>
              </a:rPr>
              <a:t>vous êtes engagé à  apporter  à minima une pièce ferroviaire Laiton /plastique etc… à l'échelle zéro (1/43,5 ou 1/45),  </a:t>
            </a:r>
            <a:endParaRPr lang="fr-FR" sz="3600" dirty="0" smtClean="0">
              <a:solidFill>
                <a:schemeClr val="bg1"/>
              </a:solidFill>
            </a:endParaRPr>
          </a:p>
          <a:p>
            <a:pPr marL="0" lvl="0" indent="0">
              <a:buNone/>
            </a:pPr>
            <a:r>
              <a:rPr lang="fr-FR" sz="3600" dirty="0" smtClean="0">
                <a:solidFill>
                  <a:schemeClr val="bg1"/>
                </a:solidFill>
              </a:rPr>
              <a:t>que </a:t>
            </a:r>
            <a:r>
              <a:rPr lang="fr-FR" sz="3600" dirty="0">
                <a:solidFill>
                  <a:schemeClr val="bg1"/>
                </a:solidFill>
              </a:rPr>
              <a:t>ce soit un matériel roulant ou pas, un élément de votre fabrication ou du commerce, une pièce rare ou pas... peu importe.</a:t>
            </a:r>
          </a:p>
          <a:p>
            <a:pPr marL="0" lvl="0" indent="0">
              <a:buNone/>
            </a:pPr>
            <a:endParaRPr lang="fr-FR" sz="3600" dirty="0">
              <a:solidFill>
                <a:schemeClr val="bg1"/>
              </a:solidFill>
            </a:endParaRPr>
          </a:p>
          <a:p>
            <a:pPr marL="0" lvl="0" indent="0">
              <a:buNone/>
            </a:pPr>
            <a:endParaRPr lang="fr-FR" sz="3600" dirty="0">
              <a:solidFill>
                <a:schemeClr val="bg1"/>
              </a:solidFill>
            </a:endParaRPr>
          </a:p>
          <a:p>
            <a:pPr marL="0" lvl="0" indent="0">
              <a:buNone/>
            </a:pPr>
            <a:r>
              <a:rPr lang="fr-FR" sz="3600" dirty="0">
                <a:solidFill>
                  <a:schemeClr val="bg1"/>
                </a:solidFill>
              </a:rPr>
              <a:t>ATELIER</a:t>
            </a:r>
          </a:p>
          <a:p>
            <a:pPr marL="0" lvl="0" indent="0">
              <a:buNone/>
            </a:pPr>
            <a:r>
              <a:rPr lang="fr-FR" sz="3600" dirty="0">
                <a:solidFill>
                  <a:schemeClr val="bg1"/>
                </a:solidFill>
              </a:rPr>
              <a:t>Nous vous </a:t>
            </a:r>
            <a:r>
              <a:rPr lang="fr-FR" sz="3600" dirty="0" smtClean="0">
                <a:solidFill>
                  <a:schemeClr val="bg1"/>
                </a:solidFill>
              </a:rPr>
              <a:t>proposons:</a:t>
            </a:r>
            <a:endParaRPr lang="fr-FR" sz="3600" dirty="0">
              <a:solidFill>
                <a:schemeClr val="bg1"/>
              </a:solidFill>
            </a:endParaRPr>
          </a:p>
          <a:p>
            <a:pPr marL="0" lvl="0" indent="0">
              <a:buNone/>
            </a:pPr>
            <a:endParaRPr lang="fr-FR" sz="3600" dirty="0">
              <a:solidFill>
                <a:schemeClr val="bg1"/>
              </a:solidFill>
            </a:endParaRPr>
          </a:p>
          <a:p>
            <a:pPr marL="0" lvl="0" indent="0">
              <a:buNone/>
            </a:pPr>
            <a:r>
              <a:rPr lang="fr-FR" sz="3600" dirty="0">
                <a:solidFill>
                  <a:schemeClr val="bg1"/>
                </a:solidFill>
              </a:rPr>
              <a:t>•	Lok Programmer animé par Michel SANTENE à 14h30 8 personnes</a:t>
            </a:r>
          </a:p>
          <a:p>
            <a:pPr marL="0" lvl="0" indent="0">
              <a:buNone/>
            </a:pPr>
            <a:r>
              <a:rPr lang="fr-FR" sz="3600" dirty="0">
                <a:solidFill>
                  <a:schemeClr val="bg1"/>
                </a:solidFill>
              </a:rPr>
              <a:t>AUBOUEIX 	Jean-Claude</a:t>
            </a:r>
          </a:p>
          <a:p>
            <a:pPr marL="0" lvl="0" indent="0">
              <a:buNone/>
            </a:pPr>
            <a:r>
              <a:rPr lang="fr-FR" sz="3600" dirty="0">
                <a:solidFill>
                  <a:schemeClr val="bg1"/>
                </a:solidFill>
              </a:rPr>
              <a:t>BOVYN	Gilles</a:t>
            </a:r>
          </a:p>
          <a:p>
            <a:pPr marL="0" lvl="0" indent="0">
              <a:buNone/>
            </a:pPr>
            <a:r>
              <a:rPr lang="fr-FR" sz="3600" dirty="0">
                <a:solidFill>
                  <a:schemeClr val="bg1"/>
                </a:solidFill>
              </a:rPr>
              <a:t>DESOEUVRE 	Michel</a:t>
            </a:r>
          </a:p>
          <a:p>
            <a:pPr marL="0" lvl="0" indent="0">
              <a:buNone/>
            </a:pPr>
            <a:r>
              <a:rPr lang="fr-FR" sz="3600" dirty="0">
                <a:solidFill>
                  <a:schemeClr val="bg1"/>
                </a:solidFill>
              </a:rPr>
              <a:t>GODEZENNE 	Eric</a:t>
            </a:r>
          </a:p>
          <a:p>
            <a:pPr marL="0" lvl="0" indent="0">
              <a:buNone/>
            </a:pPr>
            <a:r>
              <a:rPr lang="fr-FR" sz="3600" dirty="0">
                <a:solidFill>
                  <a:schemeClr val="bg1"/>
                </a:solidFill>
              </a:rPr>
              <a:t>MERCIER	Christophe</a:t>
            </a:r>
          </a:p>
          <a:p>
            <a:pPr marL="0" lvl="0" indent="0">
              <a:buNone/>
            </a:pPr>
            <a:r>
              <a:rPr lang="fr-FR" sz="3600" dirty="0">
                <a:solidFill>
                  <a:schemeClr val="bg1"/>
                </a:solidFill>
              </a:rPr>
              <a:t>DELORT	Jean Luc</a:t>
            </a:r>
          </a:p>
          <a:p>
            <a:pPr marL="0" lvl="0" indent="0">
              <a:buNone/>
            </a:pPr>
            <a:r>
              <a:rPr lang="fr-FR" sz="3600" dirty="0">
                <a:solidFill>
                  <a:schemeClr val="bg1"/>
                </a:solidFill>
              </a:rPr>
              <a:t>LECUYER	Jean Luc</a:t>
            </a:r>
          </a:p>
          <a:p>
            <a:pPr marL="0" lvl="0" indent="0">
              <a:buNone/>
            </a:pPr>
            <a:r>
              <a:rPr lang="fr-FR" sz="3600" dirty="0">
                <a:solidFill>
                  <a:schemeClr val="bg1"/>
                </a:solidFill>
              </a:rPr>
              <a:t>PLAIDY                  	Alain </a:t>
            </a:r>
          </a:p>
          <a:p>
            <a:pPr marL="342900" lvl="1" indent="0">
              <a:buNone/>
            </a:pPr>
            <a:endParaRPr lang="fr-FR" sz="2800" dirty="0">
              <a:solidFill>
                <a:schemeClr val="bg1"/>
              </a:solidFill>
            </a:endParaRPr>
          </a:p>
          <a:p>
            <a:pPr marL="0" lvl="0" indent="0">
              <a:buNone/>
            </a:pPr>
            <a:endParaRPr lang="fr-FR" sz="3200" dirty="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21</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65C063B0-FA42-47BB-B8A3-B5251F6463D6}" type="datetime1">
              <a:rPr lang="fr-FR" smtClean="0"/>
              <a:t>15/10/2021</a:t>
            </a:fld>
            <a:endParaRPr lang="fr-FR" dirty="0"/>
          </a:p>
        </p:txBody>
      </p:sp>
    </p:spTree>
    <p:extLst>
      <p:ext uri="{BB962C8B-B14F-4D97-AF65-F5344CB8AC3E}">
        <p14:creationId xmlns:p14="http://schemas.microsoft.com/office/powerpoint/2010/main" val="3360492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56" y="764704"/>
            <a:ext cx="9144000" cy="5586408"/>
          </a:xfrm>
        </p:spPr>
        <p:txBody>
          <a:bodyPr>
            <a:normAutofit fontScale="32500" lnSpcReduction="20000"/>
          </a:bodyPr>
          <a:lstStyle/>
          <a:p>
            <a:pPr marL="0" lvl="0" indent="0" algn="ctr">
              <a:buNone/>
            </a:pPr>
            <a:r>
              <a:rPr lang="fr-FR" sz="2400" b="1" dirty="0">
                <a:solidFill>
                  <a:schemeClr val="bg1"/>
                </a:solidFill>
              </a:rPr>
              <a:t>	Un atelier tenu par Michel SANTENE qui a réalisé des bandes sons élaborées pour les Y 6200-7100-7400 AMJL ainsi que pour les BB 7200/22200/15000 AMJL.  </a:t>
            </a:r>
          </a:p>
          <a:p>
            <a:pPr marL="0" lvl="0" indent="0" algn="ctr">
              <a:buNone/>
            </a:pPr>
            <a:r>
              <a:rPr lang="fr-FR" sz="2400" b="1" dirty="0">
                <a:solidFill>
                  <a:schemeClr val="bg1"/>
                </a:solidFill>
              </a:rPr>
              <a:t>Vous pourrez charger vos décodeurs sur place pour vos modèles.</a:t>
            </a:r>
          </a:p>
          <a:p>
            <a:pPr marL="0" lvl="0" indent="0" algn="ctr">
              <a:buNone/>
            </a:pPr>
            <a:endParaRPr lang="fr-FR" sz="2400" b="1" dirty="0">
              <a:solidFill>
                <a:schemeClr val="bg1"/>
              </a:solidFill>
            </a:endParaRPr>
          </a:p>
          <a:p>
            <a:pPr marL="0" lvl="0" indent="0" algn="ctr">
              <a:buNone/>
            </a:pPr>
            <a:r>
              <a:rPr lang="fr-FR" sz="2400" b="1" dirty="0">
                <a:solidFill>
                  <a:schemeClr val="bg1"/>
                </a:solidFill>
              </a:rPr>
              <a:t>•	à 14h30 un atelier SOUDURE animés par Bertrand RUMEAU 19 personnes.</a:t>
            </a:r>
          </a:p>
          <a:p>
            <a:pPr marL="0" lvl="0" indent="0" algn="ctr">
              <a:buNone/>
            </a:pPr>
            <a:endParaRPr lang="fr-FR" sz="2400" b="1" dirty="0">
              <a:solidFill>
                <a:schemeClr val="bg1"/>
              </a:solidFill>
            </a:endParaRPr>
          </a:p>
          <a:p>
            <a:pPr marL="0" lvl="0" indent="0" algn="ctr">
              <a:buNone/>
            </a:pPr>
            <a:r>
              <a:rPr lang="fr-FR" sz="2400" b="1" dirty="0">
                <a:solidFill>
                  <a:schemeClr val="bg1"/>
                </a:solidFill>
              </a:rPr>
              <a:t>BOVYN	Gilles</a:t>
            </a:r>
          </a:p>
          <a:p>
            <a:pPr marL="0" lvl="0" indent="0" algn="ctr">
              <a:buNone/>
            </a:pPr>
            <a:r>
              <a:rPr lang="fr-FR" sz="2400" b="1" dirty="0">
                <a:solidFill>
                  <a:schemeClr val="bg1"/>
                </a:solidFill>
              </a:rPr>
              <a:t>DESOEUVRE 	Michel</a:t>
            </a:r>
          </a:p>
          <a:p>
            <a:pPr marL="0" lvl="0" indent="0" algn="ctr">
              <a:buNone/>
            </a:pPr>
            <a:r>
              <a:rPr lang="fr-FR" sz="2400" b="1" dirty="0">
                <a:solidFill>
                  <a:schemeClr val="bg1"/>
                </a:solidFill>
              </a:rPr>
              <a:t>DELORT	Jean Luc</a:t>
            </a:r>
          </a:p>
          <a:p>
            <a:pPr marL="0" lvl="0" indent="0" algn="ctr">
              <a:buNone/>
            </a:pPr>
            <a:r>
              <a:rPr lang="fr-FR" sz="2400" b="1" dirty="0">
                <a:solidFill>
                  <a:schemeClr val="bg1"/>
                </a:solidFill>
              </a:rPr>
              <a:t>LECUYER	Jean Luc</a:t>
            </a:r>
          </a:p>
          <a:p>
            <a:pPr marL="0" lvl="0" indent="0" algn="ctr">
              <a:buNone/>
            </a:pPr>
            <a:r>
              <a:rPr lang="fr-FR" sz="2400" b="1" dirty="0">
                <a:solidFill>
                  <a:schemeClr val="bg1"/>
                </a:solidFill>
              </a:rPr>
              <a:t>PLAIDY                 	Alain     </a:t>
            </a:r>
          </a:p>
          <a:p>
            <a:pPr marL="0" lvl="0" indent="0" algn="ctr">
              <a:buNone/>
            </a:pPr>
            <a:r>
              <a:rPr lang="fr-FR" sz="2400" b="1" dirty="0">
                <a:solidFill>
                  <a:schemeClr val="bg1"/>
                </a:solidFill>
              </a:rPr>
              <a:t>GRELICHE	Jean-Claude </a:t>
            </a:r>
          </a:p>
          <a:p>
            <a:pPr marL="0" lvl="0" indent="0" algn="ctr">
              <a:buNone/>
            </a:pPr>
            <a:r>
              <a:rPr lang="fr-FR" sz="2400" b="1" dirty="0">
                <a:solidFill>
                  <a:schemeClr val="bg1"/>
                </a:solidFill>
              </a:rPr>
              <a:t>GUYET	Marc</a:t>
            </a:r>
          </a:p>
          <a:p>
            <a:pPr marL="0" lvl="0" indent="0" algn="ctr">
              <a:buNone/>
            </a:pPr>
            <a:r>
              <a:rPr lang="fr-FR" sz="2400" b="1" dirty="0">
                <a:solidFill>
                  <a:schemeClr val="bg1"/>
                </a:solidFill>
              </a:rPr>
              <a:t>HUCK            	René</a:t>
            </a:r>
          </a:p>
          <a:p>
            <a:pPr marL="0" lvl="0" indent="0" algn="ctr">
              <a:buNone/>
            </a:pPr>
            <a:r>
              <a:rPr lang="fr-FR" sz="2400" b="1" dirty="0">
                <a:solidFill>
                  <a:schemeClr val="bg1"/>
                </a:solidFill>
              </a:rPr>
              <a:t>RUMEAU	Bertrand</a:t>
            </a:r>
          </a:p>
          <a:p>
            <a:pPr marL="0" lvl="0" indent="0" algn="ctr">
              <a:buNone/>
            </a:pPr>
            <a:r>
              <a:rPr lang="fr-FR" sz="2400" b="1" dirty="0">
                <a:solidFill>
                  <a:schemeClr val="bg1"/>
                </a:solidFill>
              </a:rPr>
              <a:t>CHAUX	Jean Marc</a:t>
            </a:r>
          </a:p>
          <a:p>
            <a:pPr marL="0" lvl="0" indent="0" algn="ctr">
              <a:buNone/>
            </a:pPr>
            <a:r>
              <a:rPr lang="fr-FR" sz="2400" b="1" dirty="0">
                <a:solidFill>
                  <a:schemeClr val="bg1"/>
                </a:solidFill>
              </a:rPr>
              <a:t>MOLLARD	Bernard</a:t>
            </a:r>
          </a:p>
          <a:p>
            <a:pPr marL="0" lvl="0" indent="0" algn="ctr">
              <a:buNone/>
            </a:pPr>
            <a:r>
              <a:rPr lang="fr-FR" sz="2400" b="1" dirty="0">
                <a:solidFill>
                  <a:schemeClr val="bg1"/>
                </a:solidFill>
              </a:rPr>
              <a:t>AVRIL	Guy</a:t>
            </a:r>
          </a:p>
          <a:p>
            <a:pPr marL="0" lvl="0" indent="0" algn="ctr">
              <a:buNone/>
            </a:pPr>
            <a:r>
              <a:rPr lang="fr-FR" sz="2400" b="1" dirty="0">
                <a:solidFill>
                  <a:schemeClr val="bg1"/>
                </a:solidFill>
              </a:rPr>
              <a:t>BAUVE	Dominique </a:t>
            </a:r>
          </a:p>
          <a:p>
            <a:pPr marL="0" lvl="0" indent="0" algn="ctr">
              <a:buNone/>
            </a:pPr>
            <a:r>
              <a:rPr lang="fr-FR" sz="2400" b="1" dirty="0">
                <a:solidFill>
                  <a:schemeClr val="bg1"/>
                </a:solidFill>
              </a:rPr>
              <a:t>DESBORDES 	Laurent </a:t>
            </a:r>
          </a:p>
          <a:p>
            <a:pPr marL="0" lvl="0" indent="0" algn="ctr">
              <a:buNone/>
            </a:pPr>
            <a:r>
              <a:rPr lang="fr-FR" sz="2400" b="1" dirty="0">
                <a:solidFill>
                  <a:schemeClr val="bg1"/>
                </a:solidFill>
              </a:rPr>
              <a:t>LEBEC	Gilbert</a:t>
            </a:r>
          </a:p>
          <a:p>
            <a:pPr marL="0" lvl="0" indent="0" algn="ctr">
              <a:buNone/>
            </a:pPr>
            <a:r>
              <a:rPr lang="fr-FR" sz="2400" b="1" dirty="0">
                <a:solidFill>
                  <a:schemeClr val="bg1"/>
                </a:solidFill>
              </a:rPr>
              <a:t>MARTINAGGI	Paul</a:t>
            </a:r>
          </a:p>
          <a:p>
            <a:pPr marL="0" lvl="0" indent="0" algn="ctr">
              <a:buNone/>
            </a:pPr>
            <a:r>
              <a:rPr lang="fr-FR" sz="2400" b="1" dirty="0">
                <a:solidFill>
                  <a:schemeClr val="bg1"/>
                </a:solidFill>
              </a:rPr>
              <a:t>PESCE	David</a:t>
            </a:r>
          </a:p>
          <a:p>
            <a:pPr marL="0" lvl="0" indent="0" algn="ctr">
              <a:buNone/>
            </a:pPr>
            <a:r>
              <a:rPr lang="fr-FR" sz="2400" b="1" dirty="0">
                <a:solidFill>
                  <a:schemeClr val="bg1"/>
                </a:solidFill>
              </a:rPr>
              <a:t>PIALAT	Alain</a:t>
            </a:r>
          </a:p>
          <a:p>
            <a:pPr marL="0" lvl="0" indent="0" algn="ctr">
              <a:buNone/>
            </a:pPr>
            <a:r>
              <a:rPr lang="fr-FR" sz="2400" b="1" dirty="0">
                <a:solidFill>
                  <a:schemeClr val="bg1"/>
                </a:solidFill>
              </a:rPr>
              <a:t>ROUY	Olivier</a:t>
            </a:r>
          </a:p>
          <a:p>
            <a:pPr marL="0" lvl="0" indent="0" algn="ctr">
              <a:buNone/>
            </a:pPr>
            <a:endParaRPr lang="fr-FR" sz="2400" b="1" dirty="0">
              <a:solidFill>
                <a:schemeClr val="bg1"/>
              </a:solidFill>
            </a:endParaRPr>
          </a:p>
          <a:p>
            <a:pPr marL="0" lvl="0" indent="0" algn="ctr">
              <a:buNone/>
            </a:pPr>
            <a:endParaRPr lang="fr-FR" sz="2400" b="1" dirty="0">
              <a:solidFill>
                <a:schemeClr val="bg1"/>
              </a:solidFill>
            </a:endParaRPr>
          </a:p>
          <a:p>
            <a:pPr marL="0" lvl="0" indent="0" algn="ctr">
              <a:buNone/>
            </a:pPr>
            <a:r>
              <a:rPr lang="fr-FR" sz="2400" b="1" dirty="0">
                <a:solidFill>
                  <a:schemeClr val="bg1"/>
                </a:solidFill>
              </a:rPr>
              <a:t>	Un atelier CIWL tenu par Gilbert LEBEC avec présentation du kit amélioration des voitures ELETTREN.</a:t>
            </a:r>
          </a:p>
          <a:p>
            <a:pPr marL="0" lvl="0" indent="0" algn="ctr">
              <a:buNone/>
            </a:pPr>
            <a:endParaRPr lang="fr-FR" sz="2400" b="1" dirty="0">
              <a:solidFill>
                <a:schemeClr val="bg1"/>
              </a:solidFill>
            </a:endParaRPr>
          </a:p>
          <a:p>
            <a:pPr marL="0" lvl="0" indent="0" algn="ctr">
              <a:buNone/>
            </a:pPr>
            <a:endParaRPr lang="fr-FR" sz="2400" b="1" dirty="0" smtClean="0">
              <a:solidFill>
                <a:schemeClr val="bg1"/>
              </a:solidFill>
            </a:endParaRPr>
          </a:p>
          <a:p>
            <a:pPr marL="0" lvl="0" indent="0" algn="ctr">
              <a:buNone/>
            </a:pPr>
            <a:endParaRPr lang="fr-FR" sz="3600" dirty="0">
              <a:solidFill>
                <a:schemeClr val="bg1"/>
              </a:solidFill>
            </a:endParaRPr>
          </a:p>
          <a:p>
            <a:pPr marL="342900" lvl="1" indent="0" algn="ctr">
              <a:buNone/>
            </a:pPr>
            <a:endParaRPr lang="fr-FR" sz="2800" dirty="0">
              <a:solidFill>
                <a:schemeClr val="bg1"/>
              </a:solidFill>
            </a:endParaRPr>
          </a:p>
          <a:p>
            <a:pPr marL="0" lvl="0" indent="0">
              <a:buNone/>
            </a:pPr>
            <a:endParaRPr lang="fr-FR" sz="3200" dirty="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22</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2020  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7214E021-9196-4C5E-93EF-506B20D65164}" type="datetime1">
              <a:rPr lang="fr-FR" smtClean="0"/>
              <a:t>15/10/2021</a:t>
            </a:fld>
            <a:endParaRPr lang="fr-FR" dirty="0"/>
          </a:p>
        </p:txBody>
      </p:sp>
    </p:spTree>
    <p:extLst>
      <p:ext uri="{BB962C8B-B14F-4D97-AF65-F5344CB8AC3E}">
        <p14:creationId xmlns:p14="http://schemas.microsoft.com/office/powerpoint/2010/main" val="3362240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853613"/>
            <a:ext cx="8424936" cy="5586408"/>
          </a:xfrm>
        </p:spPr>
        <p:txBody>
          <a:bodyPr>
            <a:normAutofit/>
          </a:bodyPr>
          <a:lstStyle/>
          <a:p>
            <a:pPr marL="0" lvl="0" indent="0">
              <a:buNone/>
            </a:pPr>
            <a:endParaRPr lang="fr-FR" sz="2400" b="1" dirty="0" smtClean="0">
              <a:solidFill>
                <a:schemeClr val="bg1"/>
              </a:solidFill>
            </a:endParaRPr>
          </a:p>
          <a:p>
            <a:pPr marL="0" lvl="0" indent="0" algn="ctr">
              <a:buNone/>
            </a:pPr>
            <a:r>
              <a:rPr lang="fr-FR" sz="3600" dirty="0">
                <a:solidFill>
                  <a:schemeClr val="bg1"/>
                </a:solidFill>
              </a:rPr>
              <a:t>INSTALLATION</a:t>
            </a:r>
          </a:p>
          <a:p>
            <a:pPr marL="0" lvl="0" indent="0">
              <a:buNone/>
            </a:pPr>
            <a:r>
              <a:rPr lang="fr-FR" sz="3600" dirty="0">
                <a:solidFill>
                  <a:schemeClr val="bg1"/>
                </a:solidFill>
              </a:rPr>
              <a:t>	</a:t>
            </a:r>
            <a:endParaRPr lang="fr-FR" sz="3600" dirty="0" smtClean="0">
              <a:solidFill>
                <a:schemeClr val="bg1"/>
              </a:solidFill>
            </a:endParaRPr>
          </a:p>
          <a:p>
            <a:pPr marL="0" lvl="0" indent="0" algn="ctr">
              <a:buNone/>
            </a:pPr>
            <a:r>
              <a:rPr lang="fr-FR" sz="3600" dirty="0" smtClean="0">
                <a:solidFill>
                  <a:schemeClr val="bg1"/>
                </a:solidFill>
              </a:rPr>
              <a:t>Beaucoup de changement de dernière minute du au changement de salle</a:t>
            </a:r>
          </a:p>
          <a:p>
            <a:pPr marL="0" lvl="0" indent="0" algn="ctr">
              <a:buNone/>
            </a:pPr>
            <a:endParaRPr lang="fr-FR" sz="3600" dirty="0">
              <a:solidFill>
                <a:schemeClr val="bg1"/>
              </a:solidFill>
            </a:endParaRPr>
          </a:p>
          <a:p>
            <a:pPr marL="0" lvl="0" indent="0" algn="ctr">
              <a:buNone/>
            </a:pPr>
            <a:r>
              <a:rPr lang="fr-FR" sz="3600" dirty="0" smtClean="0">
                <a:solidFill>
                  <a:schemeClr val="bg1"/>
                </a:solidFill>
              </a:rPr>
              <a:t>Nous étions à l’</a:t>
            </a:r>
            <a:r>
              <a:rPr lang="fr-FR" sz="3600" dirty="0">
                <a:solidFill>
                  <a:schemeClr val="bg1"/>
                </a:solidFill>
              </a:rPr>
              <a:t>é</a:t>
            </a:r>
            <a:r>
              <a:rPr lang="fr-FR" sz="3600" dirty="0" smtClean="0">
                <a:solidFill>
                  <a:schemeClr val="bg1"/>
                </a:solidFill>
              </a:rPr>
              <a:t>troit</a:t>
            </a:r>
            <a:endParaRPr lang="fr-FR" sz="3600" dirty="0">
              <a:solidFill>
                <a:schemeClr val="bg1"/>
              </a:solidFill>
            </a:endParaRPr>
          </a:p>
          <a:p>
            <a:pPr marL="0" lvl="0" indent="0" algn="ctr">
              <a:buNone/>
            </a:pPr>
            <a:endParaRPr lang="fr-FR" sz="3600" dirty="0">
              <a:solidFill>
                <a:schemeClr val="bg1"/>
              </a:solidFill>
            </a:endParaRPr>
          </a:p>
          <a:p>
            <a:pPr marL="342900" lvl="1" indent="0" algn="ctr">
              <a:buNone/>
            </a:pPr>
            <a:endParaRPr lang="fr-FR" sz="2800" dirty="0">
              <a:solidFill>
                <a:schemeClr val="bg1"/>
              </a:solidFill>
            </a:endParaRPr>
          </a:p>
          <a:p>
            <a:pPr marL="0" lvl="0" indent="0">
              <a:buNone/>
            </a:pPr>
            <a:endParaRPr lang="fr-FR" sz="3200" dirty="0">
              <a:solidFill>
                <a:schemeClr val="bg1"/>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23</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2020  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D99E54FF-1D8E-4867-A38E-A6137582D0FF}" type="datetime1">
              <a:rPr lang="fr-FR" smtClean="0"/>
              <a:t>15/10/2021</a:t>
            </a:fld>
            <a:endParaRPr lang="fr-FR" dirty="0"/>
          </a:p>
        </p:txBody>
      </p:sp>
    </p:spTree>
    <p:extLst>
      <p:ext uri="{BB962C8B-B14F-4D97-AF65-F5344CB8AC3E}">
        <p14:creationId xmlns:p14="http://schemas.microsoft.com/office/powerpoint/2010/main" val="2101482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BEF8B2D1-DD13-4E67-9225-33C25A234C29}" type="slidenum">
              <a:rPr lang="fr-FR" smtClean="0"/>
              <a:pPr/>
              <a:t>24</a:t>
            </a:fld>
            <a:endParaRPr lang="fr-FR" dirty="0"/>
          </a:p>
        </p:txBody>
      </p:sp>
      <p:sp>
        <p:nvSpPr>
          <p:cNvPr id="6" name="Rectangle 5"/>
          <p:cNvSpPr/>
          <p:nvPr/>
        </p:nvSpPr>
        <p:spPr>
          <a:xfrm>
            <a:off x="-250453" y="1988840"/>
            <a:ext cx="9144000" cy="2200089"/>
          </a:xfrm>
          <a:prstGeom prst="rect">
            <a:avLst/>
          </a:prstGeom>
        </p:spPr>
        <p:txBody>
          <a:bodyPr wrap="square">
            <a:spAutoFit/>
          </a:bodyPr>
          <a:lstStyle/>
          <a:p>
            <a:pPr algn="ctr">
              <a:lnSpc>
                <a:spcPct val="107000"/>
              </a:lnSpc>
            </a:pPr>
            <a:r>
              <a:rPr lang="fr-FR" sz="3200" b="1" dirty="0">
                <a:solidFill>
                  <a:srgbClr val="FFFF00"/>
                </a:solidFill>
                <a:latin typeface="Candara" panose="020E0502030303020204" pitchFamily="34" charset="0"/>
                <a:cs typeface="Arial" pitchFamily="34" charset="0"/>
              </a:rPr>
              <a:t>Infos cercle du zéro </a:t>
            </a:r>
            <a:r>
              <a:rPr lang="fr-FR" sz="3200" b="1" dirty="0" smtClean="0">
                <a:solidFill>
                  <a:srgbClr val="FFFF00"/>
                </a:solidFill>
                <a:latin typeface="Candara" panose="020E0502030303020204" pitchFamily="34" charset="0"/>
                <a:cs typeface="Arial" pitchFamily="34" charset="0"/>
              </a:rPr>
              <a:t> </a:t>
            </a:r>
          </a:p>
          <a:p>
            <a:pPr algn="ctr">
              <a:lnSpc>
                <a:spcPct val="107000"/>
              </a:lnSpc>
            </a:pPr>
            <a:r>
              <a:rPr lang="fr-FR" sz="3200" b="1" dirty="0" smtClean="0">
                <a:solidFill>
                  <a:srgbClr val="FFFF00"/>
                </a:solidFill>
                <a:latin typeface="Candara" panose="020E0502030303020204" pitchFamily="34" charset="0"/>
                <a:cs typeface="Arial" pitchFamily="34" charset="0"/>
              </a:rPr>
              <a:t>François CECCALDI</a:t>
            </a:r>
          </a:p>
          <a:p>
            <a:pPr algn="ctr">
              <a:lnSpc>
                <a:spcPct val="107000"/>
              </a:lnSpc>
            </a:pPr>
            <a:r>
              <a:rPr lang="fr-FR" sz="3200" b="1" dirty="0" smtClean="0">
                <a:solidFill>
                  <a:srgbClr val="FFFF00"/>
                </a:solidFill>
                <a:latin typeface="Candara" panose="020E0502030303020204" pitchFamily="34" charset="0"/>
                <a:cs typeface="Arial" pitchFamily="34" charset="0"/>
              </a:rPr>
              <a:t>Délégué régional </a:t>
            </a:r>
          </a:p>
          <a:p>
            <a:pPr algn="ctr">
              <a:lnSpc>
                <a:spcPct val="107000"/>
              </a:lnSpc>
            </a:pPr>
            <a:r>
              <a:rPr lang="fr-FR" sz="3200" b="1" dirty="0" smtClean="0">
                <a:solidFill>
                  <a:srgbClr val="FFFF00"/>
                </a:solidFill>
                <a:latin typeface="Candara" panose="020E0502030303020204" pitchFamily="34" charset="0"/>
                <a:cs typeface="Arial" pitchFamily="34" charset="0"/>
              </a:rPr>
              <a:t>Languedoc- Roussillon</a:t>
            </a:r>
            <a:endParaRPr lang="fr-FR" sz="3200" b="1" dirty="0">
              <a:solidFill>
                <a:srgbClr val="FFFF00"/>
              </a:solidFill>
              <a:latin typeface="Candara" panose="020E0502030303020204" pitchFamily="34" charset="0"/>
              <a:cs typeface="Arial" pitchFamily="34"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D99E54FF-1D8E-4867-A38E-A6137582D0FF}" type="datetime1">
              <a:rPr lang="fr-FR" smtClean="0"/>
              <a:t>15/10/2021</a:t>
            </a:fld>
            <a:endParaRPr lang="fr-FR" dirty="0"/>
          </a:p>
        </p:txBody>
      </p:sp>
      <p:pic>
        <p:nvPicPr>
          <p:cNvPr id="9" name="Image 8"/>
          <p:cNvPicPr>
            <a:picLocks noChangeAspect="1"/>
          </p:cNvPicPr>
          <p:nvPr/>
        </p:nvPicPr>
        <p:blipFill>
          <a:blip r:embed="rId3"/>
          <a:stretch>
            <a:fillRect/>
          </a:stretch>
        </p:blipFill>
        <p:spPr>
          <a:xfrm>
            <a:off x="562970" y="304142"/>
            <a:ext cx="1114425" cy="1095375"/>
          </a:xfrm>
          <a:prstGeom prst="rect">
            <a:avLst/>
          </a:prstGeom>
          <a:effectLst>
            <a:glow rad="127000">
              <a:schemeClr val="accent4"/>
            </a:glow>
          </a:effectLst>
        </p:spPr>
      </p:pic>
    </p:spTree>
    <p:extLst>
      <p:ext uri="{BB962C8B-B14F-4D97-AF65-F5344CB8AC3E}">
        <p14:creationId xmlns:p14="http://schemas.microsoft.com/office/powerpoint/2010/main" val="3599337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BEF8B2D1-DD13-4E67-9225-33C25A234C29}" type="slidenum">
              <a:rPr lang="fr-FR" smtClean="0"/>
              <a:pPr/>
              <a:t>25</a:t>
            </a:fld>
            <a:endParaRPr lang="fr-FR" dirty="0"/>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fld id="{D99E54FF-1D8E-4867-A38E-A6137582D0FF}" type="datetime1">
              <a:rPr lang="fr-FR" smtClean="0"/>
              <a:t>15/10/2021</a:t>
            </a:fld>
            <a:endParaRPr lang="fr-FR" dirty="0"/>
          </a:p>
        </p:txBody>
      </p:sp>
      <p:pic>
        <p:nvPicPr>
          <p:cNvPr id="9" name="Image 8"/>
          <p:cNvPicPr>
            <a:picLocks noChangeAspect="1"/>
          </p:cNvPicPr>
          <p:nvPr/>
        </p:nvPicPr>
        <p:blipFill>
          <a:blip r:embed="rId3"/>
          <a:stretch>
            <a:fillRect/>
          </a:stretch>
        </p:blipFill>
        <p:spPr>
          <a:xfrm>
            <a:off x="562970" y="304142"/>
            <a:ext cx="1114425" cy="1095375"/>
          </a:xfrm>
          <a:prstGeom prst="rect">
            <a:avLst/>
          </a:prstGeom>
          <a:effectLst>
            <a:glow rad="127000">
              <a:schemeClr val="accent4"/>
            </a:glow>
          </a:effectLst>
        </p:spPr>
      </p:pic>
      <p:sp>
        <p:nvSpPr>
          <p:cNvPr id="2" name="Rectangle 1"/>
          <p:cNvSpPr/>
          <p:nvPr/>
        </p:nvSpPr>
        <p:spPr>
          <a:xfrm>
            <a:off x="287524" y="1832036"/>
            <a:ext cx="8424936" cy="4524315"/>
          </a:xfrm>
          <a:prstGeom prst="rect">
            <a:avLst/>
          </a:prstGeom>
        </p:spPr>
        <p:txBody>
          <a:bodyPr wrap="square">
            <a:spAutoFit/>
          </a:bodyPr>
          <a:lstStyle/>
          <a:p>
            <a:pPr algn="ctr"/>
            <a:r>
              <a:rPr lang="fr-FR" dirty="0">
                <a:solidFill>
                  <a:schemeClr val="bg1"/>
                </a:solidFill>
                <a:latin typeface="Roboto"/>
              </a:rPr>
              <a:t>L'association réunit des membres répartis dans toute la France, l'Europe (et même plus ! ), </a:t>
            </a:r>
            <a:r>
              <a:rPr lang="fr-FR" dirty="0" smtClean="0">
                <a:solidFill>
                  <a:schemeClr val="bg1"/>
                </a:solidFill>
                <a:latin typeface="Roboto"/>
              </a:rPr>
              <a:t>partagée </a:t>
            </a:r>
            <a:r>
              <a:rPr lang="fr-FR" dirty="0" smtClean="0">
                <a:solidFill>
                  <a:srgbClr val="FFFF00"/>
                </a:solidFill>
                <a:latin typeface="Roboto"/>
              </a:rPr>
              <a:t>en région</a:t>
            </a:r>
            <a:r>
              <a:rPr lang="fr-FR" dirty="0" smtClean="0">
                <a:solidFill>
                  <a:schemeClr val="bg1"/>
                </a:solidFill>
                <a:latin typeface="Roboto"/>
              </a:rPr>
              <a:t>, </a:t>
            </a:r>
            <a:r>
              <a:rPr lang="fr-FR" dirty="0">
                <a:solidFill>
                  <a:schemeClr val="bg1"/>
                </a:solidFill>
                <a:latin typeface="Roboto"/>
              </a:rPr>
              <a:t>ayant chacune une grande autonomie dans leurs modes de fonctionnement.</a:t>
            </a:r>
          </a:p>
          <a:p>
            <a:pPr algn="just"/>
            <a:r>
              <a:rPr lang="fr-FR" dirty="0">
                <a:solidFill>
                  <a:schemeClr val="bg1"/>
                </a:solidFill>
                <a:latin typeface="Roboto"/>
              </a:rPr>
              <a:t>L'association organise des </a:t>
            </a:r>
            <a:r>
              <a:rPr lang="fr-FR" dirty="0" smtClean="0">
                <a:solidFill>
                  <a:srgbClr val="FFFF00"/>
                </a:solidFill>
                <a:latin typeface="Roboto"/>
              </a:rPr>
              <a:t>manifestations </a:t>
            </a:r>
            <a:r>
              <a:rPr lang="fr-FR" dirty="0" smtClean="0">
                <a:solidFill>
                  <a:schemeClr val="bg1"/>
                </a:solidFill>
                <a:latin typeface="Roboto"/>
              </a:rPr>
              <a:t>et </a:t>
            </a:r>
            <a:r>
              <a:rPr lang="fr-FR" dirty="0">
                <a:solidFill>
                  <a:schemeClr val="bg1"/>
                </a:solidFill>
                <a:latin typeface="Roboto"/>
              </a:rPr>
              <a:t>participe activement à bon nombre d'autres (sauf depuis un an ! ). Elle a créé une </a:t>
            </a:r>
            <a:r>
              <a:rPr lang="fr-FR" dirty="0">
                <a:solidFill>
                  <a:srgbClr val="FFFF00"/>
                </a:solidFill>
                <a:latin typeface="Roboto"/>
              </a:rPr>
              <a:t>boutique</a:t>
            </a:r>
            <a:r>
              <a:rPr lang="fr-FR" dirty="0">
                <a:solidFill>
                  <a:schemeClr val="bg1"/>
                </a:solidFill>
                <a:latin typeface="Roboto"/>
              </a:rPr>
              <a:t> pour des achats groupés destinés à ses membres, et fait fabriquer spécialement des pièces. L'association propose aussi des </a:t>
            </a:r>
            <a:r>
              <a:rPr lang="fr-FR" dirty="0">
                <a:solidFill>
                  <a:srgbClr val="FFFF00"/>
                </a:solidFill>
                <a:latin typeface="Roboto"/>
              </a:rPr>
              <a:t>modèles uniques</a:t>
            </a:r>
            <a:r>
              <a:rPr lang="fr-FR" dirty="0">
                <a:solidFill>
                  <a:schemeClr val="bg1"/>
                </a:solidFill>
                <a:latin typeface="Roboto"/>
              </a:rPr>
              <a:t>, étudiés bénévolement par des membres. </a:t>
            </a:r>
            <a:br>
              <a:rPr lang="fr-FR" dirty="0">
                <a:solidFill>
                  <a:schemeClr val="bg1"/>
                </a:solidFill>
                <a:latin typeface="Roboto"/>
              </a:rPr>
            </a:br>
            <a:endParaRPr lang="fr-FR" dirty="0">
              <a:solidFill>
                <a:schemeClr val="bg1"/>
              </a:solidFill>
              <a:latin typeface="Roboto"/>
            </a:endParaRPr>
          </a:p>
          <a:p>
            <a:pPr algn="just"/>
            <a:r>
              <a:rPr lang="fr-FR" dirty="0">
                <a:solidFill>
                  <a:schemeClr val="bg1"/>
                </a:solidFill>
                <a:latin typeface="Roboto"/>
              </a:rPr>
              <a:t>Vous pouvez voir de belles réalisations sur le </a:t>
            </a:r>
            <a:r>
              <a:rPr lang="fr-FR" dirty="0">
                <a:solidFill>
                  <a:srgbClr val="FFFF00"/>
                </a:solidFill>
                <a:latin typeface="Roboto"/>
              </a:rPr>
              <a:t>forum </a:t>
            </a:r>
            <a:r>
              <a:rPr lang="fr-FR" dirty="0">
                <a:solidFill>
                  <a:schemeClr val="bg1"/>
                </a:solidFill>
                <a:latin typeface="Roboto"/>
              </a:rPr>
              <a:t>et en particulier ici. Nous développons un </a:t>
            </a:r>
            <a:r>
              <a:rPr lang="fr-FR" dirty="0">
                <a:solidFill>
                  <a:srgbClr val="FFFF00"/>
                </a:solidFill>
                <a:latin typeface="Roboto"/>
              </a:rPr>
              <a:t>regroupement de modèles</a:t>
            </a:r>
            <a:r>
              <a:rPr lang="fr-FR" dirty="0">
                <a:solidFill>
                  <a:schemeClr val="bg1"/>
                </a:solidFill>
                <a:latin typeface="Roboto"/>
              </a:rPr>
              <a:t> purement visuel.</a:t>
            </a:r>
          </a:p>
          <a:p>
            <a:pPr algn="just"/>
            <a:r>
              <a:rPr lang="fr-FR" dirty="0">
                <a:solidFill>
                  <a:schemeClr val="bg1"/>
                </a:solidFill>
                <a:latin typeface="Roboto"/>
              </a:rPr>
              <a:t>Sur ce site, quelques éléments pour mieux connaître notre association, nos </a:t>
            </a:r>
            <a:r>
              <a:rPr lang="fr-FR" dirty="0">
                <a:solidFill>
                  <a:srgbClr val="FFFF00"/>
                </a:solidFill>
                <a:latin typeface="Roboto"/>
              </a:rPr>
              <a:t>productions</a:t>
            </a:r>
            <a:r>
              <a:rPr lang="fr-FR" dirty="0">
                <a:solidFill>
                  <a:schemeClr val="bg1"/>
                </a:solidFill>
                <a:latin typeface="Roboto"/>
              </a:rPr>
              <a:t> et </a:t>
            </a:r>
            <a:r>
              <a:rPr lang="fr-FR" dirty="0" smtClean="0">
                <a:solidFill>
                  <a:srgbClr val="FFFF00"/>
                </a:solidFill>
                <a:latin typeface="Roboto"/>
              </a:rPr>
              <a:t>publications</a:t>
            </a:r>
            <a:r>
              <a:rPr lang="fr-FR" dirty="0" smtClean="0">
                <a:solidFill>
                  <a:schemeClr val="bg1"/>
                </a:solidFill>
                <a:latin typeface="Roboto"/>
              </a:rPr>
              <a:t> ou </a:t>
            </a:r>
            <a:r>
              <a:rPr lang="fr-FR" dirty="0">
                <a:solidFill>
                  <a:schemeClr val="bg1"/>
                </a:solidFill>
                <a:latin typeface="Roboto"/>
              </a:rPr>
              <a:t>nos </a:t>
            </a:r>
            <a:r>
              <a:rPr lang="fr-FR" dirty="0">
                <a:solidFill>
                  <a:srgbClr val="FFFF00"/>
                </a:solidFill>
                <a:latin typeface="Roboto"/>
              </a:rPr>
              <a:t>services</a:t>
            </a:r>
            <a:r>
              <a:rPr lang="fr-FR" dirty="0">
                <a:solidFill>
                  <a:schemeClr val="bg1"/>
                </a:solidFill>
                <a:latin typeface="Roboto"/>
              </a:rPr>
              <a:t>. Vous pouvez aussi </a:t>
            </a:r>
            <a:r>
              <a:rPr lang="fr-FR" dirty="0" smtClean="0">
                <a:solidFill>
                  <a:srgbClr val="FFFF00"/>
                </a:solidFill>
                <a:latin typeface="Roboto"/>
              </a:rPr>
              <a:t>adhérer</a:t>
            </a:r>
            <a:r>
              <a:rPr lang="fr-FR" dirty="0" smtClean="0">
                <a:solidFill>
                  <a:schemeClr val="bg1"/>
                </a:solidFill>
                <a:latin typeface="Roboto"/>
              </a:rPr>
              <a:t> en </a:t>
            </a:r>
            <a:r>
              <a:rPr lang="fr-FR" dirty="0">
                <a:solidFill>
                  <a:schemeClr val="bg1"/>
                </a:solidFill>
                <a:latin typeface="Roboto"/>
              </a:rPr>
              <a:t>ligne. Nous développons </a:t>
            </a:r>
            <a:r>
              <a:rPr lang="fr-FR" dirty="0">
                <a:solidFill>
                  <a:srgbClr val="FFFF00"/>
                </a:solidFill>
                <a:latin typeface="Roboto"/>
              </a:rPr>
              <a:t>des ateliers</a:t>
            </a:r>
            <a:r>
              <a:rPr lang="fr-FR" dirty="0">
                <a:solidFill>
                  <a:schemeClr val="bg1"/>
                </a:solidFill>
                <a:latin typeface="Roboto"/>
              </a:rPr>
              <a:t>  de techniques de bases de mécanique pour débutants,</a:t>
            </a:r>
          </a:p>
          <a:p>
            <a:pPr algn="just"/>
            <a:r>
              <a:rPr lang="fr-FR" dirty="0">
                <a:solidFill>
                  <a:schemeClr val="bg1"/>
                </a:solidFill>
                <a:latin typeface="Roboto"/>
              </a:rPr>
              <a:t>Nous créons des pages pour expliquer </a:t>
            </a:r>
            <a:r>
              <a:rPr lang="fr-FR" dirty="0">
                <a:solidFill>
                  <a:srgbClr val="FFFF00"/>
                </a:solidFill>
                <a:latin typeface="Roboto"/>
              </a:rPr>
              <a:t>nos méthodes de constructions</a:t>
            </a:r>
            <a:r>
              <a:rPr lang="fr-FR" dirty="0">
                <a:solidFill>
                  <a:schemeClr val="bg1"/>
                </a:solidFill>
                <a:latin typeface="Roboto"/>
              </a:rPr>
              <a:t>, ou de pratiques de notre passion.</a:t>
            </a:r>
            <a:endParaRPr lang="fr-FR" i="0" dirty="0">
              <a:solidFill>
                <a:schemeClr val="bg1"/>
              </a:solidFill>
              <a:effectLst/>
              <a:latin typeface="Roboto"/>
            </a:endParaRPr>
          </a:p>
        </p:txBody>
      </p:sp>
      <p:sp>
        <p:nvSpPr>
          <p:cNvPr id="3" name="ZoneTexte 2"/>
          <p:cNvSpPr txBox="1"/>
          <p:nvPr/>
        </p:nvSpPr>
        <p:spPr>
          <a:xfrm>
            <a:off x="2339752" y="167051"/>
            <a:ext cx="4928657" cy="954107"/>
          </a:xfrm>
          <a:prstGeom prst="rect">
            <a:avLst/>
          </a:prstGeom>
          <a:noFill/>
        </p:spPr>
        <p:txBody>
          <a:bodyPr wrap="none" rtlCol="0">
            <a:spAutoFit/>
          </a:bodyPr>
          <a:lstStyle/>
          <a:p>
            <a:pPr algn="ctr"/>
            <a:r>
              <a:rPr lang="fr-FR" sz="2800" b="1" dirty="0" smtClean="0">
                <a:solidFill>
                  <a:srgbClr val="FFFF00"/>
                </a:solidFill>
              </a:rPr>
              <a:t>Nouveau </a:t>
            </a:r>
            <a:r>
              <a:rPr lang="fr-FR" sz="2800" b="1" dirty="0">
                <a:solidFill>
                  <a:srgbClr val="FFFF00"/>
                </a:solidFill>
              </a:rPr>
              <a:t>site </a:t>
            </a:r>
            <a:r>
              <a:rPr lang="fr-FR" sz="2800" b="1" dirty="0" smtClean="0">
                <a:solidFill>
                  <a:srgbClr val="FFFF00"/>
                </a:solidFill>
              </a:rPr>
              <a:t>interne</a:t>
            </a:r>
          </a:p>
          <a:p>
            <a:pPr algn="ctr"/>
            <a:r>
              <a:rPr lang="fr-FR" sz="2800" b="1" dirty="0" smtClean="0">
                <a:solidFill>
                  <a:srgbClr val="FFFF00"/>
                </a:solidFill>
              </a:rPr>
              <a:t>thttps</a:t>
            </a:r>
            <a:r>
              <a:rPr lang="fr-FR" sz="2800" b="1" dirty="0">
                <a:solidFill>
                  <a:srgbClr val="FFFF00"/>
                </a:solidFill>
              </a:rPr>
              <a:t>://</a:t>
            </a:r>
            <a:r>
              <a:rPr lang="fr-FR" sz="2800" b="1" dirty="0" smtClean="0">
                <a:solidFill>
                  <a:srgbClr val="FFFF00"/>
                </a:solidFill>
              </a:rPr>
              <a:t>www.cercleduzero2.fr</a:t>
            </a:r>
            <a:endParaRPr lang="fr-FR" sz="2800" b="1" dirty="0">
              <a:solidFill>
                <a:srgbClr val="FFFF00"/>
              </a:solidFill>
            </a:endParaRPr>
          </a:p>
        </p:txBody>
      </p:sp>
    </p:spTree>
    <p:extLst>
      <p:ext uri="{BB962C8B-B14F-4D97-AF65-F5344CB8AC3E}">
        <p14:creationId xmlns:p14="http://schemas.microsoft.com/office/powerpoint/2010/main" val="1150362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26</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196602" y="1844824"/>
            <a:ext cx="8191822" cy="3477875"/>
          </a:xfrm>
          <a:prstGeom prst="rect">
            <a:avLst/>
          </a:prstGeom>
        </p:spPr>
        <p:txBody>
          <a:bodyPr wrap="square">
            <a:spAutoFit/>
          </a:bodyPr>
          <a:lstStyle/>
          <a:p>
            <a:endParaRPr lang="fr-FR" sz="2000" dirty="0" smtClean="0">
              <a:solidFill>
                <a:srgbClr val="FFFF00"/>
              </a:solidFill>
            </a:endParaRPr>
          </a:p>
          <a:p>
            <a:endParaRPr lang="fr-FR" sz="2000" dirty="0">
              <a:solidFill>
                <a:srgbClr val="FFFF00"/>
              </a:solidFill>
            </a:endParaRPr>
          </a:p>
          <a:p>
            <a:endParaRPr lang="fr-FR" sz="2000" dirty="0">
              <a:solidFill>
                <a:srgbClr val="FFFF00"/>
              </a:solidFill>
            </a:endParaRPr>
          </a:p>
          <a:p>
            <a:r>
              <a:rPr lang="fr-FR" sz="2000" dirty="0" smtClean="0">
                <a:solidFill>
                  <a:srgbClr val="FFFF00"/>
                </a:solidFill>
              </a:rPr>
              <a:t>	Pour </a:t>
            </a:r>
            <a:r>
              <a:rPr lang="fr-FR" sz="2000" dirty="0">
                <a:solidFill>
                  <a:srgbClr val="FFFF00"/>
                </a:solidFill>
              </a:rPr>
              <a:t>la prochaine petite session 2022 à Nîmes, </a:t>
            </a:r>
            <a:r>
              <a:rPr lang="fr-FR" sz="2000" dirty="0" smtClean="0">
                <a:solidFill>
                  <a:srgbClr val="FFFF00"/>
                </a:solidFill>
              </a:rPr>
              <a:t>- </a:t>
            </a:r>
            <a:r>
              <a:rPr lang="fr-FR" sz="2000" dirty="0">
                <a:solidFill>
                  <a:srgbClr val="FFFF00"/>
                </a:solidFill>
              </a:rPr>
              <a:t>les 1, 2, 3 Avril 2022 </a:t>
            </a:r>
            <a:r>
              <a:rPr lang="fr-FR" sz="2000" dirty="0" smtClean="0">
                <a:solidFill>
                  <a:srgbClr val="FFFF00"/>
                </a:solidFill>
              </a:rPr>
              <a:t>	(</a:t>
            </a:r>
            <a:r>
              <a:rPr lang="fr-FR" sz="2000" dirty="0">
                <a:solidFill>
                  <a:srgbClr val="FFFF00"/>
                </a:solidFill>
              </a:rPr>
              <a:t>avant les élections présidentielles</a:t>
            </a:r>
            <a:r>
              <a:rPr lang="fr-FR" sz="2000" dirty="0" smtClean="0">
                <a:solidFill>
                  <a:srgbClr val="FFFF00"/>
                </a:solidFill>
              </a:rPr>
              <a:t>)</a:t>
            </a:r>
          </a:p>
          <a:p>
            <a:endParaRPr lang="fr-FR" sz="2000" dirty="0">
              <a:solidFill>
                <a:srgbClr val="FFFF00"/>
              </a:solidFill>
            </a:endParaRPr>
          </a:p>
          <a:p>
            <a:r>
              <a:rPr lang="fr-FR" sz="2000" dirty="0" smtClean="0">
                <a:solidFill>
                  <a:srgbClr val="FFFF00"/>
                </a:solidFill>
              </a:rPr>
              <a:t>	=&gt; </a:t>
            </a:r>
            <a:r>
              <a:rPr lang="fr-FR" sz="2000" dirty="0">
                <a:solidFill>
                  <a:srgbClr val="FFFF00"/>
                </a:solidFill>
              </a:rPr>
              <a:t>avec le 01/04 visite du musée </a:t>
            </a:r>
          </a:p>
          <a:p>
            <a:r>
              <a:rPr lang="fr-FR" sz="2000" dirty="0" smtClean="0">
                <a:solidFill>
                  <a:srgbClr val="FFFF00"/>
                </a:solidFill>
              </a:rPr>
              <a:t>	=&gt; </a:t>
            </a:r>
            <a:r>
              <a:rPr lang="fr-FR" sz="2000" dirty="0">
                <a:solidFill>
                  <a:srgbClr val="FFFF00"/>
                </a:solidFill>
              </a:rPr>
              <a:t>le 02/04 une visite de la ville (avec office du tourisme ? )</a:t>
            </a:r>
          </a:p>
          <a:p>
            <a:r>
              <a:rPr lang="fr-FR" sz="2000" dirty="0" smtClean="0">
                <a:solidFill>
                  <a:srgbClr val="FFFF00"/>
                </a:solidFill>
              </a:rPr>
              <a:t>	=&gt; </a:t>
            </a:r>
            <a:r>
              <a:rPr lang="fr-FR" sz="2000" dirty="0">
                <a:solidFill>
                  <a:srgbClr val="FFFF00"/>
                </a:solidFill>
              </a:rPr>
              <a:t>le 03/04 visite pont du Gard et train à </a:t>
            </a:r>
            <a:r>
              <a:rPr lang="fr-FR" sz="2000" dirty="0" smtClean="0">
                <a:solidFill>
                  <a:srgbClr val="FFFF00"/>
                </a:solidFill>
              </a:rPr>
              <a:t>Uzès </a:t>
            </a:r>
            <a:r>
              <a:rPr lang="fr-FR" sz="2000" dirty="0">
                <a:solidFill>
                  <a:srgbClr val="FFFF00"/>
                </a:solidFill>
              </a:rPr>
              <a:t>?</a:t>
            </a:r>
          </a:p>
          <a:p>
            <a:r>
              <a:rPr lang="fr-FR" sz="2000" dirty="0" smtClean="0">
                <a:solidFill>
                  <a:srgbClr val="FFFF00"/>
                </a:solidFill>
              </a:rPr>
              <a:t>	=&gt; </a:t>
            </a:r>
            <a:r>
              <a:rPr lang="fr-FR" sz="2000" dirty="0">
                <a:solidFill>
                  <a:srgbClr val="FFFF00"/>
                </a:solidFill>
              </a:rPr>
              <a:t>Séances de travail, révision et création de fiches </a:t>
            </a:r>
            <a:r>
              <a:rPr lang="fr-FR" sz="2000" dirty="0" smtClean="0">
                <a:solidFill>
                  <a:srgbClr val="FFFF00"/>
                </a:solidFill>
              </a:rPr>
              <a:t>nouvelles</a:t>
            </a:r>
          </a:p>
          <a:p>
            <a:endParaRPr lang="fr-FR" sz="2000" dirty="0">
              <a:solidFill>
                <a:srgbClr val="FFFF00"/>
              </a:solidFill>
            </a:endParaRPr>
          </a:p>
        </p:txBody>
      </p:sp>
      <p:pic>
        <p:nvPicPr>
          <p:cNvPr id="2050" name="Picture 2" descr="https://morop.org/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473" y="150440"/>
            <a:ext cx="2171700" cy="12382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115616" y="329053"/>
            <a:ext cx="3490058" cy="830997"/>
          </a:xfrm>
          <a:prstGeom prst="rect">
            <a:avLst/>
          </a:prstGeom>
          <a:noFill/>
        </p:spPr>
        <p:txBody>
          <a:bodyPr wrap="none" rtlCol="0">
            <a:spAutoFit/>
          </a:bodyPr>
          <a:lstStyle/>
          <a:p>
            <a:r>
              <a:rPr lang="fr-FR" sz="2400" b="1" dirty="0" smtClean="0">
                <a:solidFill>
                  <a:srgbClr val="FFFF00"/>
                </a:solidFill>
              </a:rPr>
              <a:t>Michel CARY  </a:t>
            </a:r>
          </a:p>
          <a:p>
            <a:r>
              <a:rPr lang="fr-FR" sz="2400" b="1" dirty="0" smtClean="0">
                <a:solidFill>
                  <a:srgbClr val="FFFF00"/>
                </a:solidFill>
              </a:rPr>
              <a:t>délégué du Cercle du Zéro</a:t>
            </a:r>
            <a:endParaRPr lang="fr-FR" sz="2400" b="1" dirty="0">
              <a:solidFill>
                <a:srgbClr val="FFFF00"/>
              </a:solidFill>
            </a:endParaRPr>
          </a:p>
        </p:txBody>
      </p:sp>
    </p:spTree>
    <p:extLst>
      <p:ext uri="{BB962C8B-B14F-4D97-AF65-F5344CB8AC3E}">
        <p14:creationId xmlns:p14="http://schemas.microsoft.com/office/powerpoint/2010/main" val="1497475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4000" b="1" dirty="0">
                <a:solidFill>
                  <a:srgbClr val="FFFF00"/>
                </a:solidFill>
                <a:latin typeface="Candara" panose="020E0502030303020204" pitchFamily="34" charset="0"/>
              </a:rPr>
              <a:t>Idée voyage en Italie </a:t>
            </a:r>
            <a:br>
              <a:rPr lang="fr-FR" sz="4000" b="1" dirty="0">
                <a:solidFill>
                  <a:srgbClr val="FFFF00"/>
                </a:solidFill>
                <a:latin typeface="Candara" panose="020E0502030303020204" pitchFamily="34" charset="0"/>
              </a:rPr>
            </a:br>
            <a:endParaRPr lang="fr-FR" sz="4000" b="1" dirty="0">
              <a:solidFill>
                <a:srgbClr val="FFFF00"/>
              </a:solidFill>
              <a:latin typeface="Candara" panose="020E0502030303020204" pitchFamily="34" charset="0"/>
            </a:endParaRPr>
          </a:p>
        </p:txBody>
      </p:sp>
      <p:sp>
        <p:nvSpPr>
          <p:cNvPr id="3" name="Espace réservé du contenu 2"/>
          <p:cNvSpPr>
            <a:spLocks noGrp="1"/>
          </p:cNvSpPr>
          <p:nvPr>
            <p:ph idx="1"/>
          </p:nvPr>
        </p:nvSpPr>
        <p:spPr>
          <a:xfrm>
            <a:off x="395536" y="1556792"/>
            <a:ext cx="8352927" cy="4371660"/>
          </a:xfrm>
        </p:spPr>
        <p:txBody>
          <a:bodyPr>
            <a:normAutofit fontScale="85000" lnSpcReduction="20000"/>
          </a:bodyPr>
          <a:lstStyle/>
          <a:p>
            <a:pPr>
              <a:buClr>
                <a:schemeClr val="bg2"/>
              </a:buClr>
              <a:buFont typeface="Courier New" panose="02070309020205020404" pitchFamily="49" charset="0"/>
              <a:buChar char="o"/>
            </a:pPr>
            <a:r>
              <a:rPr lang="fr-FR" sz="2800" b="1" dirty="0" smtClean="0">
                <a:solidFill>
                  <a:srgbClr val="61FA48"/>
                </a:solidFill>
                <a:latin typeface="Candara" panose="020E0502030303020204" pitchFamily="34" charset="0"/>
              </a:rPr>
              <a:t>LOMBARDI à </a:t>
            </a:r>
            <a:r>
              <a:rPr lang="fr-FR" sz="2800" b="1" dirty="0">
                <a:solidFill>
                  <a:srgbClr val="61FA48"/>
                </a:solidFill>
                <a:latin typeface="Candara" panose="020E0502030303020204" pitchFamily="34" charset="0"/>
              </a:rPr>
              <a:t>CUSAGO à la périphérie de Milan </a:t>
            </a:r>
            <a:endParaRPr lang="fr-FR" sz="2800" b="1" dirty="0" smtClean="0">
              <a:solidFill>
                <a:srgbClr val="61FA48"/>
              </a:solidFill>
              <a:latin typeface="Candara" panose="020E0502030303020204" pitchFamily="34" charset="0"/>
            </a:endParaRPr>
          </a:p>
          <a:p>
            <a:pPr>
              <a:buClr>
                <a:schemeClr val="bg2"/>
              </a:buClr>
              <a:buFont typeface="Courier New" panose="02070309020205020404" pitchFamily="49" charset="0"/>
              <a:buChar char="o"/>
            </a:pPr>
            <a:endParaRPr lang="fr-FR" sz="2800" b="1" dirty="0" smtClean="0">
              <a:solidFill>
                <a:srgbClr val="61FA48"/>
              </a:solidFill>
              <a:latin typeface="Candara" panose="020E0502030303020204" pitchFamily="34" charset="0"/>
            </a:endParaRPr>
          </a:p>
          <a:p>
            <a:pPr>
              <a:buClr>
                <a:schemeClr val="bg2"/>
              </a:buClr>
              <a:buFont typeface="Courier New" panose="02070309020205020404" pitchFamily="49" charset="0"/>
              <a:buChar char="o"/>
            </a:pPr>
            <a:r>
              <a:rPr lang="fr-FR" sz="2800" b="1" dirty="0" smtClean="0">
                <a:solidFill>
                  <a:srgbClr val="61FA48"/>
                </a:solidFill>
                <a:latin typeface="Candara" panose="020E0502030303020204" pitchFamily="34" charset="0"/>
              </a:rPr>
              <a:t>ELETTREN à MARNATE </a:t>
            </a:r>
            <a:r>
              <a:rPr lang="fr-FR" sz="2800" b="1" dirty="0">
                <a:solidFill>
                  <a:srgbClr val="61FA48"/>
                </a:solidFill>
                <a:latin typeface="Candara" panose="020E0502030303020204" pitchFamily="34" charset="0"/>
              </a:rPr>
              <a:t>dans la province de Varèse en </a:t>
            </a:r>
            <a:r>
              <a:rPr lang="fr-FR" sz="2800" b="1" dirty="0" smtClean="0">
                <a:solidFill>
                  <a:srgbClr val="61FA48"/>
                </a:solidFill>
                <a:latin typeface="Candara" panose="020E0502030303020204" pitchFamily="34" charset="0"/>
              </a:rPr>
              <a:t>Lombardie</a:t>
            </a:r>
          </a:p>
          <a:p>
            <a:pPr>
              <a:buClr>
                <a:schemeClr val="bg2"/>
              </a:buClr>
              <a:buFont typeface="Courier New" panose="02070309020205020404" pitchFamily="49" charset="0"/>
              <a:buChar char="o"/>
            </a:pPr>
            <a:endParaRPr lang="fr-FR" sz="2800" b="1" dirty="0" smtClean="0">
              <a:solidFill>
                <a:srgbClr val="61FA48"/>
              </a:solidFill>
              <a:latin typeface="Candara" panose="020E0502030303020204" pitchFamily="34" charset="0"/>
            </a:endParaRPr>
          </a:p>
          <a:p>
            <a:pPr>
              <a:buClr>
                <a:schemeClr val="bg2"/>
              </a:buClr>
              <a:buFont typeface="Courier New" panose="02070309020205020404" pitchFamily="49" charset="0"/>
              <a:buChar char="o"/>
            </a:pPr>
            <a:r>
              <a:rPr lang="fr-FR" sz="2800" b="1" dirty="0" smtClean="0">
                <a:solidFill>
                  <a:srgbClr val="61FA48"/>
                </a:solidFill>
                <a:latin typeface="Candara" panose="020E0502030303020204" pitchFamily="34" charset="0"/>
              </a:rPr>
              <a:t>Aldo musée de l’automobile à TURIN</a:t>
            </a:r>
          </a:p>
          <a:p>
            <a:pPr>
              <a:buClr>
                <a:schemeClr val="bg2"/>
              </a:buClr>
              <a:buFont typeface="Courier New" panose="02070309020205020404" pitchFamily="49" charset="0"/>
              <a:buChar char="o"/>
            </a:pPr>
            <a:endParaRPr lang="fr-FR" sz="2800" b="1" dirty="0" smtClean="0">
              <a:solidFill>
                <a:srgbClr val="61FA48"/>
              </a:solidFill>
              <a:latin typeface="Candara" panose="020E0502030303020204" pitchFamily="34" charset="0"/>
            </a:endParaRPr>
          </a:p>
          <a:p>
            <a:pPr>
              <a:buClr>
                <a:schemeClr val="bg2"/>
              </a:buClr>
              <a:buFont typeface="Courier New" panose="02070309020205020404" pitchFamily="49" charset="0"/>
              <a:buChar char="o"/>
            </a:pPr>
            <a:r>
              <a:rPr lang="fr-FR" sz="2800" b="1" dirty="0">
                <a:solidFill>
                  <a:srgbClr val="61FA48"/>
                </a:solidFill>
                <a:latin typeface="Candara" panose="020E0502030303020204" pitchFamily="34" charset="0"/>
              </a:rPr>
              <a:t> </a:t>
            </a:r>
            <a:r>
              <a:rPr lang="fr-FR" sz="2800" b="1" dirty="0" smtClean="0">
                <a:solidFill>
                  <a:srgbClr val="61FA48"/>
                </a:solidFill>
                <a:latin typeface="Candara" panose="020E0502030303020204" pitchFamily="34" charset="0"/>
              </a:rPr>
              <a:t>??</a:t>
            </a:r>
          </a:p>
          <a:p>
            <a:pPr algn="ctr">
              <a:buClr>
                <a:schemeClr val="bg2"/>
              </a:buClr>
              <a:buFont typeface="Courier New" panose="02070309020205020404" pitchFamily="49" charset="0"/>
              <a:buChar char="o"/>
            </a:pPr>
            <a:endParaRPr lang="fr-FR" sz="2800" b="1" dirty="0" smtClean="0">
              <a:solidFill>
                <a:srgbClr val="61FA48"/>
              </a:solidFill>
              <a:latin typeface="Candara" panose="020E0502030303020204" pitchFamily="34" charset="0"/>
            </a:endParaRPr>
          </a:p>
          <a:p>
            <a:pPr marL="0" indent="0" algn="ctr">
              <a:buClr>
                <a:schemeClr val="bg2"/>
              </a:buClr>
              <a:buNone/>
            </a:pPr>
            <a:r>
              <a:rPr lang="fr-FR" sz="2800" b="1" dirty="0" smtClean="0">
                <a:solidFill>
                  <a:srgbClr val="61FA48"/>
                </a:solidFill>
                <a:latin typeface="Candara" panose="020E0502030303020204" pitchFamily="34" charset="0"/>
              </a:rPr>
              <a:t>Comment se déplacer ?</a:t>
            </a:r>
          </a:p>
          <a:p>
            <a:pPr marL="0" indent="0" algn="ctr">
              <a:buClr>
                <a:schemeClr val="bg2"/>
              </a:buClr>
              <a:buNone/>
            </a:pPr>
            <a:r>
              <a:rPr lang="fr-FR" sz="2800" b="1" dirty="0" smtClean="0">
                <a:solidFill>
                  <a:srgbClr val="61FA48"/>
                </a:solidFill>
                <a:latin typeface="Candara" panose="020E0502030303020204" pitchFamily="34" charset="0"/>
              </a:rPr>
              <a:t>Qui souhaite venir ?</a:t>
            </a:r>
          </a:p>
          <a:p>
            <a:pPr marL="0" indent="0" algn="ctr">
              <a:buClr>
                <a:schemeClr val="bg2"/>
              </a:buClr>
              <a:buNone/>
            </a:pPr>
            <a:r>
              <a:rPr lang="fr-FR" sz="2800" b="1" dirty="0" smtClean="0">
                <a:solidFill>
                  <a:srgbClr val="61FA48"/>
                </a:solidFill>
                <a:latin typeface="Candara" panose="020E0502030303020204" pitchFamily="34" charset="0"/>
              </a:rPr>
              <a:t>Dates </a:t>
            </a:r>
            <a:r>
              <a:rPr lang="fr-FR" sz="2800" b="1" dirty="0">
                <a:solidFill>
                  <a:srgbClr val="61FA48"/>
                </a:solidFill>
                <a:latin typeface="Candara" panose="020E0502030303020204" pitchFamily="34" charset="0"/>
              </a:rPr>
              <a:t>à </a:t>
            </a:r>
            <a:r>
              <a:rPr lang="fr-FR" sz="2800" b="1" dirty="0" smtClean="0">
                <a:solidFill>
                  <a:srgbClr val="61FA48"/>
                </a:solidFill>
                <a:latin typeface="Candara" panose="020E0502030303020204" pitchFamily="34" charset="0"/>
              </a:rPr>
              <a:t>définir : ?</a:t>
            </a:r>
          </a:p>
          <a:p>
            <a:endParaRPr lang="fr-FR" sz="3200" dirty="0">
              <a:solidFill>
                <a:srgbClr val="FFFF00"/>
              </a:solidFill>
              <a:latin typeface="Segoe Print" panose="02000600000000000000" pitchFamily="2" charset="0"/>
            </a:endParaRPr>
          </a:p>
        </p:txBody>
      </p:sp>
      <p:pic>
        <p:nvPicPr>
          <p:cNvPr id="5" name="Image 4"/>
          <p:cNvPicPr>
            <a:picLocks noChangeAspect="1"/>
          </p:cNvPicPr>
          <p:nvPr/>
        </p:nvPicPr>
        <p:blipFill>
          <a:blip r:embed="rId2"/>
          <a:stretch>
            <a:fillRect/>
          </a:stretch>
        </p:blipFill>
        <p:spPr>
          <a:xfrm>
            <a:off x="8494126" y="7041"/>
            <a:ext cx="646232" cy="573074"/>
          </a:xfrm>
          <a:prstGeom prst="rect">
            <a:avLst/>
          </a:prstGeom>
        </p:spPr>
      </p:pic>
      <p:sp>
        <p:nvSpPr>
          <p:cNvPr id="6" name="Espace réservé du numéro de diapositive 5"/>
          <p:cNvSpPr>
            <a:spLocks noGrp="1"/>
          </p:cNvSpPr>
          <p:nvPr>
            <p:ph type="sldNum" sz="quarter" idx="12"/>
          </p:nvPr>
        </p:nvSpPr>
        <p:spPr/>
        <p:txBody>
          <a:bodyPr/>
          <a:lstStyle/>
          <a:p>
            <a:fld id="{BEF8B2D1-DD13-4E67-9225-33C25A234C29}" type="slidenum">
              <a:rPr lang="fr-FR" smtClean="0"/>
              <a:pPr/>
              <a:t>27</a:t>
            </a:fld>
            <a:endParaRPr lang="fr-FR" dirty="0"/>
          </a:p>
        </p:txBody>
      </p:sp>
      <p:sp>
        <p:nvSpPr>
          <p:cNvPr id="7" name="Espace réservé de la date 6"/>
          <p:cNvSpPr>
            <a:spLocks noGrp="1"/>
          </p:cNvSpPr>
          <p:nvPr>
            <p:ph type="dt" sz="half" idx="10"/>
          </p:nvPr>
        </p:nvSpPr>
        <p:spPr/>
        <p:txBody>
          <a:bodyPr/>
          <a:lstStyle/>
          <a:p>
            <a:fld id="{17F6216D-72B6-48A7-B731-29D83DFC9917}" type="datetime1">
              <a:rPr lang="fr-FR" smtClean="0"/>
              <a:t>15/10/2021</a:t>
            </a:fld>
            <a:endParaRPr lang="fr-FR" dirty="0"/>
          </a:p>
        </p:txBody>
      </p:sp>
    </p:spTree>
    <p:extLst>
      <p:ext uri="{BB962C8B-B14F-4D97-AF65-F5344CB8AC3E}">
        <p14:creationId xmlns:p14="http://schemas.microsoft.com/office/powerpoint/2010/main" val="1175508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4000" b="1" dirty="0">
                <a:solidFill>
                  <a:srgbClr val="FFFF00"/>
                </a:solidFill>
                <a:latin typeface="Candara" panose="020E0502030303020204" pitchFamily="34" charset="0"/>
              </a:rPr>
              <a:t>Idée voyage en </a:t>
            </a:r>
            <a:r>
              <a:rPr lang="fr-FR" sz="4000" b="1" dirty="0" smtClean="0">
                <a:solidFill>
                  <a:srgbClr val="FFFF00"/>
                </a:solidFill>
                <a:latin typeface="Candara" panose="020E0502030303020204" pitchFamily="34" charset="0"/>
              </a:rPr>
              <a:t>Allemagne</a:t>
            </a:r>
            <a:br>
              <a:rPr lang="fr-FR" sz="4000" b="1" dirty="0" smtClean="0">
                <a:solidFill>
                  <a:srgbClr val="FFFF00"/>
                </a:solidFill>
                <a:latin typeface="Candara" panose="020E0502030303020204" pitchFamily="34" charset="0"/>
              </a:rPr>
            </a:br>
            <a:endParaRPr lang="fr-FR" sz="4000" b="1" dirty="0">
              <a:solidFill>
                <a:srgbClr val="FFFF00"/>
              </a:solidFill>
              <a:latin typeface="Candara" panose="020E0502030303020204" pitchFamily="34" charset="0"/>
            </a:endParaRPr>
          </a:p>
        </p:txBody>
      </p:sp>
      <p:sp>
        <p:nvSpPr>
          <p:cNvPr id="3" name="Espace réservé du contenu 2"/>
          <p:cNvSpPr>
            <a:spLocks noGrp="1"/>
          </p:cNvSpPr>
          <p:nvPr>
            <p:ph idx="1"/>
          </p:nvPr>
        </p:nvSpPr>
        <p:spPr>
          <a:xfrm>
            <a:off x="395536" y="1556792"/>
            <a:ext cx="8352927" cy="4371660"/>
          </a:xfrm>
        </p:spPr>
        <p:txBody>
          <a:bodyPr>
            <a:normAutofit/>
          </a:bodyPr>
          <a:lstStyle/>
          <a:p>
            <a:pPr algn="ctr">
              <a:buClr>
                <a:schemeClr val="bg2"/>
              </a:buClr>
              <a:buFont typeface="Courier New" panose="02070309020205020404" pitchFamily="49" charset="0"/>
              <a:buChar char="o"/>
            </a:pPr>
            <a:endParaRPr lang="fr-FR" sz="2800" b="1" dirty="0" smtClean="0">
              <a:solidFill>
                <a:srgbClr val="61FA48"/>
              </a:solidFill>
              <a:latin typeface="Segoe Print" panose="02000600000000000000" pitchFamily="2" charset="0"/>
            </a:endParaRPr>
          </a:p>
          <a:p>
            <a:pPr algn="ctr">
              <a:buClr>
                <a:schemeClr val="bg2"/>
              </a:buClr>
            </a:pPr>
            <a:r>
              <a:rPr lang="fr-FR" sz="2400" b="1" dirty="0">
                <a:solidFill>
                  <a:schemeClr val="bg1"/>
                </a:solidFill>
                <a:latin typeface="Candara" panose="020E0502030303020204" pitchFamily="34" charset="0"/>
              </a:rPr>
              <a:t>Technik Museum </a:t>
            </a:r>
            <a:r>
              <a:rPr lang="fr-FR" sz="2400" b="1" dirty="0" smtClean="0">
                <a:solidFill>
                  <a:schemeClr val="bg1"/>
                </a:solidFill>
                <a:latin typeface="Candara" panose="020E0502030303020204" pitchFamily="34" charset="0"/>
              </a:rPr>
              <a:t>Sinsheim</a:t>
            </a:r>
          </a:p>
          <a:p>
            <a:pPr algn="ctr">
              <a:buClr>
                <a:schemeClr val="bg2"/>
              </a:buClr>
            </a:pPr>
            <a:r>
              <a:rPr lang="fr-FR" sz="2400" b="1" dirty="0" smtClean="0">
                <a:solidFill>
                  <a:schemeClr val="bg1"/>
                </a:solidFill>
                <a:latin typeface="Candara" panose="020E0502030303020204" pitchFamily="34" charset="0"/>
              </a:rPr>
              <a:t>Ouvert </a:t>
            </a:r>
            <a:r>
              <a:rPr lang="fr-FR" sz="2400" b="1" dirty="0">
                <a:solidFill>
                  <a:schemeClr val="bg1"/>
                </a:solidFill>
                <a:latin typeface="Candara" panose="020E0502030303020204" pitchFamily="34" charset="0"/>
              </a:rPr>
              <a:t>en juin 2021 à Göppingen, le Märklineum </a:t>
            </a:r>
          </a:p>
          <a:p>
            <a:pPr algn="ctr">
              <a:buClr>
                <a:schemeClr val="bg2"/>
              </a:buClr>
            </a:pPr>
            <a:r>
              <a:rPr lang="fr-FR" sz="2400" b="1" dirty="0">
                <a:solidFill>
                  <a:schemeClr val="bg1"/>
                </a:solidFill>
                <a:latin typeface="Candara" panose="020E0502030303020204" pitchFamily="34" charset="0"/>
              </a:rPr>
              <a:t>Süddeutsches Eisenbahnmuseum Heilbronn</a:t>
            </a:r>
          </a:p>
          <a:p>
            <a:pPr algn="ctr" fontAlgn="base"/>
            <a:r>
              <a:rPr lang="de-DE" sz="2400" b="1" dirty="0">
                <a:solidFill>
                  <a:schemeClr val="bg1"/>
                </a:solidFill>
                <a:latin typeface="Candara" panose="020E0502030303020204" pitchFamily="34" charset="0"/>
              </a:rPr>
              <a:t>DB Museum - Deutsche Bahn Stiftung </a:t>
            </a:r>
            <a:r>
              <a:rPr lang="de-DE" sz="2400" b="1" dirty="0" smtClean="0">
                <a:solidFill>
                  <a:schemeClr val="bg1"/>
                </a:solidFill>
                <a:latin typeface="Candara" panose="020E0502030303020204" pitchFamily="34" charset="0"/>
              </a:rPr>
              <a:t>Nürnberg</a:t>
            </a:r>
            <a:endParaRPr lang="de-DE" sz="2400" b="1" dirty="0">
              <a:solidFill>
                <a:schemeClr val="bg1"/>
              </a:solidFill>
              <a:latin typeface="Candara" panose="020E0502030303020204" pitchFamily="34" charset="0"/>
            </a:endParaRPr>
          </a:p>
          <a:p>
            <a:pPr marL="0" indent="0" algn="ctr">
              <a:buClr>
                <a:schemeClr val="bg2"/>
              </a:buClr>
              <a:buNone/>
            </a:pPr>
            <a:endParaRPr lang="fr-FR" sz="2800" b="1" dirty="0" smtClean="0">
              <a:solidFill>
                <a:schemeClr val="bg1"/>
              </a:solidFill>
            </a:endParaRPr>
          </a:p>
          <a:p>
            <a:pPr marL="0" indent="0" algn="ctr">
              <a:buClr>
                <a:schemeClr val="bg2"/>
              </a:buClr>
              <a:buNone/>
            </a:pPr>
            <a:endParaRPr lang="fr-FR" sz="2800" b="1" dirty="0">
              <a:solidFill>
                <a:schemeClr val="bg1"/>
              </a:solidFill>
            </a:endParaRPr>
          </a:p>
          <a:p>
            <a:pPr marL="0" indent="0" algn="ctr">
              <a:buClr>
                <a:schemeClr val="bg2"/>
              </a:buClr>
              <a:buNone/>
            </a:pPr>
            <a:r>
              <a:rPr lang="fr-FR" sz="2800" b="1" dirty="0" smtClean="0">
                <a:solidFill>
                  <a:srgbClr val="61FA48"/>
                </a:solidFill>
                <a:latin typeface="Candara" panose="020E0502030303020204" pitchFamily="34" charset="0"/>
              </a:rPr>
              <a:t>Qui souhaite préparer un déplacement ?</a:t>
            </a:r>
          </a:p>
          <a:p>
            <a:pPr marL="0" indent="0" algn="ctr">
              <a:buClr>
                <a:schemeClr val="bg2"/>
              </a:buClr>
              <a:buNone/>
            </a:pPr>
            <a:r>
              <a:rPr lang="fr-FR" sz="2800" b="1" dirty="0" smtClean="0">
                <a:solidFill>
                  <a:srgbClr val="61FA48"/>
                </a:solidFill>
                <a:latin typeface="Candara" panose="020E0502030303020204" pitchFamily="34" charset="0"/>
              </a:rPr>
              <a:t>Dates </a:t>
            </a:r>
            <a:r>
              <a:rPr lang="fr-FR" sz="2800" b="1" dirty="0">
                <a:solidFill>
                  <a:srgbClr val="61FA48"/>
                </a:solidFill>
                <a:latin typeface="Candara" panose="020E0502030303020204" pitchFamily="34" charset="0"/>
              </a:rPr>
              <a:t>à </a:t>
            </a:r>
            <a:r>
              <a:rPr lang="fr-FR" sz="2800" b="1" dirty="0" smtClean="0">
                <a:solidFill>
                  <a:srgbClr val="61FA48"/>
                </a:solidFill>
                <a:latin typeface="Candara" panose="020E0502030303020204" pitchFamily="34" charset="0"/>
              </a:rPr>
              <a:t>définir</a:t>
            </a:r>
            <a:endParaRPr lang="fr-FR" sz="3200" dirty="0">
              <a:solidFill>
                <a:srgbClr val="FFFF00"/>
              </a:solidFill>
              <a:latin typeface="Candara" panose="020E0502030303020204" pitchFamily="34" charset="0"/>
            </a:endParaRPr>
          </a:p>
        </p:txBody>
      </p:sp>
      <p:pic>
        <p:nvPicPr>
          <p:cNvPr id="5" name="Image 4"/>
          <p:cNvPicPr>
            <a:picLocks noChangeAspect="1"/>
          </p:cNvPicPr>
          <p:nvPr/>
        </p:nvPicPr>
        <p:blipFill>
          <a:blip r:embed="rId2"/>
          <a:stretch>
            <a:fillRect/>
          </a:stretch>
        </p:blipFill>
        <p:spPr>
          <a:xfrm>
            <a:off x="8494126" y="7041"/>
            <a:ext cx="646232" cy="573074"/>
          </a:xfrm>
          <a:prstGeom prst="rect">
            <a:avLst/>
          </a:prstGeom>
        </p:spPr>
      </p:pic>
      <p:sp>
        <p:nvSpPr>
          <p:cNvPr id="6" name="Espace réservé du numéro de diapositive 5"/>
          <p:cNvSpPr>
            <a:spLocks noGrp="1"/>
          </p:cNvSpPr>
          <p:nvPr>
            <p:ph type="sldNum" sz="quarter" idx="12"/>
          </p:nvPr>
        </p:nvSpPr>
        <p:spPr/>
        <p:txBody>
          <a:bodyPr/>
          <a:lstStyle/>
          <a:p>
            <a:fld id="{BEF8B2D1-DD13-4E67-9225-33C25A234C29}" type="slidenum">
              <a:rPr lang="fr-FR" smtClean="0"/>
              <a:pPr/>
              <a:t>28</a:t>
            </a:fld>
            <a:endParaRPr lang="fr-FR" dirty="0"/>
          </a:p>
        </p:txBody>
      </p:sp>
      <p:sp>
        <p:nvSpPr>
          <p:cNvPr id="7" name="Espace réservé de la date 6"/>
          <p:cNvSpPr>
            <a:spLocks noGrp="1"/>
          </p:cNvSpPr>
          <p:nvPr>
            <p:ph type="dt" sz="half" idx="10"/>
          </p:nvPr>
        </p:nvSpPr>
        <p:spPr/>
        <p:txBody>
          <a:bodyPr/>
          <a:lstStyle/>
          <a:p>
            <a:fld id="{4A2FC81C-47C4-403A-A36C-ED4564277674}" type="datetime1">
              <a:rPr lang="fr-FR" smtClean="0"/>
              <a:t>15/10/2021</a:t>
            </a:fld>
            <a:endParaRPr lang="fr-FR" dirty="0"/>
          </a:p>
        </p:txBody>
      </p:sp>
    </p:spTree>
    <p:extLst>
      <p:ext uri="{BB962C8B-B14F-4D97-AF65-F5344CB8AC3E}">
        <p14:creationId xmlns:p14="http://schemas.microsoft.com/office/powerpoint/2010/main" val="147963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29</a:t>
            </a:fld>
            <a:endParaRPr lang="fr-FR" dirty="0"/>
          </a:p>
        </p:txBody>
      </p:sp>
      <p:sp>
        <p:nvSpPr>
          <p:cNvPr id="6" name="Espace réservé de la date 5"/>
          <p:cNvSpPr>
            <a:spLocks noGrp="1"/>
          </p:cNvSpPr>
          <p:nvPr>
            <p:ph type="dt" sz="half" idx="10"/>
          </p:nvPr>
        </p:nvSpPr>
        <p:spPr/>
        <p:txBody>
          <a:bodyPr/>
          <a:lstStyle/>
          <a:p>
            <a:fld id="{66FB0F4B-C27A-424B-932C-B444E8EA91D7}" type="datetime1">
              <a:rPr lang="fr-FR" smtClean="0"/>
              <a:t>15/10/2021</a:t>
            </a:fld>
            <a:endParaRPr lang="fr-FR" dirty="0"/>
          </a:p>
        </p:txBody>
      </p:sp>
      <p:pic>
        <p:nvPicPr>
          <p:cNvPr id="4" name="Image 3"/>
          <p:cNvPicPr>
            <a:picLocks noChangeAspect="1"/>
          </p:cNvPicPr>
          <p:nvPr/>
        </p:nvPicPr>
        <p:blipFill>
          <a:blip r:embed="rId3"/>
          <a:stretch>
            <a:fillRect/>
          </a:stretch>
        </p:blipFill>
        <p:spPr>
          <a:xfrm>
            <a:off x="1528764" y="0"/>
            <a:ext cx="5843016" cy="6858000"/>
          </a:xfrm>
          <a:prstGeom prst="rect">
            <a:avLst/>
          </a:prstGeom>
        </p:spPr>
      </p:pic>
    </p:spTree>
    <p:extLst>
      <p:ext uri="{BB962C8B-B14F-4D97-AF65-F5344CB8AC3E}">
        <p14:creationId xmlns:p14="http://schemas.microsoft.com/office/powerpoint/2010/main" val="767555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19256" cy="5832648"/>
          </a:xfrm>
        </p:spPr>
        <p:txBody>
          <a:bodyPr>
            <a:normAutofit fontScale="25000" lnSpcReduction="20000"/>
          </a:bodyPr>
          <a:lstStyle/>
          <a:p>
            <a:pPr algn="ctr">
              <a:buNone/>
            </a:pPr>
            <a:r>
              <a:rPr lang="fr-FR" sz="5600" dirty="0" smtClean="0">
                <a:solidFill>
                  <a:srgbClr val="FF0000"/>
                </a:solidFill>
                <a:latin typeface="+mj-lt"/>
              </a:rPr>
              <a:t> </a:t>
            </a: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endParaRPr lang="fr-FR" sz="7200" b="1" smtClean="0">
              <a:solidFill>
                <a:srgbClr val="FFFF00"/>
              </a:solidFill>
              <a:latin typeface="Segoe Print" panose="02000600000000000000" pitchFamily="2"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spcAft>
                <a:spcPts val="1200"/>
              </a:spcAft>
              <a:buNone/>
            </a:pPr>
            <a:r>
              <a:rPr lang="fr-FR" sz="12800" b="1" dirty="0" smtClean="0">
                <a:solidFill>
                  <a:srgbClr val="60E2B7"/>
                </a:solidFill>
                <a:latin typeface="Candara" panose="020E0502030303020204" pitchFamily="34" charset="0"/>
                <a:cs typeface="Arial" pitchFamily="34" charset="0"/>
              </a:rPr>
              <a:t>COCHIN Thierry </a:t>
            </a:r>
            <a:endParaRPr lang="fr-FR" sz="12800" b="1" dirty="0">
              <a:solidFill>
                <a:srgbClr val="60E2B7"/>
              </a:solidFill>
              <a:latin typeface="Candara" panose="020E0502030303020204" pitchFamily="34" charset="0"/>
              <a:cs typeface="Arial" pitchFamily="34" charset="0"/>
            </a:endParaRPr>
          </a:p>
          <a:p>
            <a:pPr marL="0" indent="0" algn="ctr">
              <a:spcBef>
                <a:spcPts val="1200"/>
              </a:spcBef>
              <a:spcAft>
                <a:spcPts val="1200"/>
              </a:spcAft>
              <a:buNone/>
            </a:pPr>
            <a:r>
              <a:rPr lang="fr-FR" sz="12800" b="1" dirty="0" smtClean="0">
                <a:solidFill>
                  <a:srgbClr val="60E2B7"/>
                </a:solidFill>
                <a:latin typeface="Candara" panose="020E0502030303020204" pitchFamily="34" charset="0"/>
                <a:cs typeface="Arial" pitchFamily="34" charset="0"/>
              </a:rPr>
              <a:t>GALLIEN Philippe </a:t>
            </a:r>
            <a:endParaRPr lang="fr-FR" sz="12800" b="1" dirty="0">
              <a:solidFill>
                <a:srgbClr val="60E2B7"/>
              </a:solidFill>
              <a:latin typeface="Candara" panose="020E0502030303020204" pitchFamily="34" charset="0"/>
              <a:cs typeface="Arial" pitchFamily="34" charset="0"/>
            </a:endParaRPr>
          </a:p>
          <a:p>
            <a:pPr marL="0" indent="0" algn="ctr">
              <a:spcBef>
                <a:spcPts val="1200"/>
              </a:spcBef>
              <a:spcAft>
                <a:spcPts val="1200"/>
              </a:spcAft>
              <a:buNone/>
            </a:pPr>
            <a:r>
              <a:rPr lang="fr-FR" sz="12800" b="1" dirty="0" smtClean="0">
                <a:solidFill>
                  <a:srgbClr val="60E2B7"/>
                </a:solidFill>
                <a:latin typeface="Candara" panose="020E0502030303020204" pitchFamily="34" charset="0"/>
                <a:cs typeface="Arial" pitchFamily="34" charset="0"/>
              </a:rPr>
              <a:t>GUYET Marc</a:t>
            </a:r>
            <a:endParaRPr lang="fr-FR" sz="12800" b="1" dirty="0">
              <a:solidFill>
                <a:srgbClr val="60E2B7"/>
              </a:solidFill>
              <a:latin typeface="Candara" panose="020E0502030303020204" pitchFamily="34" charset="0"/>
              <a:cs typeface="Arial" pitchFamily="34" charset="0"/>
            </a:endParaRPr>
          </a:p>
          <a:p>
            <a:pPr marL="0" indent="0" algn="ctr">
              <a:spcBef>
                <a:spcPts val="1200"/>
              </a:spcBef>
              <a:spcAft>
                <a:spcPts val="1200"/>
              </a:spcAft>
              <a:buNone/>
            </a:pPr>
            <a:r>
              <a:rPr lang="fr-FR" sz="12800" b="1" dirty="0">
                <a:solidFill>
                  <a:srgbClr val="60E2B7"/>
                </a:solidFill>
                <a:latin typeface="Candara" panose="020E0502030303020204" pitchFamily="34" charset="0"/>
                <a:cs typeface="Arial" pitchFamily="34" charset="0"/>
              </a:rPr>
              <a:t>MICHEL	 </a:t>
            </a:r>
            <a:r>
              <a:rPr lang="fr-FR" sz="12800" b="1" dirty="0" smtClean="0">
                <a:solidFill>
                  <a:srgbClr val="60E2B7"/>
                </a:solidFill>
                <a:latin typeface="Candara" panose="020E0502030303020204" pitchFamily="34" charset="0"/>
                <a:cs typeface="Arial" pitchFamily="34" charset="0"/>
              </a:rPr>
              <a:t>Philippe </a:t>
            </a:r>
            <a:endParaRPr lang="fr-FR" sz="12800" b="1" dirty="0">
              <a:solidFill>
                <a:srgbClr val="60E2B7"/>
              </a:solidFill>
              <a:latin typeface="Candara" panose="020E0502030303020204" pitchFamily="34"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buNone/>
            </a:pPr>
            <a:endParaRPr lang="fr-FR" sz="7200" dirty="0" smtClean="0">
              <a:solidFill>
                <a:srgbClr val="FF0000"/>
              </a:solidFill>
              <a:latin typeface="+mj-lt"/>
              <a:cs typeface="Arial" pitchFamily="34" charset="0"/>
            </a:endParaRPr>
          </a:p>
          <a:p>
            <a:pPr marL="0" indent="0" algn="ctr">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2" name="Rectangle 1"/>
          <p:cNvSpPr/>
          <p:nvPr/>
        </p:nvSpPr>
        <p:spPr>
          <a:xfrm>
            <a:off x="683568" y="355917"/>
            <a:ext cx="7704856"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rgbClr val="60E2B7"/>
                </a:solidFill>
                <a:effectLst>
                  <a:outerShdw blurRad="41275" dist="20320" dir="1800000" algn="tl" rotWithShape="0">
                    <a:srgbClr val="000000">
                      <a:alpha val="40000"/>
                    </a:srgbClr>
                  </a:outerShdw>
                </a:effectLst>
                <a:latin typeface="Candara" panose="020E0502030303020204" pitchFamily="34" charset="0"/>
                <a:cs typeface="Arial" pitchFamily="34" charset="0"/>
              </a:rPr>
              <a:t>Nouveaux venus</a:t>
            </a:r>
            <a:endParaRPr lang="fr-FR" sz="5400" b="1" cap="none" spc="0" dirty="0">
              <a:ln w="12700">
                <a:solidFill>
                  <a:srgbClr val="FFFF00"/>
                </a:solidFill>
                <a:prstDash val="solid"/>
              </a:ln>
              <a:solidFill>
                <a:srgbClr val="60E2B7"/>
              </a:solidFill>
              <a:effectLst>
                <a:outerShdw blurRad="41275" dist="20320" dir="1800000" algn="tl" rotWithShape="0">
                  <a:srgbClr val="000000">
                    <a:alpha val="40000"/>
                  </a:srgbClr>
                </a:outerShdw>
              </a:effectLst>
              <a:latin typeface="Candara" panose="020E0502030303020204" pitchFamily="34" charset="0"/>
            </a:endParaRPr>
          </a:p>
        </p:txBody>
      </p:sp>
      <p:pic>
        <p:nvPicPr>
          <p:cNvPr id="6" name="il_fi" descr="http://www.easydroit.fr/images/article/image/image031.png"/>
          <p:cNvPicPr/>
          <p:nvPr/>
        </p:nvPicPr>
        <p:blipFill>
          <a:blip r:embed="rId3" cstate="print"/>
          <a:srcRect/>
          <a:stretch>
            <a:fillRect/>
          </a:stretch>
        </p:blipFill>
        <p:spPr bwMode="auto">
          <a:xfrm>
            <a:off x="8495928" y="67885"/>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fld id="{CF15B057-8657-4BB1-AE43-56A72227F89A}" type="datetime1">
              <a:rPr lang="fr-FR" smtClean="0"/>
              <a:t>15/10/2021</a:t>
            </a:fld>
            <a:endParaRPr lang="fr-FR" dirty="0"/>
          </a:p>
        </p:txBody>
      </p:sp>
    </p:spTree>
    <p:extLst>
      <p:ext uri="{BB962C8B-B14F-4D97-AF65-F5344CB8AC3E}">
        <p14:creationId xmlns:p14="http://schemas.microsoft.com/office/powerpoint/2010/main" val="1671878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1259632" y="226869"/>
            <a:ext cx="6636752" cy="769441"/>
          </a:xfrm>
          <a:prstGeom prst="rect">
            <a:avLst/>
          </a:prstGeom>
        </p:spPr>
        <p:txBody>
          <a:bodyPr wrap="none">
            <a:spAutoFit/>
          </a:bodyPr>
          <a:lstStyle/>
          <a:p>
            <a:pPr algn="ctr">
              <a:spcBef>
                <a:spcPts val="1200"/>
              </a:spcBef>
            </a:pPr>
            <a:r>
              <a:rPr lang="fr-FR" sz="4400" b="1" dirty="0">
                <a:solidFill>
                  <a:srgbClr val="FFFF00"/>
                </a:solidFill>
                <a:latin typeface="Candara" panose="020E0502030303020204" pitchFamily="34" charset="0"/>
                <a:cs typeface="Arial" pitchFamily="34" charset="0"/>
              </a:rPr>
              <a:t>Containers Jean Luc </a:t>
            </a:r>
            <a:r>
              <a:rPr lang="fr-FR" sz="4400" b="1" dirty="0" smtClean="0">
                <a:solidFill>
                  <a:srgbClr val="FFFF00"/>
                </a:solidFill>
                <a:latin typeface="Candara" panose="020E0502030303020204" pitchFamily="34" charset="0"/>
                <a:cs typeface="Arial" pitchFamily="34" charset="0"/>
              </a:rPr>
              <a:t>Delort</a:t>
            </a:r>
            <a:endParaRPr lang="fr-FR"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30</a:t>
            </a:fld>
            <a:endParaRPr lang="fr-FR" dirty="0"/>
          </a:p>
        </p:txBody>
      </p:sp>
      <p:sp>
        <p:nvSpPr>
          <p:cNvPr id="6" name="Espace réservé de la date 5"/>
          <p:cNvSpPr>
            <a:spLocks noGrp="1"/>
          </p:cNvSpPr>
          <p:nvPr>
            <p:ph type="dt" sz="half" idx="10"/>
          </p:nvPr>
        </p:nvSpPr>
        <p:spPr/>
        <p:txBody>
          <a:bodyPr/>
          <a:lstStyle/>
          <a:p>
            <a:fld id="{6089B71A-F827-4B48-B7E7-8280F1EC4D91}"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pic>
        <p:nvPicPr>
          <p:cNvPr id="7" name="Image 6"/>
          <p:cNvPicPr>
            <a:picLocks noChangeAspect="1"/>
          </p:cNvPicPr>
          <p:nvPr/>
        </p:nvPicPr>
        <p:blipFill>
          <a:blip r:embed="rId3"/>
          <a:stretch>
            <a:fillRect/>
          </a:stretch>
        </p:blipFill>
        <p:spPr>
          <a:xfrm>
            <a:off x="1060974" y="1809838"/>
            <a:ext cx="6170915" cy="1488598"/>
          </a:xfrm>
          <a:prstGeom prst="rect">
            <a:avLst/>
          </a:prstGeom>
        </p:spPr>
      </p:pic>
      <p:sp>
        <p:nvSpPr>
          <p:cNvPr id="9" name="Rectangle 8"/>
          <p:cNvSpPr/>
          <p:nvPr/>
        </p:nvSpPr>
        <p:spPr>
          <a:xfrm>
            <a:off x="678689" y="2946231"/>
            <a:ext cx="7848872" cy="2154436"/>
          </a:xfrm>
          <a:prstGeom prst="rect">
            <a:avLst/>
          </a:prstGeom>
        </p:spPr>
        <p:txBody>
          <a:bodyPr wrap="square">
            <a:spAutoFit/>
          </a:bodyPr>
          <a:lstStyle/>
          <a:p>
            <a:endParaRPr lang="fr-FR" dirty="0" smtClean="0">
              <a:solidFill>
                <a:schemeClr val="bg1"/>
              </a:solidFill>
            </a:endParaRPr>
          </a:p>
          <a:p>
            <a:endParaRPr lang="fr-FR" dirty="0">
              <a:solidFill>
                <a:schemeClr val="bg1"/>
              </a:solidFill>
            </a:endParaRPr>
          </a:p>
          <a:p>
            <a:endParaRPr lang="fr-FR" dirty="0" smtClean="0">
              <a:solidFill>
                <a:schemeClr val="bg1"/>
              </a:solidFill>
            </a:endParaRPr>
          </a:p>
          <a:p>
            <a:r>
              <a:rPr lang="fr-FR" sz="2000" dirty="0" smtClean="0">
                <a:solidFill>
                  <a:schemeClr val="bg1"/>
                </a:solidFill>
              </a:rPr>
              <a:t>Je </a:t>
            </a:r>
            <a:r>
              <a:rPr lang="fr-FR" sz="2000" dirty="0">
                <a:solidFill>
                  <a:schemeClr val="bg1"/>
                </a:solidFill>
              </a:rPr>
              <a:t>vous propose de réaliser les éléments suivants pour agrémenter vos quais de chargement ou vos wagons plats </a:t>
            </a:r>
            <a:r>
              <a:rPr lang="fr-FR" sz="2000" dirty="0" smtClean="0">
                <a:solidFill>
                  <a:schemeClr val="bg1"/>
                </a:solidFill>
              </a:rPr>
              <a:t>:</a:t>
            </a:r>
          </a:p>
          <a:p>
            <a:endParaRPr lang="fr-FR" sz="2000" dirty="0">
              <a:solidFill>
                <a:schemeClr val="bg1"/>
              </a:solidFill>
            </a:endParaRPr>
          </a:p>
          <a:p>
            <a:r>
              <a:rPr lang="fr-FR" sz="2000" dirty="0">
                <a:solidFill>
                  <a:schemeClr val="bg1"/>
                </a:solidFill>
              </a:rPr>
              <a:t>• Un container </a:t>
            </a:r>
            <a:r>
              <a:rPr lang="fr-FR" sz="2000" dirty="0" smtClean="0">
                <a:solidFill>
                  <a:schemeClr val="bg1"/>
                </a:solidFill>
              </a:rPr>
              <a:t>Aéro sud est </a:t>
            </a:r>
            <a:r>
              <a:rPr lang="fr-FR" sz="2000" dirty="0">
                <a:solidFill>
                  <a:schemeClr val="bg1"/>
                </a:solidFill>
              </a:rPr>
              <a:t>15m3 (extraits de la doc REE)</a:t>
            </a:r>
          </a:p>
        </p:txBody>
      </p:sp>
    </p:spTree>
    <p:extLst>
      <p:ext uri="{BB962C8B-B14F-4D97-AF65-F5344CB8AC3E}">
        <p14:creationId xmlns:p14="http://schemas.microsoft.com/office/powerpoint/2010/main" val="621745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724774" y="226869"/>
            <a:ext cx="3706464" cy="461665"/>
          </a:xfrm>
          <a:prstGeom prst="rect">
            <a:avLst/>
          </a:prstGeom>
        </p:spPr>
        <p:txBody>
          <a:bodyPr wrap="none">
            <a:spAutoFit/>
          </a:bodyPr>
          <a:lstStyle/>
          <a:p>
            <a:pPr algn="ctr">
              <a:spcBef>
                <a:spcPts val="1200"/>
              </a:spcBef>
            </a:pPr>
            <a:r>
              <a:rPr lang="fr-FR" sz="2400" b="1" dirty="0">
                <a:solidFill>
                  <a:srgbClr val="FFFF00"/>
                </a:solidFill>
                <a:latin typeface="Candara" panose="020E0502030303020204" pitchFamily="34" charset="0"/>
                <a:cs typeface="Arial" pitchFamily="34" charset="0"/>
              </a:rPr>
              <a:t>Containers Jean Luc </a:t>
            </a:r>
            <a:r>
              <a:rPr lang="fr-FR" sz="2400" b="1" dirty="0" smtClean="0">
                <a:solidFill>
                  <a:srgbClr val="FFFF00"/>
                </a:solidFill>
                <a:latin typeface="Candara" panose="020E0502030303020204" pitchFamily="34" charset="0"/>
                <a:cs typeface="Arial" pitchFamily="34" charset="0"/>
              </a:rPr>
              <a:t>Delort</a:t>
            </a:r>
            <a:endParaRPr lang="fr-FR" sz="1050"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31</a:t>
            </a:fld>
            <a:endParaRPr lang="fr-FR" dirty="0"/>
          </a:p>
        </p:txBody>
      </p:sp>
      <p:sp>
        <p:nvSpPr>
          <p:cNvPr id="6" name="Espace réservé de la date 5"/>
          <p:cNvSpPr>
            <a:spLocks noGrp="1"/>
          </p:cNvSpPr>
          <p:nvPr>
            <p:ph type="dt" sz="half" idx="10"/>
          </p:nvPr>
        </p:nvSpPr>
        <p:spPr/>
        <p:txBody>
          <a:bodyPr/>
          <a:lstStyle/>
          <a:p>
            <a:fld id="{A8F27183-3720-4BF3-95C1-729E13139FA3}"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pic>
        <p:nvPicPr>
          <p:cNvPr id="8" name="Image 7"/>
          <p:cNvPicPr>
            <a:picLocks noChangeAspect="1"/>
          </p:cNvPicPr>
          <p:nvPr/>
        </p:nvPicPr>
        <p:blipFill>
          <a:blip r:embed="rId3"/>
          <a:stretch>
            <a:fillRect/>
          </a:stretch>
        </p:blipFill>
        <p:spPr>
          <a:xfrm>
            <a:off x="1979507" y="3823394"/>
            <a:ext cx="4743503" cy="2794219"/>
          </a:xfrm>
          <a:prstGeom prst="rect">
            <a:avLst/>
          </a:prstGeom>
        </p:spPr>
      </p:pic>
      <p:sp>
        <p:nvSpPr>
          <p:cNvPr id="11" name="Rectangle 10"/>
          <p:cNvSpPr/>
          <p:nvPr/>
        </p:nvSpPr>
        <p:spPr>
          <a:xfrm>
            <a:off x="2151010" y="1480100"/>
            <a:ext cx="5445326" cy="707886"/>
          </a:xfrm>
          <a:prstGeom prst="rect">
            <a:avLst/>
          </a:prstGeom>
        </p:spPr>
        <p:txBody>
          <a:bodyPr wrap="square">
            <a:spAutoFit/>
          </a:bodyPr>
          <a:lstStyle/>
          <a:p>
            <a:r>
              <a:rPr lang="fr-FR" sz="2000" dirty="0" smtClean="0">
                <a:solidFill>
                  <a:schemeClr val="bg1"/>
                </a:solidFill>
              </a:rPr>
              <a:t>Un </a:t>
            </a:r>
            <a:r>
              <a:rPr lang="fr-FR" sz="2000" dirty="0">
                <a:solidFill>
                  <a:schemeClr val="bg1"/>
                </a:solidFill>
              </a:rPr>
              <a:t>cadre citerne OCEM de 2500 l (rond) et un de 3500 l (ellipse) =&gt; </a:t>
            </a:r>
            <a:r>
              <a:rPr lang="fr-FR" sz="2000" dirty="0" smtClean="0">
                <a:solidFill>
                  <a:schemeClr val="bg1"/>
                </a:solidFill>
              </a:rPr>
              <a:t>un </a:t>
            </a:r>
            <a:r>
              <a:rPr lang="fr-FR" sz="2000" dirty="0">
                <a:solidFill>
                  <a:schemeClr val="bg1"/>
                </a:solidFill>
              </a:rPr>
              <a:t>de chaque donc…</a:t>
            </a:r>
          </a:p>
        </p:txBody>
      </p:sp>
    </p:spTree>
    <p:extLst>
      <p:ext uri="{BB962C8B-B14F-4D97-AF65-F5344CB8AC3E}">
        <p14:creationId xmlns:p14="http://schemas.microsoft.com/office/powerpoint/2010/main" val="4006697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724774" y="226869"/>
            <a:ext cx="3706464" cy="461665"/>
          </a:xfrm>
          <a:prstGeom prst="rect">
            <a:avLst/>
          </a:prstGeom>
        </p:spPr>
        <p:txBody>
          <a:bodyPr wrap="none">
            <a:spAutoFit/>
          </a:bodyPr>
          <a:lstStyle/>
          <a:p>
            <a:pPr algn="ctr">
              <a:spcBef>
                <a:spcPts val="1200"/>
              </a:spcBef>
            </a:pPr>
            <a:r>
              <a:rPr lang="fr-FR" sz="2400" b="1" dirty="0">
                <a:solidFill>
                  <a:srgbClr val="FFFF00"/>
                </a:solidFill>
                <a:latin typeface="Candara" panose="020E0502030303020204" pitchFamily="34" charset="0"/>
                <a:cs typeface="Arial" pitchFamily="34" charset="0"/>
              </a:rPr>
              <a:t>Containers Jean Luc </a:t>
            </a:r>
            <a:r>
              <a:rPr lang="fr-FR" sz="2400" b="1" dirty="0" smtClean="0">
                <a:solidFill>
                  <a:srgbClr val="FFFF00"/>
                </a:solidFill>
                <a:latin typeface="Candara" panose="020E0502030303020204" pitchFamily="34" charset="0"/>
                <a:cs typeface="Arial" pitchFamily="34" charset="0"/>
              </a:rPr>
              <a:t>Delort</a:t>
            </a:r>
            <a:endParaRPr lang="fr-FR" sz="1050"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32</a:t>
            </a:fld>
            <a:endParaRPr lang="fr-FR" dirty="0"/>
          </a:p>
        </p:txBody>
      </p:sp>
      <p:sp>
        <p:nvSpPr>
          <p:cNvPr id="6" name="Espace réservé de la date 5"/>
          <p:cNvSpPr>
            <a:spLocks noGrp="1"/>
          </p:cNvSpPr>
          <p:nvPr>
            <p:ph type="dt" sz="half" idx="10"/>
          </p:nvPr>
        </p:nvSpPr>
        <p:spPr/>
        <p:txBody>
          <a:bodyPr/>
          <a:lstStyle/>
          <a:p>
            <a:fld id="{CAD35229-3BB9-448A-8342-FF850CE49170}"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sp>
        <p:nvSpPr>
          <p:cNvPr id="11" name="Rectangle 10"/>
          <p:cNvSpPr/>
          <p:nvPr/>
        </p:nvSpPr>
        <p:spPr>
          <a:xfrm>
            <a:off x="2339752" y="1164824"/>
            <a:ext cx="5445326" cy="523220"/>
          </a:xfrm>
          <a:prstGeom prst="rect">
            <a:avLst/>
          </a:prstGeom>
        </p:spPr>
        <p:txBody>
          <a:bodyPr wrap="square">
            <a:spAutoFit/>
          </a:bodyPr>
          <a:lstStyle/>
          <a:p>
            <a:pPr algn="ctr"/>
            <a:r>
              <a:rPr lang="fr-FR" sz="2800" b="1" dirty="0" smtClean="0">
                <a:solidFill>
                  <a:schemeClr val="bg1"/>
                </a:solidFill>
              </a:rPr>
              <a:t>Un </a:t>
            </a:r>
            <a:r>
              <a:rPr lang="fr-FR" sz="2800" b="1" dirty="0">
                <a:solidFill>
                  <a:schemeClr val="bg1"/>
                </a:solidFill>
              </a:rPr>
              <a:t>palonnier de levage </a:t>
            </a:r>
            <a:r>
              <a:rPr lang="fr-FR" sz="2800" b="1" dirty="0" smtClean="0">
                <a:solidFill>
                  <a:schemeClr val="bg1"/>
                </a:solidFill>
              </a:rPr>
              <a:t>Griffet</a:t>
            </a:r>
            <a:endParaRPr lang="fr-FR" sz="2800" b="1" dirty="0">
              <a:solidFill>
                <a:schemeClr val="bg1"/>
              </a:solidFill>
            </a:endParaRPr>
          </a:p>
        </p:txBody>
      </p:sp>
      <p:pic>
        <p:nvPicPr>
          <p:cNvPr id="9" name="Image 8"/>
          <p:cNvPicPr>
            <a:picLocks noChangeAspect="1"/>
          </p:cNvPicPr>
          <p:nvPr/>
        </p:nvPicPr>
        <p:blipFill>
          <a:blip r:embed="rId3"/>
          <a:stretch>
            <a:fillRect/>
          </a:stretch>
        </p:blipFill>
        <p:spPr>
          <a:xfrm>
            <a:off x="2430391" y="1821986"/>
            <a:ext cx="6096000" cy="4067175"/>
          </a:xfrm>
          <a:prstGeom prst="rect">
            <a:avLst/>
          </a:prstGeom>
        </p:spPr>
      </p:pic>
      <p:pic>
        <p:nvPicPr>
          <p:cNvPr id="7" name="Image 6"/>
          <p:cNvPicPr>
            <a:picLocks noChangeAspect="1"/>
          </p:cNvPicPr>
          <p:nvPr/>
        </p:nvPicPr>
        <p:blipFill>
          <a:blip r:embed="rId4"/>
          <a:stretch>
            <a:fillRect/>
          </a:stretch>
        </p:blipFill>
        <p:spPr>
          <a:xfrm>
            <a:off x="220675" y="4437112"/>
            <a:ext cx="3574445" cy="2008575"/>
          </a:xfrm>
          <a:prstGeom prst="rect">
            <a:avLst/>
          </a:prstGeom>
        </p:spPr>
      </p:pic>
    </p:spTree>
    <p:extLst>
      <p:ext uri="{BB962C8B-B14F-4D97-AF65-F5344CB8AC3E}">
        <p14:creationId xmlns:p14="http://schemas.microsoft.com/office/powerpoint/2010/main" val="193019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5524062" y="3704474"/>
            <a:ext cx="3619938" cy="2276872"/>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724774" y="226869"/>
            <a:ext cx="3706464" cy="461665"/>
          </a:xfrm>
          <a:prstGeom prst="rect">
            <a:avLst/>
          </a:prstGeom>
        </p:spPr>
        <p:txBody>
          <a:bodyPr wrap="none">
            <a:spAutoFit/>
          </a:bodyPr>
          <a:lstStyle/>
          <a:p>
            <a:pPr algn="ctr">
              <a:spcBef>
                <a:spcPts val="1200"/>
              </a:spcBef>
            </a:pPr>
            <a:r>
              <a:rPr lang="fr-FR" sz="2400" b="1" dirty="0">
                <a:solidFill>
                  <a:srgbClr val="FFFF00"/>
                </a:solidFill>
                <a:latin typeface="Candara" panose="020E0502030303020204" pitchFamily="34" charset="0"/>
                <a:cs typeface="Arial" pitchFamily="34" charset="0"/>
              </a:rPr>
              <a:t>Containers Jean Luc </a:t>
            </a:r>
            <a:r>
              <a:rPr lang="fr-FR" sz="2400" b="1" dirty="0" smtClean="0">
                <a:solidFill>
                  <a:srgbClr val="FFFF00"/>
                </a:solidFill>
                <a:latin typeface="Candara" panose="020E0502030303020204" pitchFamily="34" charset="0"/>
                <a:cs typeface="Arial" pitchFamily="34" charset="0"/>
              </a:rPr>
              <a:t>Delort</a:t>
            </a:r>
            <a:endParaRPr lang="fr-FR" sz="1050"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33</a:t>
            </a:fld>
            <a:endParaRPr lang="fr-FR" dirty="0"/>
          </a:p>
        </p:txBody>
      </p:sp>
      <p:sp>
        <p:nvSpPr>
          <p:cNvPr id="6" name="Espace réservé de la date 5"/>
          <p:cNvSpPr>
            <a:spLocks noGrp="1"/>
          </p:cNvSpPr>
          <p:nvPr>
            <p:ph type="dt" sz="half" idx="10"/>
          </p:nvPr>
        </p:nvSpPr>
        <p:spPr/>
        <p:txBody>
          <a:bodyPr/>
          <a:lstStyle/>
          <a:p>
            <a:fld id="{7403F275-CDE7-46E5-ABD5-A94C1886D7BD}"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sp>
        <p:nvSpPr>
          <p:cNvPr id="11" name="Rectangle 10"/>
          <p:cNvSpPr/>
          <p:nvPr/>
        </p:nvSpPr>
        <p:spPr>
          <a:xfrm>
            <a:off x="628650" y="1480100"/>
            <a:ext cx="7759774" cy="1569660"/>
          </a:xfrm>
          <a:prstGeom prst="rect">
            <a:avLst/>
          </a:prstGeom>
        </p:spPr>
        <p:txBody>
          <a:bodyPr wrap="square">
            <a:spAutoFit/>
          </a:bodyPr>
          <a:lstStyle/>
          <a:p>
            <a:pPr algn="ctr"/>
            <a:r>
              <a:rPr lang="fr-FR" sz="2400" dirty="0">
                <a:solidFill>
                  <a:schemeClr val="bg1"/>
                </a:solidFill>
              </a:rPr>
              <a:t>Ces mini- kits sont conçus en étude 3D , ils sont constitués de:</a:t>
            </a:r>
          </a:p>
          <a:p>
            <a:pPr algn="ctr"/>
            <a:r>
              <a:rPr lang="fr-FR" sz="2400" dirty="0">
                <a:solidFill>
                  <a:schemeClr val="bg1"/>
                </a:solidFill>
              </a:rPr>
              <a:t>• Une plaque en </a:t>
            </a:r>
            <a:r>
              <a:rPr lang="fr-FR" sz="2400" dirty="0" smtClean="0">
                <a:solidFill>
                  <a:schemeClr val="bg1"/>
                </a:solidFill>
              </a:rPr>
              <a:t>photo découpe </a:t>
            </a:r>
            <a:r>
              <a:rPr lang="fr-FR" sz="2400" dirty="0">
                <a:solidFill>
                  <a:schemeClr val="bg1"/>
                </a:solidFill>
              </a:rPr>
              <a:t>maillechort </a:t>
            </a:r>
            <a:r>
              <a:rPr lang="fr-FR" sz="2400" dirty="0" smtClean="0">
                <a:solidFill>
                  <a:schemeClr val="bg1"/>
                </a:solidFill>
              </a:rPr>
              <a:t>0,4mm</a:t>
            </a:r>
            <a:r>
              <a:rPr lang="fr-FR" sz="2400" dirty="0">
                <a:solidFill>
                  <a:schemeClr val="bg1"/>
                </a:solidFill>
              </a:rPr>
              <a:t>, qualité professionnelle provenant de chez </a:t>
            </a:r>
            <a:r>
              <a:rPr lang="fr-FR" sz="2400" dirty="0" smtClean="0">
                <a:solidFill>
                  <a:schemeClr val="bg1"/>
                </a:solidFill>
              </a:rPr>
              <a:t>EXELLA</a:t>
            </a:r>
            <a:endParaRPr lang="fr-FR" sz="2400" dirty="0">
              <a:solidFill>
                <a:schemeClr val="bg1"/>
              </a:solidFill>
            </a:endParaRPr>
          </a:p>
        </p:txBody>
      </p:sp>
      <p:pic>
        <p:nvPicPr>
          <p:cNvPr id="7" name="Image 6"/>
          <p:cNvPicPr>
            <a:picLocks noChangeAspect="1"/>
          </p:cNvPicPr>
          <p:nvPr/>
        </p:nvPicPr>
        <p:blipFill>
          <a:blip r:embed="rId4"/>
          <a:stretch>
            <a:fillRect/>
          </a:stretch>
        </p:blipFill>
        <p:spPr>
          <a:xfrm>
            <a:off x="395536" y="3421816"/>
            <a:ext cx="5256584" cy="3087168"/>
          </a:xfrm>
          <a:prstGeom prst="rect">
            <a:avLst/>
          </a:prstGeom>
        </p:spPr>
      </p:pic>
    </p:spTree>
    <p:extLst>
      <p:ext uri="{BB962C8B-B14F-4D97-AF65-F5344CB8AC3E}">
        <p14:creationId xmlns:p14="http://schemas.microsoft.com/office/powerpoint/2010/main" val="84114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1259632" y="3251"/>
            <a:ext cx="6636752" cy="769441"/>
          </a:xfrm>
          <a:prstGeom prst="rect">
            <a:avLst/>
          </a:prstGeom>
        </p:spPr>
        <p:txBody>
          <a:bodyPr wrap="none">
            <a:spAutoFit/>
          </a:bodyPr>
          <a:lstStyle/>
          <a:p>
            <a:pPr algn="ctr">
              <a:spcBef>
                <a:spcPts val="1200"/>
              </a:spcBef>
            </a:pPr>
            <a:r>
              <a:rPr lang="fr-FR" sz="4400" b="1" dirty="0">
                <a:solidFill>
                  <a:srgbClr val="FFFF00"/>
                </a:solidFill>
                <a:latin typeface="Candara" panose="020E0502030303020204" pitchFamily="34" charset="0"/>
                <a:cs typeface="Arial" pitchFamily="34" charset="0"/>
              </a:rPr>
              <a:t>Containers Jean Luc </a:t>
            </a:r>
            <a:r>
              <a:rPr lang="fr-FR" sz="4400" b="1" dirty="0" smtClean="0">
                <a:solidFill>
                  <a:srgbClr val="FFFF00"/>
                </a:solidFill>
                <a:latin typeface="Candara" panose="020E0502030303020204" pitchFamily="34" charset="0"/>
                <a:cs typeface="Arial" pitchFamily="34" charset="0"/>
              </a:rPr>
              <a:t>Delort</a:t>
            </a:r>
            <a:endParaRPr lang="fr-FR"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34</a:t>
            </a:fld>
            <a:endParaRPr lang="fr-FR" dirty="0"/>
          </a:p>
        </p:txBody>
      </p:sp>
      <p:sp>
        <p:nvSpPr>
          <p:cNvPr id="6" name="Espace réservé de la date 5"/>
          <p:cNvSpPr>
            <a:spLocks noGrp="1"/>
          </p:cNvSpPr>
          <p:nvPr>
            <p:ph type="dt" sz="half" idx="10"/>
          </p:nvPr>
        </p:nvSpPr>
        <p:spPr/>
        <p:txBody>
          <a:bodyPr/>
          <a:lstStyle/>
          <a:p>
            <a:fld id="{8DA34FAD-8E1B-43D5-A1A5-F1AA94B1D175}"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pic>
        <p:nvPicPr>
          <p:cNvPr id="8" name="Image 7"/>
          <p:cNvPicPr>
            <a:picLocks noChangeAspect="1"/>
          </p:cNvPicPr>
          <p:nvPr/>
        </p:nvPicPr>
        <p:blipFill>
          <a:blip r:embed="rId3"/>
          <a:stretch>
            <a:fillRect/>
          </a:stretch>
        </p:blipFill>
        <p:spPr>
          <a:xfrm>
            <a:off x="-252536" y="886096"/>
            <a:ext cx="10546208" cy="5970954"/>
          </a:xfrm>
          <a:prstGeom prst="rect">
            <a:avLst/>
          </a:prstGeom>
        </p:spPr>
      </p:pic>
    </p:spTree>
    <p:extLst>
      <p:ext uri="{BB962C8B-B14F-4D97-AF65-F5344CB8AC3E}">
        <p14:creationId xmlns:p14="http://schemas.microsoft.com/office/powerpoint/2010/main" val="672653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0" y="3284984"/>
            <a:ext cx="5161097" cy="3035625"/>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724774" y="226869"/>
            <a:ext cx="3706464" cy="461665"/>
          </a:xfrm>
          <a:prstGeom prst="rect">
            <a:avLst/>
          </a:prstGeom>
        </p:spPr>
        <p:txBody>
          <a:bodyPr wrap="none">
            <a:spAutoFit/>
          </a:bodyPr>
          <a:lstStyle/>
          <a:p>
            <a:pPr algn="ctr">
              <a:spcBef>
                <a:spcPts val="1200"/>
              </a:spcBef>
            </a:pPr>
            <a:r>
              <a:rPr lang="fr-FR" sz="2400" b="1" dirty="0">
                <a:solidFill>
                  <a:srgbClr val="FFFF00"/>
                </a:solidFill>
                <a:latin typeface="Candara" panose="020E0502030303020204" pitchFamily="34" charset="0"/>
                <a:cs typeface="Arial" pitchFamily="34" charset="0"/>
              </a:rPr>
              <a:t>Containers Jean Luc </a:t>
            </a:r>
            <a:r>
              <a:rPr lang="fr-FR" sz="2400" b="1" dirty="0" smtClean="0">
                <a:solidFill>
                  <a:srgbClr val="FFFF00"/>
                </a:solidFill>
                <a:latin typeface="Candara" panose="020E0502030303020204" pitchFamily="34" charset="0"/>
                <a:cs typeface="Arial" pitchFamily="34" charset="0"/>
              </a:rPr>
              <a:t>Delort</a:t>
            </a:r>
            <a:endParaRPr lang="fr-FR" sz="1050"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35</a:t>
            </a:fld>
            <a:endParaRPr lang="fr-FR" dirty="0"/>
          </a:p>
        </p:txBody>
      </p:sp>
      <p:sp>
        <p:nvSpPr>
          <p:cNvPr id="6" name="Espace réservé de la date 5"/>
          <p:cNvSpPr>
            <a:spLocks noGrp="1"/>
          </p:cNvSpPr>
          <p:nvPr>
            <p:ph type="dt" sz="half" idx="10"/>
          </p:nvPr>
        </p:nvSpPr>
        <p:spPr/>
        <p:txBody>
          <a:bodyPr/>
          <a:lstStyle/>
          <a:p>
            <a:fld id="{8DCF737E-17AD-4B7E-88B4-D952E8F7AFF3}"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sp>
        <p:nvSpPr>
          <p:cNvPr id="11" name="Rectangle 10"/>
          <p:cNvSpPr/>
          <p:nvPr/>
        </p:nvSpPr>
        <p:spPr>
          <a:xfrm>
            <a:off x="648806" y="685627"/>
            <a:ext cx="7759774" cy="2246769"/>
          </a:xfrm>
          <a:prstGeom prst="rect">
            <a:avLst/>
          </a:prstGeom>
        </p:spPr>
        <p:txBody>
          <a:bodyPr wrap="square">
            <a:spAutoFit/>
          </a:bodyPr>
          <a:lstStyle/>
          <a:p>
            <a:pPr algn="ctr"/>
            <a:r>
              <a:rPr lang="fr-FR" sz="2000" dirty="0">
                <a:solidFill>
                  <a:schemeClr val="bg1"/>
                </a:solidFill>
              </a:rPr>
              <a:t>6 éléments en impression 3D permettant d’assembler les 2 citernes OCEM. Chaque citerne étant constituée de 2 demi-cuves et d’un dôme. A coller avec de la cyano et faire ensuite une finition apprêt de garnissage/ponçage à l’eau pour éliminer les petites stries dues à l’impression 3D.</a:t>
            </a:r>
          </a:p>
          <a:p>
            <a:pPr algn="ctr"/>
            <a:r>
              <a:rPr lang="fr-FR" sz="2000" dirty="0">
                <a:solidFill>
                  <a:srgbClr val="FFFF00"/>
                </a:solidFill>
              </a:rPr>
              <a:t>Les marquages sont encore en étude et seront proposés ultérieurement en </a:t>
            </a:r>
            <a:r>
              <a:rPr lang="fr-FR" sz="2000" dirty="0" smtClean="0">
                <a:solidFill>
                  <a:srgbClr val="FFFF00"/>
                </a:solidFill>
              </a:rPr>
              <a:t>option</a:t>
            </a:r>
            <a:endParaRPr lang="fr-FR" sz="2000" dirty="0">
              <a:solidFill>
                <a:srgbClr val="FFFF00"/>
              </a:solidFill>
            </a:endParaRPr>
          </a:p>
        </p:txBody>
      </p:sp>
      <p:sp>
        <p:nvSpPr>
          <p:cNvPr id="13" name="Rectangle 12"/>
          <p:cNvSpPr/>
          <p:nvPr/>
        </p:nvSpPr>
        <p:spPr>
          <a:xfrm>
            <a:off x="5268601" y="3091510"/>
            <a:ext cx="3551871" cy="2893100"/>
          </a:xfrm>
          <a:prstGeom prst="rect">
            <a:avLst/>
          </a:prstGeom>
        </p:spPr>
        <p:txBody>
          <a:bodyPr wrap="square">
            <a:spAutoFit/>
          </a:bodyPr>
          <a:lstStyle/>
          <a:p>
            <a:pPr algn="just"/>
            <a:r>
              <a:rPr lang="fr-FR" sz="1400" dirty="0">
                <a:solidFill>
                  <a:schemeClr val="bg1"/>
                </a:solidFill>
              </a:rPr>
              <a:t>Également en option, une vanne de dépotage (fonderie ) sera disponible chez DJFR.</a:t>
            </a:r>
          </a:p>
          <a:p>
            <a:pPr algn="just"/>
            <a:r>
              <a:rPr lang="fr-FR" sz="1400" dirty="0">
                <a:solidFill>
                  <a:schemeClr val="bg1"/>
                </a:solidFill>
              </a:rPr>
              <a:t>Pour le montage, vous devrez en plus vous munir de quelques babioles (chute de tubes et ronds de laiton, rivets, boulons M1, porte étiquette )</a:t>
            </a:r>
          </a:p>
          <a:p>
            <a:pPr algn="just"/>
            <a:r>
              <a:rPr lang="fr-FR" sz="1400" dirty="0">
                <a:solidFill>
                  <a:schemeClr val="bg1"/>
                </a:solidFill>
              </a:rPr>
              <a:t>Le montage des 2 containers OCEM et du palonnier est simple et rapide.</a:t>
            </a:r>
          </a:p>
          <a:p>
            <a:pPr algn="just"/>
            <a:r>
              <a:rPr lang="fr-FR" sz="1400" dirty="0">
                <a:solidFill>
                  <a:schemeClr val="bg1"/>
                </a:solidFill>
              </a:rPr>
              <a:t>Celui de </a:t>
            </a:r>
            <a:r>
              <a:rPr lang="fr-FR" sz="1400" dirty="0" smtClean="0">
                <a:solidFill>
                  <a:schemeClr val="bg1"/>
                </a:solidFill>
              </a:rPr>
              <a:t>l’</a:t>
            </a:r>
            <a:r>
              <a:rPr lang="fr-FR" sz="1400" dirty="0" err="1" smtClean="0">
                <a:solidFill>
                  <a:schemeClr val="bg1"/>
                </a:solidFill>
              </a:rPr>
              <a:t>Aérosudest</a:t>
            </a:r>
            <a:r>
              <a:rPr lang="fr-FR" sz="1400" dirty="0" smtClean="0">
                <a:solidFill>
                  <a:schemeClr val="bg1"/>
                </a:solidFill>
              </a:rPr>
              <a:t> </a:t>
            </a:r>
            <a:r>
              <a:rPr lang="fr-FR" sz="1400" dirty="0">
                <a:solidFill>
                  <a:schemeClr val="bg1"/>
                </a:solidFill>
              </a:rPr>
              <a:t>est plus long et nécessitera la pose de quelques rivets et surtout le repoussage d’environ 300 rivets avec une tête de </a:t>
            </a:r>
            <a:r>
              <a:rPr lang="fr-FR" sz="1400" dirty="0" smtClean="0">
                <a:solidFill>
                  <a:schemeClr val="bg1"/>
                </a:solidFill>
              </a:rPr>
              <a:t>0,5mm</a:t>
            </a:r>
            <a:r>
              <a:rPr lang="fr-FR" sz="1400" dirty="0">
                <a:solidFill>
                  <a:schemeClr val="bg1"/>
                </a:solidFill>
              </a:rPr>
              <a:t>.</a:t>
            </a:r>
          </a:p>
          <a:p>
            <a:pPr algn="just"/>
            <a:r>
              <a:rPr lang="fr-FR" sz="1400" dirty="0">
                <a:solidFill>
                  <a:schemeClr val="bg1"/>
                </a:solidFill>
              </a:rPr>
              <a:t>Prévoir le matériel adapté en conséquence</a:t>
            </a:r>
            <a:r>
              <a:rPr lang="fr-FR" sz="1400" dirty="0"/>
              <a:t>.</a:t>
            </a:r>
          </a:p>
        </p:txBody>
      </p:sp>
    </p:spTree>
    <p:extLst>
      <p:ext uri="{BB962C8B-B14F-4D97-AF65-F5344CB8AC3E}">
        <p14:creationId xmlns:p14="http://schemas.microsoft.com/office/powerpoint/2010/main" val="389935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1333294" y="1124744"/>
            <a:ext cx="6636752" cy="769441"/>
          </a:xfrm>
          <a:prstGeom prst="rect">
            <a:avLst/>
          </a:prstGeom>
        </p:spPr>
        <p:txBody>
          <a:bodyPr wrap="none">
            <a:spAutoFit/>
          </a:bodyPr>
          <a:lstStyle/>
          <a:p>
            <a:pPr algn="ctr">
              <a:spcBef>
                <a:spcPts val="1200"/>
              </a:spcBef>
            </a:pPr>
            <a:r>
              <a:rPr lang="fr-FR" sz="4400" b="1" dirty="0">
                <a:solidFill>
                  <a:srgbClr val="FFFF00"/>
                </a:solidFill>
                <a:latin typeface="Candara" panose="020E0502030303020204" pitchFamily="34" charset="0"/>
                <a:cs typeface="Arial" pitchFamily="34" charset="0"/>
              </a:rPr>
              <a:t>Containers Jean Luc </a:t>
            </a:r>
            <a:r>
              <a:rPr lang="fr-FR" sz="4400" b="1" dirty="0" smtClean="0">
                <a:solidFill>
                  <a:srgbClr val="FFFF00"/>
                </a:solidFill>
                <a:latin typeface="Candara" panose="020E0502030303020204" pitchFamily="34" charset="0"/>
                <a:cs typeface="Arial" pitchFamily="34" charset="0"/>
              </a:rPr>
              <a:t>Delort</a:t>
            </a:r>
            <a:endParaRPr lang="fr-FR"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36</a:t>
            </a:fld>
            <a:endParaRPr lang="fr-FR" dirty="0"/>
          </a:p>
        </p:txBody>
      </p:sp>
      <p:sp>
        <p:nvSpPr>
          <p:cNvPr id="6" name="Espace réservé de la date 5"/>
          <p:cNvSpPr>
            <a:spLocks noGrp="1"/>
          </p:cNvSpPr>
          <p:nvPr>
            <p:ph type="dt" sz="half" idx="10"/>
          </p:nvPr>
        </p:nvSpPr>
        <p:spPr/>
        <p:txBody>
          <a:bodyPr/>
          <a:lstStyle/>
          <a:p>
            <a:fld id="{CC4855B9-9E84-486E-A3D8-250D71216AA5}" type="datetime1">
              <a:rPr lang="fr-FR" smtClean="0"/>
              <a:t>15/10/2021</a:t>
            </a:fld>
            <a:endParaRPr lang="fr-FR" dirty="0"/>
          </a:p>
        </p:txBody>
      </p:sp>
      <p:sp>
        <p:nvSpPr>
          <p:cNvPr id="4" name="Rectangle 3"/>
          <p:cNvSpPr/>
          <p:nvPr/>
        </p:nvSpPr>
        <p:spPr>
          <a:xfrm>
            <a:off x="1772713" y="2623065"/>
            <a:ext cx="184731" cy="1200329"/>
          </a:xfrm>
          <a:prstGeom prst="rect">
            <a:avLst/>
          </a:prstGeom>
        </p:spPr>
        <p:txBody>
          <a:bodyPr wrap="none">
            <a:spAutoFit/>
          </a:bodyPr>
          <a:lstStyle/>
          <a:p>
            <a:endParaRPr lang="fr-FR" sz="3600" b="1" dirty="0">
              <a:solidFill>
                <a:schemeClr val="bg1"/>
              </a:solidFill>
            </a:endParaRPr>
          </a:p>
          <a:p>
            <a:endParaRPr lang="fr-FR" sz="3600" b="1" dirty="0">
              <a:solidFill>
                <a:schemeClr val="bg1"/>
              </a:solidFill>
            </a:endParaRPr>
          </a:p>
        </p:txBody>
      </p:sp>
      <p:pic>
        <p:nvPicPr>
          <p:cNvPr id="7" name="Image 6"/>
          <p:cNvPicPr>
            <a:picLocks noChangeAspect="1"/>
          </p:cNvPicPr>
          <p:nvPr/>
        </p:nvPicPr>
        <p:blipFill>
          <a:blip r:embed="rId3"/>
          <a:stretch>
            <a:fillRect/>
          </a:stretch>
        </p:blipFill>
        <p:spPr>
          <a:xfrm>
            <a:off x="1603670" y="2086963"/>
            <a:ext cx="6096000" cy="4067175"/>
          </a:xfrm>
          <a:prstGeom prst="rect">
            <a:avLst/>
          </a:prstGeom>
        </p:spPr>
      </p:pic>
    </p:spTree>
    <p:extLst>
      <p:ext uri="{BB962C8B-B14F-4D97-AF65-F5344CB8AC3E}">
        <p14:creationId xmlns:p14="http://schemas.microsoft.com/office/powerpoint/2010/main" val="347608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218149" y="1124744"/>
            <a:ext cx="4867038" cy="769441"/>
          </a:xfrm>
          <a:prstGeom prst="rect">
            <a:avLst/>
          </a:prstGeom>
        </p:spPr>
        <p:txBody>
          <a:bodyPr wrap="none">
            <a:spAutoFit/>
          </a:bodyPr>
          <a:lstStyle/>
          <a:p>
            <a:pPr algn="ctr">
              <a:spcBef>
                <a:spcPts val="1200"/>
              </a:spcBef>
            </a:pPr>
            <a:r>
              <a:rPr lang="fr-FR" sz="4400" b="1" dirty="0" smtClean="0">
                <a:solidFill>
                  <a:srgbClr val="FFFF00"/>
                </a:solidFill>
                <a:latin typeface="Candara" panose="020E0502030303020204" pitchFamily="34" charset="0"/>
                <a:cs typeface="Arial" pitchFamily="34" charset="0"/>
              </a:rPr>
              <a:t>Achats en commun</a:t>
            </a:r>
            <a:endParaRPr lang="fr-FR"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37</a:t>
            </a:fld>
            <a:endParaRPr lang="fr-FR" dirty="0"/>
          </a:p>
        </p:txBody>
      </p:sp>
      <p:sp>
        <p:nvSpPr>
          <p:cNvPr id="6" name="Espace réservé de la date 5"/>
          <p:cNvSpPr>
            <a:spLocks noGrp="1"/>
          </p:cNvSpPr>
          <p:nvPr>
            <p:ph type="dt" sz="half" idx="10"/>
          </p:nvPr>
        </p:nvSpPr>
        <p:spPr/>
        <p:txBody>
          <a:bodyPr/>
          <a:lstStyle/>
          <a:p>
            <a:fld id="{BF3F9DFF-1C6E-43F0-AE04-2F82CA60958A}" type="datetime1">
              <a:rPr lang="fr-FR" smtClean="0"/>
              <a:t>15/10/2021</a:t>
            </a:fld>
            <a:endParaRPr lang="fr-FR" dirty="0"/>
          </a:p>
        </p:txBody>
      </p:sp>
      <p:sp>
        <p:nvSpPr>
          <p:cNvPr id="4" name="Rectangle 3"/>
          <p:cNvSpPr/>
          <p:nvPr/>
        </p:nvSpPr>
        <p:spPr>
          <a:xfrm>
            <a:off x="1772713" y="2623065"/>
            <a:ext cx="5713937" cy="2862322"/>
          </a:xfrm>
          <a:prstGeom prst="rect">
            <a:avLst/>
          </a:prstGeom>
        </p:spPr>
        <p:txBody>
          <a:bodyPr wrap="none">
            <a:spAutoFit/>
          </a:bodyPr>
          <a:lstStyle/>
          <a:p>
            <a:r>
              <a:rPr lang="fr-FR" sz="3600" b="1" dirty="0" smtClean="0">
                <a:solidFill>
                  <a:schemeClr val="bg1"/>
                </a:solidFill>
              </a:rPr>
              <a:t>CHREZO camions Berliet</a:t>
            </a:r>
          </a:p>
          <a:p>
            <a:r>
              <a:rPr lang="fr-FR" sz="3600" b="1" dirty="0" smtClean="0">
                <a:solidFill>
                  <a:schemeClr val="bg1"/>
                </a:solidFill>
              </a:rPr>
              <a:t>CHREZO  locomotive Class 66</a:t>
            </a:r>
          </a:p>
          <a:p>
            <a:endParaRPr lang="fr-FR" sz="3600" b="1" dirty="0">
              <a:solidFill>
                <a:schemeClr val="bg1"/>
              </a:solidFill>
            </a:endParaRPr>
          </a:p>
          <a:p>
            <a:r>
              <a:rPr lang="fr-FR" sz="3600" b="1" dirty="0">
                <a:solidFill>
                  <a:schemeClr val="bg1"/>
                </a:solidFill>
              </a:rPr>
              <a:t>WAGONS </a:t>
            </a:r>
            <a:r>
              <a:rPr lang="fr-FR" sz="3600" b="1" dirty="0">
                <a:solidFill>
                  <a:schemeClr val="bg1"/>
                </a:solidFill>
                <a:hlinkClick r:id="rId3"/>
              </a:rPr>
              <a:t>dimoxan@web.de</a:t>
            </a:r>
            <a:endParaRPr lang="fr-FR" sz="3600" b="1" dirty="0">
              <a:solidFill>
                <a:schemeClr val="bg1"/>
              </a:solidFill>
            </a:endParaRPr>
          </a:p>
          <a:p>
            <a:endParaRPr lang="fr-FR" sz="3600" b="1" dirty="0">
              <a:solidFill>
                <a:schemeClr val="bg1"/>
              </a:solidFill>
            </a:endParaRPr>
          </a:p>
        </p:txBody>
      </p:sp>
    </p:spTree>
    <p:extLst>
      <p:ext uri="{BB962C8B-B14F-4D97-AF65-F5344CB8AC3E}">
        <p14:creationId xmlns:p14="http://schemas.microsoft.com/office/powerpoint/2010/main" val="2708184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38</a:t>
            </a:fld>
            <a:endParaRPr lang="fr-FR" dirty="0"/>
          </a:p>
        </p:txBody>
      </p:sp>
      <p:sp>
        <p:nvSpPr>
          <p:cNvPr id="6" name="Espace réservé de la date 5"/>
          <p:cNvSpPr>
            <a:spLocks noGrp="1"/>
          </p:cNvSpPr>
          <p:nvPr>
            <p:ph type="dt" sz="half" idx="10"/>
          </p:nvPr>
        </p:nvSpPr>
        <p:spPr/>
        <p:txBody>
          <a:bodyPr/>
          <a:lstStyle/>
          <a:p>
            <a:fld id="{F6112A4D-9C67-4BC8-AD62-707DA346F43A}" type="datetime1">
              <a:rPr lang="fr-FR" smtClean="0"/>
              <a:t>15/10/2021</a:t>
            </a:fld>
            <a:endParaRPr lang="fr-FR" dirty="0"/>
          </a:p>
        </p:txBody>
      </p:sp>
      <p:sp>
        <p:nvSpPr>
          <p:cNvPr id="4" name="Rectangle 3"/>
          <p:cNvSpPr/>
          <p:nvPr/>
        </p:nvSpPr>
        <p:spPr>
          <a:xfrm>
            <a:off x="1403648" y="188640"/>
            <a:ext cx="5904656" cy="646331"/>
          </a:xfrm>
          <a:prstGeom prst="rect">
            <a:avLst/>
          </a:prstGeom>
        </p:spPr>
        <p:txBody>
          <a:bodyPr wrap="square">
            <a:spAutoFit/>
          </a:bodyPr>
          <a:lstStyle/>
          <a:p>
            <a:pPr algn="ctr"/>
            <a:r>
              <a:rPr lang="fr-FR" sz="3600" b="1" dirty="0">
                <a:solidFill>
                  <a:schemeClr val="bg1"/>
                </a:solidFill>
              </a:rPr>
              <a:t>CHREZO camions </a:t>
            </a:r>
            <a:r>
              <a:rPr lang="fr-FR" sz="3600" b="1" dirty="0" smtClean="0">
                <a:solidFill>
                  <a:schemeClr val="bg1"/>
                </a:solidFill>
              </a:rPr>
              <a:t>Berliet</a:t>
            </a:r>
          </a:p>
        </p:txBody>
      </p:sp>
      <p:pic>
        <p:nvPicPr>
          <p:cNvPr id="7" name="Image 6"/>
          <p:cNvPicPr>
            <a:picLocks noChangeAspect="1"/>
          </p:cNvPicPr>
          <p:nvPr/>
        </p:nvPicPr>
        <p:blipFill>
          <a:blip r:embed="rId3"/>
          <a:stretch>
            <a:fillRect/>
          </a:stretch>
        </p:blipFill>
        <p:spPr>
          <a:xfrm>
            <a:off x="-8346" y="1054102"/>
            <a:ext cx="4414132" cy="2942755"/>
          </a:xfrm>
          <a:prstGeom prst="rect">
            <a:avLst/>
          </a:prstGeom>
        </p:spPr>
      </p:pic>
      <p:pic>
        <p:nvPicPr>
          <p:cNvPr id="3078" name="Picture 6" descr="Berliet TBU 15 CLD - Armée française 19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6855" y="3950770"/>
            <a:ext cx="4378746" cy="291916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5"/>
          <a:stretch>
            <a:fillRect/>
          </a:stretch>
        </p:blipFill>
        <p:spPr>
          <a:xfrm>
            <a:off x="4311205" y="1054102"/>
            <a:ext cx="4972817" cy="3315212"/>
          </a:xfrm>
          <a:prstGeom prst="rect">
            <a:avLst/>
          </a:prstGeom>
        </p:spPr>
      </p:pic>
    </p:spTree>
    <p:extLst>
      <p:ext uri="{BB962C8B-B14F-4D97-AF65-F5344CB8AC3E}">
        <p14:creationId xmlns:p14="http://schemas.microsoft.com/office/powerpoint/2010/main" val="560690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39</a:t>
            </a:fld>
            <a:endParaRPr lang="fr-FR" dirty="0"/>
          </a:p>
        </p:txBody>
      </p:sp>
      <p:sp>
        <p:nvSpPr>
          <p:cNvPr id="6" name="Espace réservé de la date 5"/>
          <p:cNvSpPr>
            <a:spLocks noGrp="1"/>
          </p:cNvSpPr>
          <p:nvPr>
            <p:ph type="dt" sz="half" idx="10"/>
          </p:nvPr>
        </p:nvSpPr>
        <p:spPr/>
        <p:txBody>
          <a:bodyPr/>
          <a:lstStyle/>
          <a:p>
            <a:fld id="{74BD3009-6953-400D-8F58-8496B1E7B029}" type="datetime1">
              <a:rPr lang="fr-FR" smtClean="0"/>
              <a:t>15/10/2021</a:t>
            </a:fld>
            <a:endParaRPr lang="fr-FR" dirty="0"/>
          </a:p>
        </p:txBody>
      </p:sp>
      <p:sp>
        <p:nvSpPr>
          <p:cNvPr id="4" name="Rectangle 3"/>
          <p:cNvSpPr/>
          <p:nvPr/>
        </p:nvSpPr>
        <p:spPr>
          <a:xfrm>
            <a:off x="1403648" y="188640"/>
            <a:ext cx="5904656" cy="646331"/>
          </a:xfrm>
          <a:prstGeom prst="rect">
            <a:avLst/>
          </a:prstGeom>
        </p:spPr>
        <p:txBody>
          <a:bodyPr wrap="square">
            <a:spAutoFit/>
          </a:bodyPr>
          <a:lstStyle/>
          <a:p>
            <a:pPr algn="ctr"/>
            <a:r>
              <a:rPr lang="fr-FR" sz="3600" b="1" dirty="0">
                <a:solidFill>
                  <a:schemeClr val="bg1"/>
                </a:solidFill>
              </a:rPr>
              <a:t>CHREZO camions </a:t>
            </a:r>
            <a:r>
              <a:rPr lang="fr-FR" sz="3600" b="1" dirty="0" smtClean="0">
                <a:solidFill>
                  <a:schemeClr val="bg1"/>
                </a:solidFill>
              </a:rPr>
              <a:t>Berliet</a:t>
            </a:r>
          </a:p>
        </p:txBody>
      </p:sp>
      <p:pic>
        <p:nvPicPr>
          <p:cNvPr id="7" name="Image 6"/>
          <p:cNvPicPr>
            <a:picLocks noChangeAspect="1"/>
          </p:cNvPicPr>
          <p:nvPr/>
        </p:nvPicPr>
        <p:blipFill>
          <a:blip r:embed="rId3"/>
          <a:stretch>
            <a:fillRect/>
          </a:stretch>
        </p:blipFill>
        <p:spPr>
          <a:xfrm>
            <a:off x="1138294" y="2087387"/>
            <a:ext cx="2060066" cy="1373377"/>
          </a:xfrm>
          <a:prstGeom prst="rect">
            <a:avLst/>
          </a:prstGeom>
        </p:spPr>
      </p:pic>
      <p:pic>
        <p:nvPicPr>
          <p:cNvPr id="3078" name="Picture 6" descr="Berliet TBU 15 CLD - Armée française 19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5034" y="2087387"/>
            <a:ext cx="2119261" cy="141284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5"/>
          <a:stretch>
            <a:fillRect/>
          </a:stretch>
        </p:blipFill>
        <p:spPr>
          <a:xfrm>
            <a:off x="3374499" y="2087387"/>
            <a:ext cx="2694396" cy="1796264"/>
          </a:xfrm>
          <a:prstGeom prst="rect">
            <a:avLst/>
          </a:prstGeom>
        </p:spPr>
      </p:pic>
      <p:sp>
        <p:nvSpPr>
          <p:cNvPr id="2" name="ZoneTexte 1"/>
          <p:cNvSpPr txBox="1"/>
          <p:nvPr/>
        </p:nvSpPr>
        <p:spPr>
          <a:xfrm>
            <a:off x="1726165" y="4226667"/>
            <a:ext cx="5999463" cy="646331"/>
          </a:xfrm>
          <a:prstGeom prst="rect">
            <a:avLst/>
          </a:prstGeom>
          <a:noFill/>
        </p:spPr>
        <p:txBody>
          <a:bodyPr wrap="none" rtlCol="0">
            <a:spAutoFit/>
          </a:bodyPr>
          <a:lstStyle/>
          <a:p>
            <a:pPr algn="ctr"/>
            <a:r>
              <a:rPr lang="fr-FR" b="1" dirty="0" smtClean="0">
                <a:solidFill>
                  <a:schemeClr val="bg1"/>
                </a:solidFill>
              </a:rPr>
              <a:t>CHREZO nous a vendu chaque modèle 24€ TTC au lieu de 42€</a:t>
            </a:r>
          </a:p>
          <a:p>
            <a:pPr algn="ctr"/>
            <a:r>
              <a:rPr lang="fr-FR" b="1" dirty="0" smtClean="0">
                <a:solidFill>
                  <a:schemeClr val="bg1"/>
                </a:solidFill>
              </a:rPr>
              <a:t>Nous avons acheté et revendu  48 camions </a:t>
            </a:r>
            <a:endParaRPr lang="fr-FR" b="1" dirty="0">
              <a:solidFill>
                <a:schemeClr val="bg1"/>
              </a:solidFill>
            </a:endParaRPr>
          </a:p>
        </p:txBody>
      </p:sp>
    </p:spTree>
    <p:extLst>
      <p:ext uri="{BB962C8B-B14F-4D97-AF65-F5344CB8AC3E}">
        <p14:creationId xmlns:p14="http://schemas.microsoft.com/office/powerpoint/2010/main" val="2246624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022630"/>
            <a:ext cx="8784976" cy="5698846"/>
          </a:xfrm>
        </p:spPr>
        <p:txBody>
          <a:bodyPr numCol="2">
            <a:normAutofit fontScale="25000" lnSpcReduction="20000"/>
          </a:bodyPr>
          <a:lstStyle/>
          <a:p>
            <a:pPr algn="ctr">
              <a:lnSpc>
                <a:spcPct val="120000"/>
              </a:lnSpc>
              <a:buNone/>
            </a:pPr>
            <a:r>
              <a:rPr lang="fr-FR" sz="7200" dirty="0" smtClean="0">
                <a:solidFill>
                  <a:srgbClr val="FFC000"/>
                </a:solidFill>
                <a:latin typeface="+mj-lt"/>
              </a:rPr>
              <a:t> </a:t>
            </a:r>
            <a:r>
              <a:rPr lang="fr-FR" sz="7200" b="1" dirty="0" smtClean="0">
                <a:solidFill>
                  <a:srgbClr val="FFC000"/>
                </a:solidFill>
                <a:latin typeface="Candara" panose="020E0502030303020204" pitchFamily="34" charset="0"/>
                <a:cs typeface="Arial" pitchFamily="34" charset="0"/>
              </a:rPr>
              <a:t>Café croissants à 10h00</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Prochaines réunions</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Assemblée générale</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Point finances - Bernard MOLLARD</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Notre contrat VATEL</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Bilan de la réunion des constructeurs 2021</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Infos cercle du zéro - François CECCALDI</a:t>
            </a:r>
          </a:p>
          <a:p>
            <a:pPr marL="0" indent="0" algn="ctr">
              <a:lnSpc>
                <a:spcPct val="120000"/>
              </a:lnSpc>
              <a:spcBef>
                <a:spcPts val="1200"/>
              </a:spcBef>
              <a:buNone/>
            </a:pPr>
            <a:r>
              <a:rPr lang="fr-FR" sz="7200" b="1" dirty="0">
                <a:solidFill>
                  <a:srgbClr val="FFFFFF"/>
                </a:solidFill>
                <a:latin typeface="Candara" panose="020E0502030303020204" pitchFamily="34" charset="0"/>
              </a:rPr>
              <a:t>MOROP - Michel </a:t>
            </a:r>
            <a:r>
              <a:rPr lang="fr-FR" sz="7200" b="1" dirty="0" smtClean="0">
                <a:solidFill>
                  <a:srgbClr val="FFFFFF"/>
                </a:solidFill>
                <a:latin typeface="Candara" panose="020E0502030303020204" pitchFamily="34" charset="0"/>
              </a:rPr>
              <a:t>CARY</a:t>
            </a:r>
            <a:endParaRPr lang="fr-FR" sz="7200" b="1" dirty="0" smtClean="0">
              <a:solidFill>
                <a:srgbClr val="FFFFFF"/>
              </a:solidFill>
              <a:latin typeface="Candara" panose="020E0502030303020204" pitchFamily="34" charset="0"/>
              <a:cs typeface="Arial" pitchFamily="34" charset="0"/>
            </a:endParaRPr>
          </a:p>
          <a:p>
            <a:pPr marL="0" indent="0" algn="ctr">
              <a:lnSpc>
                <a:spcPct val="120000"/>
              </a:lnSpc>
              <a:spcBef>
                <a:spcPts val="1200"/>
              </a:spcBef>
              <a:buNone/>
            </a:pPr>
            <a:r>
              <a:rPr lang="fr-FR" sz="7200" b="1" dirty="0" smtClean="0">
                <a:solidFill>
                  <a:srgbClr val="FFFFFF"/>
                </a:solidFill>
                <a:latin typeface="Candara" panose="020E0502030303020204" pitchFamily="34" charset="0"/>
              </a:rPr>
              <a:t>Déplacements futurs (Italie /Allemagne)</a:t>
            </a:r>
          </a:p>
          <a:p>
            <a:pPr marL="0" indent="0" algn="ctr">
              <a:lnSpc>
                <a:spcPct val="120000"/>
              </a:lnSpc>
              <a:spcBef>
                <a:spcPts val="1200"/>
              </a:spcBef>
              <a:buNone/>
            </a:pPr>
            <a:r>
              <a:rPr lang="fr-FR" sz="7200" b="1" dirty="0" smtClean="0">
                <a:solidFill>
                  <a:srgbClr val="FFFFFF"/>
                </a:solidFill>
                <a:latin typeface="Candara" panose="020E0502030303020204" pitchFamily="34" charset="0"/>
              </a:rPr>
              <a:t>Containers - Jean Luc DELORT</a:t>
            </a:r>
          </a:p>
          <a:p>
            <a:pPr marL="0" indent="0" algn="ctr">
              <a:lnSpc>
                <a:spcPct val="120000"/>
              </a:lnSpc>
              <a:spcBef>
                <a:spcPts val="1200"/>
              </a:spcBef>
              <a:buNone/>
            </a:pPr>
            <a:r>
              <a:rPr lang="fr-FR" sz="7200" b="1" dirty="0" smtClean="0">
                <a:solidFill>
                  <a:srgbClr val="FFFFFF"/>
                </a:solidFill>
                <a:latin typeface="Candara" panose="020E0502030303020204" pitchFamily="34" charset="0"/>
              </a:rPr>
              <a:t>Achats en commun</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Actualités</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Souvenirs électriques</a:t>
            </a:r>
          </a:p>
          <a:p>
            <a:pPr marL="0" indent="0" algn="ctr">
              <a:lnSpc>
                <a:spcPct val="120000"/>
              </a:lnSpc>
              <a:spcBef>
                <a:spcPts val="1200"/>
              </a:spcBef>
              <a:buNone/>
            </a:pPr>
            <a:endParaRPr lang="fr-FR" sz="7200" b="1" dirty="0" smtClean="0">
              <a:solidFill>
                <a:srgbClr val="FFFFFF"/>
              </a:solidFill>
              <a:latin typeface="Candara" panose="020E0502030303020204" pitchFamily="34" charset="0"/>
              <a:cs typeface="Arial" pitchFamily="34" charset="0"/>
            </a:endParaRPr>
          </a:p>
          <a:p>
            <a:pPr marL="0" indent="0" algn="ctr">
              <a:lnSpc>
                <a:spcPct val="120000"/>
              </a:lnSpc>
              <a:spcBef>
                <a:spcPts val="1200"/>
              </a:spcBef>
              <a:buNone/>
            </a:pPr>
            <a:r>
              <a:rPr lang="fr-FR" sz="7200" b="1" dirty="0" smtClean="0">
                <a:solidFill>
                  <a:srgbClr val="FFFFFF"/>
                </a:solidFill>
                <a:latin typeface="Candara" panose="020E0502030303020204" pitchFamily="34" charset="0"/>
              </a:rPr>
              <a:t>Art ferroviaire</a:t>
            </a:r>
            <a:endParaRPr lang="fr-FR" sz="7200" b="1" dirty="0" smtClean="0">
              <a:solidFill>
                <a:srgbClr val="FFFFFF"/>
              </a:solidFill>
              <a:latin typeface="Candara" panose="020E0502030303020204" pitchFamily="34" charset="0"/>
              <a:cs typeface="Arial" pitchFamily="34" charset="0"/>
            </a:endParaRP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Questions diverses</a:t>
            </a:r>
          </a:p>
          <a:p>
            <a:pPr marL="0" indent="0" algn="ctr">
              <a:lnSpc>
                <a:spcPct val="120000"/>
              </a:lnSpc>
              <a:spcBef>
                <a:spcPts val="1200"/>
              </a:spcBef>
              <a:buNone/>
            </a:pPr>
            <a:endParaRPr lang="fr-FR" sz="7200" b="1" dirty="0" smtClean="0">
              <a:solidFill>
                <a:srgbClr val="FFFFFF"/>
              </a:solidFill>
              <a:latin typeface="Candara" panose="020E0502030303020204" pitchFamily="34" charset="0"/>
              <a:cs typeface="Arial" pitchFamily="34" charset="0"/>
            </a:endParaRPr>
          </a:p>
          <a:p>
            <a:pPr marL="0" indent="0" algn="ctr">
              <a:lnSpc>
                <a:spcPct val="120000"/>
              </a:lnSpc>
              <a:spcBef>
                <a:spcPts val="1200"/>
              </a:spcBef>
              <a:buNone/>
            </a:pPr>
            <a:r>
              <a:rPr lang="fr-FR" sz="7200" b="1" dirty="0">
                <a:solidFill>
                  <a:srgbClr val="FFC000"/>
                </a:solidFill>
                <a:latin typeface="Candara" panose="020E0502030303020204" pitchFamily="34" charset="0"/>
                <a:cs typeface="Arial" pitchFamily="34" charset="0"/>
              </a:rPr>
              <a:t>Repas  </a:t>
            </a:r>
            <a:r>
              <a:rPr lang="fr-FR" sz="7200" b="1" dirty="0" smtClean="0">
                <a:solidFill>
                  <a:srgbClr val="FFC000"/>
                </a:solidFill>
                <a:latin typeface="Candara" panose="020E0502030303020204" pitchFamily="34" charset="0"/>
                <a:cs typeface="Arial" pitchFamily="34" charset="0"/>
              </a:rPr>
              <a:t>12h00</a:t>
            </a:r>
          </a:p>
          <a:p>
            <a:pPr marL="0" indent="0" algn="ctr">
              <a:lnSpc>
                <a:spcPct val="120000"/>
              </a:lnSpc>
              <a:spcBef>
                <a:spcPts val="1200"/>
              </a:spcBef>
              <a:buNone/>
            </a:pPr>
            <a:endParaRPr lang="fr-FR" sz="7200" b="1" dirty="0" smtClean="0">
              <a:solidFill>
                <a:srgbClr val="FFFFFF"/>
              </a:solidFill>
              <a:latin typeface="Candara" panose="020E0502030303020204" pitchFamily="34" charset="0"/>
              <a:cs typeface="Arial" pitchFamily="34" charset="0"/>
            </a:endParaRP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Vidéo mémère en ballade – Thierry CAMBOUNET</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Atelier affutage – Daniel FAYET</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Atelier sonorisation BB 67400 -- Michel SANTENE</a:t>
            </a:r>
          </a:p>
          <a:p>
            <a:pPr marL="0" indent="0" algn="ctr">
              <a:lnSpc>
                <a:spcPct val="120000"/>
              </a:lnSpc>
              <a:spcBef>
                <a:spcPts val="1200"/>
              </a:spcBef>
              <a:buNone/>
            </a:pPr>
            <a:r>
              <a:rPr lang="fr-FR" sz="7200" b="1" dirty="0" smtClean="0">
                <a:solidFill>
                  <a:srgbClr val="FFFFFF"/>
                </a:solidFill>
                <a:latin typeface="Candara" panose="020E0502030303020204" pitchFamily="34" charset="0"/>
                <a:cs typeface="Arial" pitchFamily="34" charset="0"/>
              </a:rPr>
              <a:t>Présentation de votre matériel</a:t>
            </a:r>
          </a:p>
          <a:p>
            <a:pPr marL="0" indent="0" algn="ctr">
              <a:lnSpc>
                <a:spcPct val="120000"/>
              </a:lnSpc>
              <a:spcBef>
                <a:spcPts val="1200"/>
              </a:spcBef>
              <a:buNone/>
            </a:pPr>
            <a:r>
              <a:rPr lang="fr-FR" sz="7200" b="1" dirty="0" smtClean="0">
                <a:solidFill>
                  <a:srgbClr val="FFC000"/>
                </a:solidFill>
                <a:latin typeface="Candara" panose="020E0502030303020204" pitchFamily="34" charset="0"/>
                <a:cs typeface="Arial" pitchFamily="34" charset="0"/>
              </a:rPr>
              <a:t>                                                                                      Fin de réunion 16h00</a:t>
            </a:r>
          </a:p>
          <a:p>
            <a:pPr marL="0" indent="0" algn="ctr">
              <a:spcBef>
                <a:spcPts val="0"/>
              </a:spcBef>
              <a:buNone/>
            </a:pPr>
            <a:endParaRPr lang="fr-FR" sz="6400" b="1" dirty="0" smtClean="0">
              <a:solidFill>
                <a:schemeClr val="bg2">
                  <a:lumMod val="10000"/>
                </a:schemeClr>
              </a:solidFill>
              <a:latin typeface="Candara" panose="020E0502030303020204" pitchFamily="34" charset="0"/>
              <a:cs typeface="Arial" pitchFamily="34" charset="0"/>
            </a:endParaRPr>
          </a:p>
          <a:p>
            <a:pPr marL="0" indent="0" algn="ctr">
              <a:buNone/>
            </a:pPr>
            <a:endParaRPr lang="fr-FR" sz="6400" dirty="0" smtClean="0">
              <a:solidFill>
                <a:srgbClr val="FF0000"/>
              </a:solidFill>
              <a:latin typeface="Candara" panose="020E0502030303020204" pitchFamily="34" charset="0"/>
              <a:cs typeface="Arial" pitchFamily="34" charset="0"/>
            </a:endParaRPr>
          </a:p>
          <a:p>
            <a:pPr marL="0" indent="0" algn="ctr">
              <a:buNone/>
            </a:pPr>
            <a:r>
              <a:rPr lang="fr-FR" sz="7200" dirty="0" smtClean="0">
                <a:solidFill>
                  <a:srgbClr val="FF0000"/>
                </a:solidFill>
                <a:latin typeface="Candara" panose="020E0502030303020204" pitchFamily="34" charset="0"/>
                <a:cs typeface="Arial" pitchFamily="34" charset="0"/>
              </a:rPr>
              <a:t> </a:t>
            </a:r>
            <a:endParaRPr lang="fr-FR" sz="5600" dirty="0" smtClean="0">
              <a:solidFill>
                <a:srgbClr val="FF0000"/>
              </a:solidFill>
              <a:latin typeface="Candara" panose="020E0502030303020204" pitchFamily="34" charset="0"/>
              <a:cs typeface="Arial" pitchFamily="34" charset="0"/>
            </a:endParaRPr>
          </a:p>
          <a:p>
            <a:pPr marL="0" indent="0" algn="ctr">
              <a:buNone/>
            </a:pPr>
            <a:r>
              <a:rPr lang="fr-FR" sz="5600" dirty="0" smtClean="0">
                <a:solidFill>
                  <a:srgbClr val="FF0000"/>
                </a:solidFill>
                <a:latin typeface="Candara" panose="020E0502030303020204" pitchFamily="34" charset="0"/>
              </a:rPr>
              <a:t> </a:t>
            </a:r>
          </a:p>
          <a:p>
            <a:pPr marL="0" indent="0" algn="ctr">
              <a:spcBef>
                <a:spcPts val="0"/>
              </a:spcBef>
              <a:buNone/>
            </a:pPr>
            <a:endParaRPr lang="fr-FR" sz="4000" b="1" dirty="0" smtClean="0">
              <a:solidFill>
                <a:srgbClr val="FF0000"/>
              </a:solidFill>
              <a:latin typeface="Candara" panose="020E0502030303020204" pitchFamily="34" charset="0"/>
            </a:endParaRPr>
          </a:p>
          <a:p>
            <a:pPr marL="0" indent="0" algn="ctr">
              <a:buNone/>
            </a:pPr>
            <a:r>
              <a:rPr lang="fr-FR" sz="4000" dirty="0" smtClean="0">
                <a:solidFill>
                  <a:srgbClr val="FF0000"/>
                </a:solidFill>
                <a:latin typeface="Candara" panose="020E0502030303020204" pitchFamily="34" charset="0"/>
              </a:rPr>
              <a:t> </a:t>
            </a:r>
          </a:p>
          <a:p>
            <a:pPr marL="0" indent="0" algn="ctr">
              <a:buNone/>
            </a:pPr>
            <a:r>
              <a:rPr lang="fr-FR" sz="4000" dirty="0" smtClean="0">
                <a:solidFill>
                  <a:srgbClr val="FF0000"/>
                </a:solidFill>
                <a:latin typeface="Candara" panose="020E0502030303020204" pitchFamily="34" charset="0"/>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2" name="Rectangle 1"/>
          <p:cNvSpPr/>
          <p:nvPr/>
        </p:nvSpPr>
        <p:spPr>
          <a:xfrm>
            <a:off x="755576" y="92623"/>
            <a:ext cx="7272808" cy="707886"/>
          </a:xfrm>
          <a:prstGeom prst="rect">
            <a:avLst/>
          </a:prstGeom>
          <a:noFill/>
        </p:spPr>
        <p:txBody>
          <a:bodyPr wrap="square" lIns="91440" tIns="45720" rIns="91440" bIns="45720">
            <a:spAutoFit/>
          </a:bodyPr>
          <a:lstStyle/>
          <a:p>
            <a:pPr algn="ctr"/>
            <a:r>
              <a:rPr lang="fr-FR" sz="40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A l’ordre du jour</a:t>
            </a:r>
            <a:endParaRPr lang="fr-FR" sz="40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endParaRPr>
          </a:p>
        </p:txBody>
      </p:sp>
      <p:pic>
        <p:nvPicPr>
          <p:cNvPr id="6" name="il_fi" descr="http://www.easydroit.fr/images/article/image/image031.png"/>
          <p:cNvPicPr/>
          <p:nvPr/>
        </p:nvPicPr>
        <p:blipFill>
          <a:blip r:embed="rId3" cstate="print"/>
          <a:srcRect/>
          <a:stretch>
            <a:fillRect/>
          </a:stretch>
        </p:blipFill>
        <p:spPr bwMode="auto">
          <a:xfrm>
            <a:off x="8495928" y="67885"/>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fld id="{B15E8FC0-C569-4CE2-8C46-47D37D8CEA03}" type="datetime1">
              <a:rPr lang="fr-FR" smtClean="0"/>
              <a:t>15/10/2021</a:t>
            </a:fld>
            <a:endParaRPr lang="fr-FR" dirty="0"/>
          </a:p>
        </p:txBody>
      </p:sp>
    </p:spTree>
    <p:extLst>
      <p:ext uri="{BB962C8B-B14F-4D97-AF65-F5344CB8AC3E}">
        <p14:creationId xmlns:p14="http://schemas.microsoft.com/office/powerpoint/2010/main" val="2281353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098" name="Picture 2" descr="https://d2j6dbq0eux0bg.cloudfront.net/images/10560104/23082399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 y="0"/>
            <a:ext cx="91493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40</a:t>
            </a:fld>
            <a:endParaRPr lang="fr-FR" dirty="0"/>
          </a:p>
        </p:txBody>
      </p:sp>
      <p:sp>
        <p:nvSpPr>
          <p:cNvPr id="6" name="Espace réservé de la date 5"/>
          <p:cNvSpPr>
            <a:spLocks noGrp="1"/>
          </p:cNvSpPr>
          <p:nvPr>
            <p:ph type="dt" sz="half" idx="10"/>
          </p:nvPr>
        </p:nvSpPr>
        <p:spPr/>
        <p:txBody>
          <a:bodyPr/>
          <a:lstStyle/>
          <a:p>
            <a:fld id="{F44EB616-A5AE-488D-A895-ABEC74E8A8B8}" type="datetime1">
              <a:rPr lang="fr-FR" smtClean="0"/>
              <a:t>15/10/2021</a:t>
            </a:fld>
            <a:endParaRPr lang="fr-FR" dirty="0"/>
          </a:p>
        </p:txBody>
      </p:sp>
      <p:sp>
        <p:nvSpPr>
          <p:cNvPr id="4" name="Rectangle 3"/>
          <p:cNvSpPr/>
          <p:nvPr/>
        </p:nvSpPr>
        <p:spPr>
          <a:xfrm>
            <a:off x="899592" y="21768"/>
            <a:ext cx="5940152" cy="646331"/>
          </a:xfrm>
          <a:prstGeom prst="rect">
            <a:avLst/>
          </a:prstGeom>
        </p:spPr>
        <p:txBody>
          <a:bodyPr wrap="square">
            <a:spAutoFit/>
          </a:bodyPr>
          <a:lstStyle/>
          <a:p>
            <a:pPr algn="ctr"/>
            <a:r>
              <a:rPr lang="fr-FR" sz="3600" b="1" dirty="0" smtClean="0">
                <a:solidFill>
                  <a:srgbClr val="0000FF"/>
                </a:solidFill>
              </a:rPr>
              <a:t>CHREZO  </a:t>
            </a:r>
            <a:r>
              <a:rPr lang="fr-FR" sz="3600" b="1" dirty="0">
                <a:solidFill>
                  <a:srgbClr val="0000FF"/>
                </a:solidFill>
              </a:rPr>
              <a:t>locomotive Class 66</a:t>
            </a:r>
          </a:p>
        </p:txBody>
      </p:sp>
      <p:sp>
        <p:nvSpPr>
          <p:cNvPr id="2" name="Rectangle 1"/>
          <p:cNvSpPr/>
          <p:nvPr/>
        </p:nvSpPr>
        <p:spPr>
          <a:xfrm>
            <a:off x="3450246" y="697468"/>
            <a:ext cx="5283993" cy="1200329"/>
          </a:xfrm>
          <a:prstGeom prst="rect">
            <a:avLst/>
          </a:prstGeom>
        </p:spPr>
        <p:txBody>
          <a:bodyPr wrap="square">
            <a:spAutoFit/>
          </a:bodyPr>
          <a:lstStyle/>
          <a:p>
            <a:r>
              <a:rPr lang="fr-FR" b="1" dirty="0"/>
              <a:t>CHREZO propose </a:t>
            </a:r>
            <a:r>
              <a:rPr lang="fr-FR" b="1" dirty="0" smtClean="0"/>
              <a:t>aux seuls </a:t>
            </a:r>
            <a:r>
              <a:rPr lang="fr-FR" b="1" dirty="0"/>
              <a:t>membres des Amis du Zéro la locomotive Diesel 66036 ECR produite en collaboration avec </a:t>
            </a:r>
            <a:r>
              <a:rPr lang="fr-FR" b="1" dirty="0" err="1"/>
              <a:t>Dapol</a:t>
            </a:r>
            <a:r>
              <a:rPr lang="fr-FR" b="1" dirty="0"/>
              <a:t> avec un prix préférentiel  via un achat </a:t>
            </a:r>
            <a:r>
              <a:rPr lang="fr-FR" b="1" dirty="0" smtClean="0"/>
              <a:t>groupé. 11 </a:t>
            </a:r>
            <a:r>
              <a:rPr lang="fr-FR" b="1" dirty="0"/>
              <a:t>machines ont été </a:t>
            </a:r>
            <a:r>
              <a:rPr lang="fr-FR" b="1" dirty="0" smtClean="0"/>
              <a:t>achetées.</a:t>
            </a:r>
            <a:endParaRPr lang="fr-FR" b="1" dirty="0"/>
          </a:p>
        </p:txBody>
      </p:sp>
    </p:spTree>
    <p:extLst>
      <p:ext uri="{BB962C8B-B14F-4D97-AF65-F5344CB8AC3E}">
        <p14:creationId xmlns:p14="http://schemas.microsoft.com/office/powerpoint/2010/main" val="2920201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a:r>
            <a:br>
              <a:rPr lang="fr-FR" dirty="0" smtClean="0"/>
            </a:br>
            <a:r>
              <a:rPr lang="fr-FR" b="1" dirty="0">
                <a:solidFill>
                  <a:schemeClr val="bg1"/>
                </a:solidFill>
              </a:rPr>
              <a:t>di-mo-tec</a:t>
            </a:r>
            <a:endParaRPr lang="fr-FR" dirty="0">
              <a:solidFill>
                <a:schemeClr val="bg1"/>
              </a:solidFill>
            </a:endParaRPr>
          </a:p>
        </p:txBody>
      </p:sp>
      <p:sp>
        <p:nvSpPr>
          <p:cNvPr id="3" name="Espace réservé du contenu 2"/>
          <p:cNvSpPr>
            <a:spLocks noGrp="1"/>
          </p:cNvSpPr>
          <p:nvPr>
            <p:ph idx="1"/>
          </p:nvPr>
        </p:nvSpPr>
        <p:spPr/>
        <p:txBody>
          <a:bodyPr>
            <a:normAutofit fontScale="77500" lnSpcReduction="20000"/>
          </a:bodyPr>
          <a:lstStyle/>
          <a:p>
            <a:pPr marL="0" indent="0">
              <a:buNone/>
            </a:pPr>
            <a:endParaRPr lang="fr-FR" dirty="0"/>
          </a:p>
          <a:p>
            <a:pPr marL="0" indent="0">
              <a:buNone/>
            </a:pPr>
            <a:r>
              <a:rPr lang="fr-FR" dirty="0" smtClean="0">
                <a:solidFill>
                  <a:schemeClr val="bg1"/>
                </a:solidFill>
              </a:rPr>
              <a:t>Werner </a:t>
            </a:r>
            <a:r>
              <a:rPr lang="fr-FR" dirty="0">
                <a:solidFill>
                  <a:schemeClr val="bg1"/>
                </a:solidFill>
              </a:rPr>
              <a:t>Dittmann et </a:t>
            </a:r>
            <a:r>
              <a:rPr lang="fr-FR" dirty="0" smtClean="0">
                <a:solidFill>
                  <a:schemeClr val="bg1"/>
                </a:solidFill>
              </a:rPr>
              <a:t>sa Société </a:t>
            </a:r>
            <a:r>
              <a:rPr lang="fr-FR" dirty="0">
                <a:solidFill>
                  <a:schemeClr val="bg1"/>
                </a:solidFill>
              </a:rPr>
              <a:t>Dimotec </a:t>
            </a:r>
            <a:endParaRPr lang="fr-FR" dirty="0" smtClean="0">
              <a:solidFill>
                <a:schemeClr val="bg1"/>
              </a:solidFill>
            </a:endParaRPr>
          </a:p>
          <a:p>
            <a:pPr marL="0" indent="0">
              <a:buNone/>
            </a:pPr>
            <a:r>
              <a:rPr lang="fr-FR" dirty="0" smtClean="0">
                <a:solidFill>
                  <a:schemeClr val="bg1"/>
                </a:solidFill>
              </a:rPr>
              <a:t>Situé dans la ville romaine de Xanten, une ville d’Allemagne qui se situe dans l’ouest aux abords du Rhin.</a:t>
            </a:r>
          </a:p>
          <a:p>
            <a:pPr marL="0" indent="0">
              <a:buNone/>
            </a:pPr>
            <a:endParaRPr lang="fr-FR" dirty="0" smtClean="0"/>
          </a:p>
          <a:p>
            <a:pPr marL="0" indent="0">
              <a:buNone/>
            </a:pPr>
            <a:r>
              <a:rPr lang="fr-FR" i="1" dirty="0" smtClean="0">
                <a:solidFill>
                  <a:srgbClr val="61FA48"/>
                </a:solidFill>
              </a:rPr>
              <a:t>« Chez </a:t>
            </a:r>
            <a:r>
              <a:rPr lang="fr-FR" i="1" dirty="0">
                <a:solidFill>
                  <a:srgbClr val="61FA48"/>
                </a:solidFill>
              </a:rPr>
              <a:t>moi, vous obtenez des bâtiments sophistiqués et des véhicules de taille 1 et 0.</a:t>
            </a:r>
          </a:p>
          <a:p>
            <a:pPr marL="0" indent="0">
              <a:buNone/>
            </a:pPr>
            <a:r>
              <a:rPr lang="fr-FR" i="1" dirty="0">
                <a:solidFill>
                  <a:srgbClr val="61FA48"/>
                </a:solidFill>
              </a:rPr>
              <a:t>Vous pouvez commander à partir de ma gamme. </a:t>
            </a:r>
            <a:r>
              <a:rPr lang="fr-FR" i="1" dirty="0" smtClean="0">
                <a:solidFill>
                  <a:srgbClr val="61FA48"/>
                </a:solidFill>
              </a:rPr>
              <a:t>L’objectif principal de </a:t>
            </a:r>
            <a:r>
              <a:rPr lang="fr-FR" i="1" dirty="0">
                <a:solidFill>
                  <a:srgbClr val="61FA48"/>
                </a:solidFill>
              </a:rPr>
              <a:t>mon activité est </a:t>
            </a:r>
            <a:endParaRPr lang="fr-FR" i="1" dirty="0" smtClean="0">
              <a:solidFill>
                <a:srgbClr val="61FA48"/>
              </a:solidFill>
            </a:endParaRPr>
          </a:p>
          <a:p>
            <a:pPr marL="0" indent="0">
              <a:buNone/>
            </a:pPr>
            <a:r>
              <a:rPr lang="fr-FR" i="1" dirty="0" smtClean="0">
                <a:solidFill>
                  <a:srgbClr val="61FA48"/>
                </a:solidFill>
              </a:rPr>
              <a:t>toutefois </a:t>
            </a:r>
            <a:r>
              <a:rPr lang="fr-FR" i="1" dirty="0">
                <a:solidFill>
                  <a:srgbClr val="61FA48"/>
                </a:solidFill>
              </a:rPr>
              <a:t>de produire des modèles individuels, à la mesure de vos souhaits et de vos données.</a:t>
            </a:r>
          </a:p>
          <a:p>
            <a:pPr marL="0" indent="0">
              <a:buNone/>
            </a:pPr>
            <a:r>
              <a:rPr lang="fr-FR" i="1" dirty="0">
                <a:solidFill>
                  <a:srgbClr val="61FA48"/>
                </a:solidFill>
              </a:rPr>
              <a:t>Contactez-moi pour discuter de votre projet, planifier, réaliser</a:t>
            </a:r>
            <a:r>
              <a:rPr lang="fr-FR" dirty="0" smtClean="0">
                <a:solidFill>
                  <a:srgbClr val="61FA48"/>
                </a:solidFill>
              </a:rPr>
              <a:t>. »</a:t>
            </a:r>
            <a:r>
              <a:rPr lang="fr-FR" sz="2400" dirty="0" smtClean="0">
                <a:solidFill>
                  <a:srgbClr val="61FA48"/>
                </a:solidFill>
              </a:rPr>
              <a:t> </a:t>
            </a:r>
          </a:p>
          <a:p>
            <a:pPr marL="0" indent="0">
              <a:buNone/>
            </a:pPr>
            <a:r>
              <a:rPr lang="fr-FR" dirty="0" smtClean="0">
                <a:solidFill>
                  <a:srgbClr val="61FA48"/>
                </a:solidFill>
              </a:rPr>
              <a:t>Werner Dittmann</a:t>
            </a:r>
          </a:p>
          <a:p>
            <a:pPr marL="0" indent="0">
              <a:buNone/>
            </a:pPr>
            <a:r>
              <a:rPr lang="fr-FR" dirty="0" smtClean="0">
                <a:solidFill>
                  <a:schemeClr val="bg1"/>
                </a:solidFill>
              </a:rPr>
              <a:t>Sonsbecker Str. 23, D-46509 Xanten</a:t>
            </a:r>
          </a:p>
          <a:p>
            <a:pPr marL="0" indent="0">
              <a:buNone/>
            </a:pPr>
            <a:r>
              <a:rPr lang="fr-FR" dirty="0" smtClean="0">
                <a:solidFill>
                  <a:schemeClr val="bg1"/>
                </a:solidFill>
              </a:rPr>
              <a:t>+49 2801 984441</a:t>
            </a:r>
          </a:p>
          <a:p>
            <a:pPr marL="0" indent="0">
              <a:buNone/>
            </a:pPr>
            <a:endParaRPr lang="fr-FR" dirty="0">
              <a:solidFill>
                <a:schemeClr val="bg1"/>
              </a:solidFill>
            </a:endParaRPr>
          </a:p>
          <a:p>
            <a:pPr marL="0" indent="0">
              <a:buNone/>
            </a:pPr>
            <a:r>
              <a:rPr lang="fr-FR" dirty="0" smtClean="0">
                <a:solidFill>
                  <a:schemeClr val="bg1"/>
                </a:solidFill>
              </a:rPr>
              <a:t>Ces modèles sont en résine ou métal et plastique.</a:t>
            </a:r>
          </a:p>
          <a:p>
            <a:pPr marL="0" indent="0">
              <a:buNone/>
            </a:pPr>
            <a:r>
              <a:rPr lang="fr-FR" dirty="0" smtClean="0">
                <a:solidFill>
                  <a:schemeClr val="bg1"/>
                </a:solidFill>
              </a:rPr>
              <a:t>Echelle 1/45</a:t>
            </a:r>
          </a:p>
          <a:p>
            <a:pPr marL="0" indent="0">
              <a:buNone/>
            </a:pPr>
            <a:r>
              <a:rPr lang="fr-FR" dirty="0" smtClean="0">
                <a:solidFill>
                  <a:schemeClr val="bg1"/>
                </a:solidFill>
              </a:rPr>
              <a:t>Les wagons sont très  détaillés .Le prix moyen autour de 5 / 600€ . </a:t>
            </a:r>
          </a:p>
          <a:p>
            <a:pPr marL="0" indent="0">
              <a:buNone/>
            </a:pPr>
            <a:endParaRPr lang="fr-FR" dirty="0" smtClean="0"/>
          </a:p>
          <a:p>
            <a:pPr marL="0" indent="0">
              <a:buNone/>
            </a:pPr>
            <a:endParaRPr lang="fr-FR" dirty="0"/>
          </a:p>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41</a:t>
            </a:fld>
            <a:endParaRPr lang="fr-FR" dirty="0"/>
          </a:p>
        </p:txBody>
      </p:sp>
      <p:pic>
        <p:nvPicPr>
          <p:cNvPr id="6" name="Espace réservé du contenu 5" descr="Start - di-mo-tec"/>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764704"/>
            <a:ext cx="1277938" cy="1439863"/>
          </a:xfrm>
          <a:prstGeom prst="rect">
            <a:avLst/>
          </a:prstGeom>
          <a:noFill/>
          <a:ln>
            <a:noFill/>
          </a:ln>
        </p:spPr>
      </p:pic>
      <p:pic>
        <p:nvPicPr>
          <p:cNvPr id="7"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fld id="{9A520C1B-A451-4024-BA19-988F720A4E54}" type="datetime1">
              <a:rPr lang="fr-FR" smtClean="0"/>
              <a:t>15/10/2021</a:t>
            </a:fld>
            <a:endParaRPr lang="fr-FR" dirty="0"/>
          </a:p>
        </p:txBody>
      </p:sp>
    </p:spTree>
    <p:extLst>
      <p:ext uri="{BB962C8B-B14F-4D97-AF65-F5344CB8AC3E}">
        <p14:creationId xmlns:p14="http://schemas.microsoft.com/office/powerpoint/2010/main" val="2841228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481344" y="343712"/>
            <a:ext cx="4067140" cy="584775"/>
          </a:xfrm>
          <a:prstGeom prst="rect">
            <a:avLst/>
          </a:prstGeom>
        </p:spPr>
        <p:txBody>
          <a:bodyPr wrap="none">
            <a:spAutoFit/>
          </a:bodyPr>
          <a:lstStyle/>
          <a:p>
            <a:pPr algn="ctr">
              <a:spcBef>
                <a:spcPts val="1200"/>
              </a:spcBef>
            </a:pPr>
            <a:r>
              <a:rPr lang="fr-FR" b="1" dirty="0">
                <a:solidFill>
                  <a:srgbClr val="FFFF00"/>
                </a:solidFill>
                <a:latin typeface="Segoe Print" panose="02000600000000000000" pitchFamily="2" charset="0"/>
                <a:cs typeface="Arial" pitchFamily="34" charset="0"/>
              </a:rPr>
              <a:t> </a:t>
            </a:r>
            <a:r>
              <a:rPr lang="fr-FR" sz="3200" b="1" dirty="0">
                <a:solidFill>
                  <a:srgbClr val="FFFF00"/>
                </a:solidFill>
                <a:latin typeface="Candara" panose="020E0502030303020204" pitchFamily="34" charset="0"/>
                <a:cs typeface="Arial" pitchFamily="34" charset="0"/>
              </a:rPr>
              <a:t>wagon </a:t>
            </a:r>
            <a:r>
              <a:rPr lang="fr-FR" sz="3200" b="1" dirty="0" smtClean="0">
                <a:solidFill>
                  <a:srgbClr val="FFFF00"/>
                </a:solidFill>
                <a:latin typeface="Candara" panose="020E0502030303020204" pitchFamily="34" charset="0"/>
                <a:cs typeface="Arial" pitchFamily="34" charset="0"/>
              </a:rPr>
              <a:t>SNCF </a:t>
            </a:r>
            <a:r>
              <a:rPr lang="fr-FR" sz="3200" b="1" dirty="0">
                <a:solidFill>
                  <a:srgbClr val="FFFF00"/>
                </a:solidFill>
                <a:latin typeface="Candara" panose="020E0502030303020204" pitchFamily="34" charset="0"/>
                <a:cs typeface="Arial" pitchFamily="34" charset="0"/>
              </a:rPr>
              <a:t>Shimms </a:t>
            </a: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42</a:t>
            </a:fld>
            <a:endParaRPr lang="fr-FR" dirty="0"/>
          </a:p>
        </p:txBody>
      </p:sp>
      <p:sp>
        <p:nvSpPr>
          <p:cNvPr id="6" name="Espace réservé de la date 5"/>
          <p:cNvSpPr>
            <a:spLocks noGrp="1"/>
          </p:cNvSpPr>
          <p:nvPr>
            <p:ph type="dt" sz="half" idx="10"/>
          </p:nvPr>
        </p:nvSpPr>
        <p:spPr/>
        <p:txBody>
          <a:bodyPr/>
          <a:lstStyle/>
          <a:p>
            <a:fld id="{63B79C69-DD5F-4715-9095-7BF28ECAE136}" type="datetime1">
              <a:rPr lang="fr-FR" smtClean="0"/>
              <a:t>15/10/2021</a:t>
            </a:fld>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207" y="1023843"/>
            <a:ext cx="7596844" cy="5697633"/>
          </a:xfrm>
          <a:prstGeom prst="rect">
            <a:avLst/>
          </a:prstGeom>
        </p:spPr>
      </p:pic>
    </p:spTree>
    <p:extLst>
      <p:ext uri="{BB962C8B-B14F-4D97-AF65-F5344CB8AC3E}">
        <p14:creationId xmlns:p14="http://schemas.microsoft.com/office/powerpoint/2010/main" val="2626325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583088" y="476672"/>
            <a:ext cx="3884397" cy="584775"/>
          </a:xfrm>
          <a:prstGeom prst="rect">
            <a:avLst/>
          </a:prstGeom>
        </p:spPr>
        <p:txBody>
          <a:bodyPr wrap="none">
            <a:spAutoFit/>
          </a:bodyPr>
          <a:lstStyle/>
          <a:p>
            <a:pPr algn="ctr">
              <a:spcBef>
                <a:spcPts val="1200"/>
              </a:spcBef>
            </a:pPr>
            <a:r>
              <a:rPr lang="fr-FR" sz="3200" b="1" dirty="0">
                <a:solidFill>
                  <a:srgbClr val="FFFF00"/>
                </a:solidFill>
                <a:latin typeface="Candara" panose="020E0502030303020204" pitchFamily="34" charset="0"/>
                <a:cs typeface="Arial" pitchFamily="34" charset="0"/>
              </a:rPr>
              <a:t>wagon </a:t>
            </a:r>
            <a:r>
              <a:rPr lang="fr-FR" sz="3200" b="1" dirty="0" smtClean="0">
                <a:solidFill>
                  <a:srgbClr val="FFFF00"/>
                </a:solidFill>
                <a:latin typeface="Candara" panose="020E0502030303020204" pitchFamily="34" charset="0"/>
                <a:cs typeface="Arial" pitchFamily="34" charset="0"/>
              </a:rPr>
              <a:t>SNCF </a:t>
            </a:r>
            <a:r>
              <a:rPr lang="fr-FR" sz="3200" b="1" dirty="0">
                <a:solidFill>
                  <a:srgbClr val="FFFF00"/>
                </a:solidFill>
                <a:latin typeface="Candara" panose="020E0502030303020204" pitchFamily="34" charset="0"/>
                <a:cs typeface="Arial" pitchFamily="34" charset="0"/>
              </a:rPr>
              <a:t>Shimms</a:t>
            </a:r>
            <a:endParaRPr lang="fr-FR" sz="3200"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43</a:t>
            </a:fld>
            <a:endParaRPr lang="fr-FR" dirty="0"/>
          </a:p>
        </p:txBody>
      </p:sp>
      <p:sp>
        <p:nvSpPr>
          <p:cNvPr id="6" name="Espace réservé de la date 5"/>
          <p:cNvSpPr>
            <a:spLocks noGrp="1"/>
          </p:cNvSpPr>
          <p:nvPr>
            <p:ph type="dt" sz="half" idx="10"/>
          </p:nvPr>
        </p:nvSpPr>
        <p:spPr/>
        <p:txBody>
          <a:bodyPr/>
          <a:lstStyle/>
          <a:p>
            <a:fld id="{ADE192E5-6827-47AA-A4B3-C8A013F2822E}" type="datetime1">
              <a:rPr lang="fr-FR" smtClean="0"/>
              <a:t>15/10/2021</a:t>
            </a:fld>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631207"/>
            <a:ext cx="6300192" cy="4725144"/>
          </a:xfrm>
          <a:prstGeom prst="rect">
            <a:avLst/>
          </a:prstGeom>
        </p:spPr>
      </p:pic>
    </p:spTree>
    <p:extLst>
      <p:ext uri="{BB962C8B-B14F-4D97-AF65-F5344CB8AC3E}">
        <p14:creationId xmlns:p14="http://schemas.microsoft.com/office/powerpoint/2010/main" val="7423383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1695394" y="259384"/>
            <a:ext cx="5649560" cy="461665"/>
          </a:xfrm>
          <a:prstGeom prst="rect">
            <a:avLst/>
          </a:prstGeom>
        </p:spPr>
        <p:txBody>
          <a:bodyPr wrap="none">
            <a:spAutoFit/>
          </a:bodyPr>
          <a:lstStyle/>
          <a:p>
            <a:pPr algn="ctr">
              <a:spcBef>
                <a:spcPts val="1200"/>
              </a:spcBef>
            </a:pPr>
            <a:r>
              <a:rPr lang="fr-FR" sz="2400" b="1" dirty="0" smtClean="0">
                <a:solidFill>
                  <a:srgbClr val="FFFF00"/>
                </a:solidFill>
                <a:latin typeface="Candara" panose="020E0502030303020204" pitchFamily="34" charset="0"/>
                <a:cs typeface="Arial" pitchFamily="34" charset="0"/>
              </a:rPr>
              <a:t>WAGON SNCF TELESCOPIQUE DITTMANN</a:t>
            </a:r>
            <a:endParaRPr lang="fr-FR" sz="2400" b="1" dirty="0">
              <a:solidFill>
                <a:srgbClr val="FFFF00"/>
              </a:solidFill>
              <a:latin typeface="Candara" panose="020E0502030303020204" pitchFamily="34"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44</a:t>
            </a:fld>
            <a:endParaRPr lang="fr-FR" dirty="0"/>
          </a:p>
        </p:txBody>
      </p:sp>
      <p:sp>
        <p:nvSpPr>
          <p:cNvPr id="6" name="Espace réservé de la date 5"/>
          <p:cNvSpPr>
            <a:spLocks noGrp="1"/>
          </p:cNvSpPr>
          <p:nvPr>
            <p:ph type="dt" sz="half" idx="10"/>
          </p:nvPr>
        </p:nvSpPr>
        <p:spPr/>
        <p:txBody>
          <a:bodyPr/>
          <a:lstStyle/>
          <a:p>
            <a:fld id="{3742B6A9-21D4-4D18-88FF-B97850F8E838}" type="datetime1">
              <a:rPr lang="fr-FR" smtClean="0"/>
              <a:t>15/10/2021</a:t>
            </a:fld>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85" y="1073297"/>
            <a:ext cx="6984776" cy="5238582"/>
          </a:xfrm>
          <a:prstGeom prst="rect">
            <a:avLst/>
          </a:prstGeom>
        </p:spPr>
      </p:pic>
    </p:spTree>
    <p:extLst>
      <p:ext uri="{BB962C8B-B14F-4D97-AF65-F5344CB8AC3E}">
        <p14:creationId xmlns:p14="http://schemas.microsoft.com/office/powerpoint/2010/main" val="2133969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45</a:t>
            </a:fld>
            <a:endParaRPr lang="fr-FR" dirty="0"/>
          </a:p>
        </p:txBody>
      </p:sp>
      <p:sp>
        <p:nvSpPr>
          <p:cNvPr id="6" name="Espace réservé de la date 5"/>
          <p:cNvSpPr>
            <a:spLocks noGrp="1"/>
          </p:cNvSpPr>
          <p:nvPr>
            <p:ph type="dt" sz="half" idx="10"/>
          </p:nvPr>
        </p:nvSpPr>
        <p:spPr/>
        <p:txBody>
          <a:bodyPr/>
          <a:lstStyle/>
          <a:p>
            <a:fld id="{3742B6A9-21D4-4D18-88FF-B97850F8E838}" type="datetime1">
              <a:rPr lang="fr-FR" smtClean="0"/>
              <a:t>15/10/2021</a:t>
            </a:fld>
            <a:endParaRPr lang="fr-FR" dirty="0"/>
          </a:p>
        </p:txBody>
      </p:sp>
      <p:pic>
        <p:nvPicPr>
          <p:cNvPr id="8" name="Image 7"/>
          <p:cNvPicPr>
            <a:picLocks noChangeAspect="1"/>
          </p:cNvPicPr>
          <p:nvPr/>
        </p:nvPicPr>
        <p:blipFill>
          <a:blip r:embed="rId3"/>
          <a:stretch>
            <a:fillRect/>
          </a:stretch>
        </p:blipFill>
        <p:spPr>
          <a:xfrm>
            <a:off x="899592" y="2636912"/>
            <a:ext cx="7315200" cy="3505200"/>
          </a:xfrm>
          <a:prstGeom prst="rect">
            <a:avLst/>
          </a:prstGeom>
        </p:spPr>
      </p:pic>
      <p:sp>
        <p:nvSpPr>
          <p:cNvPr id="7" name="Rectangle 6"/>
          <p:cNvSpPr/>
          <p:nvPr/>
        </p:nvSpPr>
        <p:spPr>
          <a:xfrm>
            <a:off x="2271192" y="327510"/>
            <a:ext cx="4572000" cy="461665"/>
          </a:xfrm>
          <a:prstGeom prst="rect">
            <a:avLst/>
          </a:prstGeom>
        </p:spPr>
        <p:txBody>
          <a:bodyPr>
            <a:spAutoFit/>
          </a:bodyPr>
          <a:lstStyle/>
          <a:p>
            <a:pPr algn="ctr"/>
            <a:r>
              <a:rPr lang="fr-FR" sz="2400"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Candara" panose="020E0502030303020204" pitchFamily="34" charset="0"/>
                <a:cs typeface="Arial" pitchFamily="34" charset="0"/>
              </a:rPr>
              <a:t>LES WAGONS </a:t>
            </a:r>
            <a:r>
              <a:rPr lang="fr-FR" sz="2400" dirty="0" smtClean="0">
                <a:ln w="12700">
                  <a:solidFill>
                    <a:srgbClr val="FFFF00"/>
                  </a:solidFill>
                  <a:prstDash val="solid"/>
                </a:ln>
                <a:solidFill>
                  <a:srgbClr val="FFFF00"/>
                </a:solidFill>
                <a:effectLst>
                  <a:outerShdw blurRad="41275" dist="20320" dir="1800000" algn="tl" rotWithShape="0">
                    <a:srgbClr val="000000">
                      <a:alpha val="40000"/>
                    </a:srgbClr>
                  </a:outerShdw>
                </a:effectLst>
                <a:latin typeface="Candara" panose="020E0502030303020204" pitchFamily="34" charset="0"/>
                <a:cs typeface="Arial" pitchFamily="34" charset="0"/>
              </a:rPr>
              <a:t>KANGOUROU </a:t>
            </a:r>
            <a:r>
              <a:rPr lang="fr-FR" sz="2400"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Candara" panose="020E0502030303020204" pitchFamily="34" charset="0"/>
                <a:cs typeface="Arial" pitchFamily="34" charset="0"/>
              </a:rPr>
              <a:t> </a:t>
            </a:r>
          </a:p>
        </p:txBody>
      </p:sp>
    </p:spTree>
    <p:extLst>
      <p:ext uri="{BB962C8B-B14F-4D97-AF65-F5344CB8AC3E}">
        <p14:creationId xmlns:p14="http://schemas.microsoft.com/office/powerpoint/2010/main" val="18380145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
        <p:nvSpPr>
          <p:cNvPr id="2" name="Rectangle 1"/>
          <p:cNvSpPr/>
          <p:nvPr/>
        </p:nvSpPr>
        <p:spPr>
          <a:xfrm>
            <a:off x="111460" y="44624"/>
            <a:ext cx="5252628" cy="584775"/>
          </a:xfrm>
          <a:prstGeom prst="rect">
            <a:avLst/>
          </a:prstGeom>
          <a:noFill/>
        </p:spPr>
        <p:txBody>
          <a:bodyPr wrap="square" lIns="91440" tIns="45720" rIns="91440" bIns="45720">
            <a:spAutoFit/>
          </a:bodyPr>
          <a:lstStyle/>
          <a:p>
            <a:pPr algn="ctr"/>
            <a:r>
              <a:rPr lang="fr-FR" sz="320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Candara" panose="020E0502030303020204" pitchFamily="34" charset="0"/>
                <a:cs typeface="Arial" pitchFamily="34" charset="0"/>
              </a:rPr>
              <a:t>WAGONS KANGOUROU</a:t>
            </a:r>
          </a:p>
        </p:txBody>
      </p:sp>
      <p:pic>
        <p:nvPicPr>
          <p:cNvPr id="7"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128121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descr="https://loco-ho.com/wp-content/uploads/2020/08/LOCOMOTIVE-VAPEUR-040-TA-TC-TB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 y="0"/>
            <a:ext cx="9147743" cy="60762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9592" y="260649"/>
            <a:ext cx="5112568" cy="923330"/>
          </a:xfrm>
          <a:prstGeom prst="rect">
            <a:avLst/>
          </a:prstGeom>
          <a:noFill/>
        </p:spPr>
        <p:txBody>
          <a:bodyPr wrap="square" lIns="91440" tIns="45720" rIns="91440" bIns="45720">
            <a:spAutoFit/>
          </a:bodyPr>
          <a:lstStyle/>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p:txBody>
      </p:sp>
      <p:pic>
        <p:nvPicPr>
          <p:cNvPr id="7"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5B9ACF95-A31E-4462-A189-F7256BCCC700}" type="datetime1">
              <a:rPr lang="fr-FR" smtClean="0"/>
              <a:t>15/10/2021</a:t>
            </a:fld>
            <a:endParaRPr lang="fr-FR" dirty="0"/>
          </a:p>
        </p:txBody>
      </p:sp>
      <p:sp>
        <p:nvSpPr>
          <p:cNvPr id="5" name="Rectangle 4"/>
          <p:cNvSpPr/>
          <p:nvPr/>
        </p:nvSpPr>
        <p:spPr>
          <a:xfrm>
            <a:off x="467544" y="918911"/>
            <a:ext cx="2736304" cy="954107"/>
          </a:xfrm>
          <a:prstGeom prst="rect">
            <a:avLst/>
          </a:prstGeom>
        </p:spPr>
        <p:txBody>
          <a:bodyPr wrap="square">
            <a:spAutoFit/>
          </a:bodyPr>
          <a:lstStyle/>
          <a:p>
            <a:r>
              <a:rPr lang="fr-FR" sz="2800" b="1" dirty="0">
                <a:latin typeface="Candara" panose="020E0502030303020204" pitchFamily="34" charset="0"/>
                <a:ea typeface="Calibri" panose="020F0502020204030204" pitchFamily="34" charset="0"/>
              </a:rPr>
              <a:t>030 TB - 040 TC</a:t>
            </a:r>
            <a:r>
              <a:rPr lang="fr-FR" sz="2800" b="1" dirty="0">
                <a:solidFill>
                  <a:schemeClr val="accent6">
                    <a:lumMod val="50000"/>
                  </a:schemeClr>
                </a:solidFill>
                <a:latin typeface="Candara" panose="020E0502030303020204" pitchFamily="34" charset="0"/>
                <a:ea typeface="Calibri" panose="020F0502020204030204" pitchFamily="34" charset="0"/>
              </a:rPr>
              <a:t>)</a:t>
            </a:r>
            <a:br>
              <a:rPr lang="fr-FR" sz="2800" b="1" dirty="0">
                <a:solidFill>
                  <a:schemeClr val="accent6">
                    <a:lumMod val="50000"/>
                  </a:schemeClr>
                </a:solidFill>
                <a:latin typeface="Candara" panose="020E0502030303020204" pitchFamily="34" charset="0"/>
                <a:ea typeface="Calibri" panose="020F0502020204030204" pitchFamily="34" charset="0"/>
              </a:rPr>
            </a:br>
            <a:endParaRPr lang="fr-FR" sz="2800" dirty="0">
              <a:solidFill>
                <a:schemeClr val="accent6">
                  <a:lumMod val="50000"/>
                </a:schemeClr>
              </a:solidFill>
            </a:endParaRPr>
          </a:p>
        </p:txBody>
      </p:sp>
      <p:sp>
        <p:nvSpPr>
          <p:cNvPr id="6" name="Rectangle 5"/>
          <p:cNvSpPr/>
          <p:nvPr/>
        </p:nvSpPr>
        <p:spPr>
          <a:xfrm>
            <a:off x="-191765" y="431781"/>
            <a:ext cx="5339829" cy="461665"/>
          </a:xfrm>
          <a:prstGeom prst="rect">
            <a:avLst/>
          </a:prstGeom>
        </p:spPr>
        <p:txBody>
          <a:bodyPr wrap="square">
            <a:spAutoFit/>
          </a:bodyPr>
          <a:lstStyle/>
          <a:p>
            <a:pPr algn="ctr"/>
            <a:r>
              <a:rPr lang="fr-FR" sz="2400" b="1" dirty="0">
                <a:latin typeface="Candara" panose="020E0502030303020204" pitchFamily="34" charset="0"/>
                <a:ea typeface="Calibri" panose="020F0502020204030204" pitchFamily="34" charset="0"/>
              </a:rPr>
              <a:t>Proposition de Charles BOLTE</a:t>
            </a:r>
          </a:p>
        </p:txBody>
      </p:sp>
    </p:spTree>
    <p:extLst>
      <p:ext uri="{BB962C8B-B14F-4D97-AF65-F5344CB8AC3E}">
        <p14:creationId xmlns:p14="http://schemas.microsoft.com/office/powerpoint/2010/main" val="2899897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5B9ACF95-A31E-4462-A189-F7256BCCC700}" type="datetime1">
              <a:rPr lang="fr-FR" smtClean="0"/>
              <a:t>15/10/2021</a:t>
            </a:fld>
            <a:endParaRPr lang="fr-FR" dirty="0"/>
          </a:p>
        </p:txBody>
      </p:sp>
      <p:sp>
        <p:nvSpPr>
          <p:cNvPr id="3" name="Rectangle 2"/>
          <p:cNvSpPr/>
          <p:nvPr/>
        </p:nvSpPr>
        <p:spPr>
          <a:xfrm>
            <a:off x="539552" y="1052736"/>
            <a:ext cx="8039236" cy="4339650"/>
          </a:xfrm>
          <a:prstGeom prst="rect">
            <a:avLst/>
          </a:prstGeom>
        </p:spPr>
        <p:txBody>
          <a:bodyPr wrap="square">
            <a:spAutoFit/>
          </a:bodyPr>
          <a:lstStyle/>
          <a:p>
            <a:pPr algn="ctr"/>
            <a:r>
              <a:rPr lang="fr-FR" sz="4400" b="1" dirty="0" smtClean="0">
                <a:solidFill>
                  <a:srgbClr val="FFFF00"/>
                </a:solidFill>
                <a:latin typeface="Candara" panose="020E0502030303020204" pitchFamily="34" charset="0"/>
                <a:ea typeface="Calibri" panose="020F0502020204030204" pitchFamily="34" charset="0"/>
              </a:rPr>
              <a:t>Proposition de Charles BOLTE</a:t>
            </a:r>
          </a:p>
          <a:p>
            <a:pPr algn="ctr"/>
            <a:endParaRPr lang="fr-FR" sz="2800" b="1" dirty="0">
              <a:solidFill>
                <a:schemeClr val="bg1"/>
              </a:solidFill>
              <a:latin typeface="Candara" panose="020E0502030303020204" pitchFamily="34" charset="0"/>
              <a:ea typeface="Calibri" panose="020F0502020204030204" pitchFamily="34" charset="0"/>
            </a:endParaRPr>
          </a:p>
          <a:p>
            <a:pPr algn="ctr"/>
            <a:endParaRPr lang="fr-FR" sz="2800" b="1" dirty="0" smtClean="0">
              <a:solidFill>
                <a:schemeClr val="bg1"/>
              </a:solidFill>
              <a:latin typeface="Candara" panose="020E0502030303020204" pitchFamily="34" charset="0"/>
              <a:ea typeface="Calibri" panose="020F0502020204030204" pitchFamily="34" charset="0"/>
            </a:endParaRPr>
          </a:p>
          <a:p>
            <a:pPr algn="ctr"/>
            <a:endParaRPr lang="fr-FR" sz="2800" b="1" dirty="0" smtClean="0">
              <a:solidFill>
                <a:schemeClr val="bg1"/>
              </a:solidFill>
              <a:latin typeface="Candara" panose="020E0502030303020204" pitchFamily="34" charset="0"/>
              <a:ea typeface="Calibri" panose="020F0502020204030204" pitchFamily="34" charset="0"/>
            </a:endParaRPr>
          </a:p>
          <a:p>
            <a:pPr algn="ctr"/>
            <a:r>
              <a:rPr lang="fr-FR" sz="2800" b="1" dirty="0" smtClean="0">
                <a:solidFill>
                  <a:schemeClr val="bg1"/>
                </a:solidFill>
                <a:latin typeface="Candara" panose="020E0502030303020204" pitchFamily="34" charset="0"/>
                <a:ea typeface="Calibri" panose="020F0502020204030204" pitchFamily="34" charset="0"/>
              </a:rPr>
              <a:t>Fabrication </a:t>
            </a:r>
            <a:r>
              <a:rPr lang="fr-FR" sz="2800" b="1" dirty="0">
                <a:solidFill>
                  <a:schemeClr val="bg1"/>
                </a:solidFill>
                <a:latin typeface="Candara" panose="020E0502030303020204" pitchFamily="34" charset="0"/>
                <a:ea typeface="Calibri" panose="020F0502020204030204" pitchFamily="34" charset="0"/>
              </a:rPr>
              <a:t>de roues </a:t>
            </a:r>
            <a:r>
              <a:rPr lang="fr-FR" sz="2800" b="1" dirty="0" err="1">
                <a:solidFill>
                  <a:schemeClr val="bg1"/>
                </a:solidFill>
                <a:latin typeface="Candara" panose="020E0502030303020204" pitchFamily="34" charset="0"/>
                <a:ea typeface="Calibri" panose="020F0502020204030204" pitchFamily="34" charset="0"/>
              </a:rPr>
              <a:t>bandagées</a:t>
            </a:r>
            <a:r>
              <a:rPr lang="fr-FR" sz="2800" b="1" dirty="0">
                <a:solidFill>
                  <a:schemeClr val="bg1"/>
                </a:solidFill>
                <a:latin typeface="Candara" panose="020E0502030303020204" pitchFamily="34" charset="0"/>
                <a:ea typeface="Calibri" panose="020F0502020204030204" pitchFamily="34" charset="0"/>
              </a:rPr>
              <a:t> inox pour remplacer les essieux </a:t>
            </a:r>
            <a:r>
              <a:rPr lang="fr-FR" sz="2800" b="1" dirty="0" err="1">
                <a:solidFill>
                  <a:schemeClr val="bg1"/>
                </a:solidFill>
                <a:latin typeface="Candara" panose="020E0502030303020204" pitchFamily="34" charset="0"/>
                <a:ea typeface="Calibri" panose="020F0502020204030204" pitchFamily="34" charset="0"/>
              </a:rPr>
              <a:t>Slaters</a:t>
            </a:r>
            <a:r>
              <a:rPr lang="fr-FR" sz="2800" b="1" dirty="0">
                <a:solidFill>
                  <a:schemeClr val="bg1"/>
                </a:solidFill>
                <a:latin typeface="Candara" panose="020E0502030303020204" pitchFamily="34" charset="0"/>
                <a:ea typeface="Calibri" panose="020F0502020204030204" pitchFamily="34" charset="0"/>
              </a:rPr>
              <a:t> équipant </a:t>
            </a:r>
            <a:endParaRPr lang="fr-FR" sz="2800" b="1" dirty="0" smtClean="0">
              <a:solidFill>
                <a:schemeClr val="bg1"/>
              </a:solidFill>
              <a:latin typeface="Candara" panose="020E0502030303020204" pitchFamily="34" charset="0"/>
              <a:ea typeface="Calibri" panose="020F0502020204030204" pitchFamily="34" charset="0"/>
            </a:endParaRPr>
          </a:p>
          <a:p>
            <a:pPr algn="ctr"/>
            <a:r>
              <a:rPr lang="fr-FR" sz="2800" b="1" dirty="0" smtClean="0">
                <a:solidFill>
                  <a:schemeClr val="bg1"/>
                </a:solidFill>
                <a:latin typeface="Candara" panose="020E0502030303020204" pitchFamily="34" charset="0"/>
                <a:ea typeface="Calibri" panose="020F0502020204030204" pitchFamily="34" charset="0"/>
              </a:rPr>
              <a:t>les </a:t>
            </a:r>
            <a:r>
              <a:rPr lang="fr-FR" sz="2800" b="1" dirty="0">
                <a:solidFill>
                  <a:schemeClr val="bg1"/>
                </a:solidFill>
                <a:latin typeface="Candara" panose="020E0502030303020204" pitchFamily="34" charset="0"/>
                <a:ea typeface="Calibri" panose="020F0502020204030204" pitchFamily="34" charset="0"/>
              </a:rPr>
              <a:t>machines tender PLM</a:t>
            </a:r>
            <a:br>
              <a:rPr lang="fr-FR" sz="2800" b="1" dirty="0">
                <a:solidFill>
                  <a:schemeClr val="bg1"/>
                </a:solidFill>
                <a:latin typeface="Candara" panose="020E0502030303020204" pitchFamily="34" charset="0"/>
                <a:ea typeface="Calibri" panose="020F0502020204030204" pitchFamily="34" charset="0"/>
              </a:rPr>
            </a:br>
            <a:r>
              <a:rPr lang="fr-FR" sz="2800" b="1" dirty="0">
                <a:solidFill>
                  <a:schemeClr val="bg1"/>
                </a:solidFill>
                <a:latin typeface="Candara" panose="020E0502030303020204" pitchFamily="34" charset="0"/>
                <a:ea typeface="Calibri" panose="020F0502020204030204" pitchFamily="34" charset="0"/>
              </a:rPr>
              <a:t>(030 TB - 040 TC)</a:t>
            </a:r>
            <a:br>
              <a:rPr lang="fr-FR" sz="2800" b="1" dirty="0">
                <a:solidFill>
                  <a:schemeClr val="bg1"/>
                </a:solidFill>
                <a:latin typeface="Candara" panose="020E0502030303020204" pitchFamily="34" charset="0"/>
                <a:ea typeface="Calibri" panose="020F0502020204030204" pitchFamily="34" charset="0"/>
              </a:rPr>
            </a:br>
            <a:r>
              <a:rPr lang="fr-FR" dirty="0">
                <a:solidFill>
                  <a:schemeClr val="bg1"/>
                </a:solidFill>
                <a:latin typeface="Times New Roman" panose="02020603050405020304" pitchFamily="18" charset="0"/>
                <a:ea typeface="Calibri" panose="020F0502020204030204" pitchFamily="34" charset="0"/>
              </a:rPr>
              <a:t/>
            </a:r>
            <a:br>
              <a:rPr lang="fr-FR" dirty="0">
                <a:solidFill>
                  <a:schemeClr val="bg1"/>
                </a:solidFill>
                <a:latin typeface="Times New Roman" panose="02020603050405020304" pitchFamily="18" charset="0"/>
                <a:ea typeface="Calibri" panose="020F0502020204030204" pitchFamily="34" charset="0"/>
              </a:rPr>
            </a:br>
            <a:endParaRPr lang="fr-FR" dirty="0">
              <a:solidFill>
                <a:schemeClr val="bg1"/>
              </a:solidFill>
            </a:endParaRPr>
          </a:p>
        </p:txBody>
      </p:sp>
    </p:spTree>
    <p:extLst>
      <p:ext uri="{BB962C8B-B14F-4D97-AF65-F5344CB8AC3E}">
        <p14:creationId xmlns:p14="http://schemas.microsoft.com/office/powerpoint/2010/main" val="15455338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fld id="{5B9ACF95-A31E-4462-A189-F7256BCCC700}" type="datetime1">
              <a:rPr lang="fr-FR" smtClean="0"/>
              <a:t>15/10/2021</a:t>
            </a:fld>
            <a:endParaRPr lang="fr-FR" dirty="0"/>
          </a:p>
        </p:txBody>
      </p:sp>
      <p:sp>
        <p:nvSpPr>
          <p:cNvPr id="3" name="Rectangle 2"/>
          <p:cNvSpPr/>
          <p:nvPr/>
        </p:nvSpPr>
        <p:spPr>
          <a:xfrm>
            <a:off x="539552" y="1052736"/>
            <a:ext cx="8039236" cy="3908762"/>
          </a:xfrm>
          <a:prstGeom prst="rect">
            <a:avLst/>
          </a:prstGeom>
        </p:spPr>
        <p:txBody>
          <a:bodyPr wrap="square">
            <a:spAutoFit/>
          </a:bodyPr>
          <a:lstStyle/>
          <a:p>
            <a:pPr algn="ctr"/>
            <a:endParaRPr lang="fr-FR" sz="4400" b="1" dirty="0" smtClean="0">
              <a:solidFill>
                <a:srgbClr val="FFFF00"/>
              </a:solidFill>
              <a:latin typeface="Candara" panose="020E0502030303020204" pitchFamily="34" charset="0"/>
              <a:ea typeface="Calibri" panose="020F0502020204030204" pitchFamily="34" charset="0"/>
            </a:endParaRPr>
          </a:p>
          <a:p>
            <a:pPr algn="ctr"/>
            <a:endParaRPr lang="fr-FR" sz="4400" b="1">
              <a:solidFill>
                <a:srgbClr val="FFFF00"/>
              </a:solidFill>
              <a:latin typeface="Candara" panose="020E0502030303020204" pitchFamily="34" charset="0"/>
              <a:ea typeface="Calibri" panose="020F0502020204030204" pitchFamily="34" charset="0"/>
            </a:endParaRPr>
          </a:p>
          <a:p>
            <a:pPr algn="ctr"/>
            <a:r>
              <a:rPr lang="fr-FR" sz="4400" b="1" smtClean="0">
                <a:solidFill>
                  <a:srgbClr val="FFFF00"/>
                </a:solidFill>
                <a:latin typeface="Candara" panose="020E0502030303020204" pitchFamily="34" charset="0"/>
                <a:ea typeface="Calibri" panose="020F0502020204030204" pitchFamily="34" charset="0"/>
              </a:rPr>
              <a:t>Proposition </a:t>
            </a:r>
            <a:endParaRPr lang="fr-FR" sz="4400" b="1" dirty="0" smtClean="0">
              <a:solidFill>
                <a:srgbClr val="FFFF00"/>
              </a:solidFill>
              <a:latin typeface="Candara" panose="020E0502030303020204" pitchFamily="34" charset="0"/>
              <a:ea typeface="Calibri" panose="020F0502020204030204" pitchFamily="34" charset="0"/>
            </a:endParaRPr>
          </a:p>
          <a:p>
            <a:pPr algn="ctr"/>
            <a:r>
              <a:rPr lang="fr-FR" sz="4400" b="1" dirty="0" smtClean="0">
                <a:solidFill>
                  <a:srgbClr val="FFFF00"/>
                </a:solidFill>
                <a:latin typeface="Candara" panose="020E0502030303020204" pitchFamily="34" charset="0"/>
                <a:ea typeface="Calibri" panose="020F0502020204030204" pitchFamily="34" charset="0"/>
              </a:rPr>
              <a:t>Réalisation de bogies  moulés </a:t>
            </a:r>
          </a:p>
          <a:p>
            <a:pPr algn="ctr"/>
            <a:r>
              <a:rPr lang="fr-FR" sz="4400" b="1" dirty="0" smtClean="0">
                <a:solidFill>
                  <a:srgbClr val="FFFF00"/>
                </a:solidFill>
                <a:latin typeface="Candara" panose="020E0502030303020204" pitchFamily="34" charset="0"/>
                <a:ea typeface="Calibri" panose="020F0502020204030204" pitchFamily="34" charset="0"/>
              </a:rPr>
              <a:t>et soudés</a:t>
            </a:r>
            <a:endParaRPr lang="fr-FR" sz="2800" b="1" dirty="0">
              <a:solidFill>
                <a:schemeClr val="bg1"/>
              </a:solidFill>
              <a:latin typeface="Candara" panose="020E0502030303020204" pitchFamily="34" charset="0"/>
              <a:ea typeface="Calibri" panose="020F0502020204030204" pitchFamily="34" charset="0"/>
            </a:endParaRPr>
          </a:p>
          <a:p>
            <a:pPr algn="ctr"/>
            <a:endParaRPr lang="fr-FR" sz="2800" b="1" dirty="0" smtClean="0">
              <a:solidFill>
                <a:schemeClr val="bg1"/>
              </a:solidFill>
              <a:latin typeface="Candara" panose="020E0502030303020204" pitchFamily="34" charset="0"/>
              <a:ea typeface="Calibri" panose="020F0502020204030204" pitchFamily="34" charset="0"/>
            </a:endParaRPr>
          </a:p>
        </p:txBody>
      </p:sp>
    </p:spTree>
    <p:extLst>
      <p:ext uri="{BB962C8B-B14F-4D97-AF65-F5344CB8AC3E}">
        <p14:creationId xmlns:p14="http://schemas.microsoft.com/office/powerpoint/2010/main" val="1558128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824932"/>
            <a:ext cx="8640960" cy="4896544"/>
          </a:xfrm>
        </p:spPr>
        <p:txBody>
          <a:bodyPr>
            <a:normAutofit/>
          </a:bodyPr>
          <a:lstStyle/>
          <a:p>
            <a:pPr lvl="0" algn="ctr"/>
            <a:endParaRPr lang="fr-FR" sz="2000" b="1" dirty="0">
              <a:solidFill>
                <a:schemeClr val="bg1"/>
              </a:solidFill>
              <a:latin typeface="Candara" panose="020E0502030303020204" pitchFamily="34" charset="0"/>
            </a:endParaRPr>
          </a:p>
          <a:p>
            <a:pPr lvl="0" algn="ctr"/>
            <a:r>
              <a:rPr lang="fr-FR" sz="2000" b="1" dirty="0">
                <a:solidFill>
                  <a:schemeClr val="bg1"/>
                </a:solidFill>
                <a:latin typeface="Candara" panose="020E0502030303020204" pitchFamily="34" charset="0"/>
              </a:rPr>
              <a:t>Réunion ADZ samedi 11 </a:t>
            </a:r>
            <a:r>
              <a:rPr lang="fr-FR" sz="2000" b="1" dirty="0" smtClean="0">
                <a:solidFill>
                  <a:schemeClr val="bg1"/>
                </a:solidFill>
                <a:latin typeface="Candara" panose="020E0502030303020204" pitchFamily="34" charset="0"/>
              </a:rPr>
              <a:t>décembre 2021</a:t>
            </a:r>
          </a:p>
          <a:p>
            <a:pPr lvl="0" algn="ctr"/>
            <a:endParaRPr lang="fr-FR" sz="2000" b="1" dirty="0">
              <a:solidFill>
                <a:schemeClr val="bg1"/>
              </a:solidFill>
              <a:latin typeface="Candara" panose="020E0502030303020204" pitchFamily="34" charset="0"/>
            </a:endParaRPr>
          </a:p>
          <a:p>
            <a:pPr lvl="0" algn="ctr"/>
            <a:r>
              <a:rPr lang="fr-FR" sz="2000" b="1" dirty="0">
                <a:solidFill>
                  <a:schemeClr val="bg1"/>
                </a:solidFill>
                <a:latin typeface="Candara" panose="020E0502030303020204" pitchFamily="34" charset="0"/>
              </a:rPr>
              <a:t>Réunion ADZ samedi 5 </a:t>
            </a:r>
            <a:r>
              <a:rPr lang="fr-FR" sz="2000" b="1" dirty="0" smtClean="0">
                <a:solidFill>
                  <a:schemeClr val="bg1"/>
                </a:solidFill>
                <a:latin typeface="Candara" panose="020E0502030303020204" pitchFamily="34" charset="0"/>
              </a:rPr>
              <a:t>février 2022</a:t>
            </a:r>
          </a:p>
          <a:p>
            <a:pPr lvl="0" algn="ctr"/>
            <a:endParaRPr lang="fr-FR" sz="2000" b="1" dirty="0">
              <a:solidFill>
                <a:schemeClr val="bg1"/>
              </a:solidFill>
              <a:latin typeface="Candara" panose="020E0502030303020204" pitchFamily="34" charset="0"/>
            </a:endParaRPr>
          </a:p>
          <a:p>
            <a:pPr lvl="0" algn="ctr"/>
            <a:r>
              <a:rPr lang="fr-FR" sz="2000" b="1" dirty="0">
                <a:solidFill>
                  <a:schemeClr val="bg1"/>
                </a:solidFill>
                <a:latin typeface="Candara" panose="020E0502030303020204" pitchFamily="34" charset="0"/>
              </a:rPr>
              <a:t>Réunion ADZ samedi 23 </a:t>
            </a:r>
            <a:r>
              <a:rPr lang="fr-FR" sz="2000" b="1" dirty="0" err="1" smtClean="0">
                <a:solidFill>
                  <a:schemeClr val="bg1"/>
                </a:solidFill>
                <a:latin typeface="Candara" panose="020E0502030303020204" pitchFamily="34" charset="0"/>
              </a:rPr>
              <a:t>fvril</a:t>
            </a:r>
            <a:r>
              <a:rPr lang="fr-FR" sz="2000" b="1" dirty="0" smtClean="0">
                <a:solidFill>
                  <a:schemeClr val="bg1"/>
                </a:solidFill>
                <a:latin typeface="Candara" panose="020E0502030303020204" pitchFamily="34" charset="0"/>
              </a:rPr>
              <a:t> 2022</a:t>
            </a:r>
          </a:p>
          <a:p>
            <a:pPr lvl="0" algn="ctr"/>
            <a:endParaRPr lang="fr-FR" sz="2000" b="1" dirty="0">
              <a:solidFill>
                <a:schemeClr val="bg1"/>
              </a:solidFill>
              <a:latin typeface="Candara" panose="020E0502030303020204" pitchFamily="34" charset="0"/>
            </a:endParaRPr>
          </a:p>
          <a:p>
            <a:pPr lvl="0" algn="ctr"/>
            <a:r>
              <a:rPr lang="fr-FR" sz="2000" b="1" dirty="0">
                <a:solidFill>
                  <a:schemeClr val="bg1"/>
                </a:solidFill>
                <a:latin typeface="Candara" panose="020E0502030303020204" pitchFamily="34" charset="0"/>
              </a:rPr>
              <a:t>Réunion des amateurs &amp; constructeurs </a:t>
            </a:r>
            <a:endParaRPr lang="fr-FR" sz="2000" b="1" dirty="0" smtClean="0">
              <a:solidFill>
                <a:schemeClr val="bg1"/>
              </a:solidFill>
              <a:latin typeface="Candara" panose="020E0502030303020204" pitchFamily="34" charset="0"/>
            </a:endParaRPr>
          </a:p>
          <a:p>
            <a:pPr marL="0" lvl="0" indent="0" algn="ctr">
              <a:buNone/>
            </a:pPr>
            <a:r>
              <a:rPr lang="fr-FR" sz="2000" b="1" dirty="0" smtClean="0">
                <a:solidFill>
                  <a:schemeClr val="bg1"/>
                </a:solidFill>
                <a:latin typeface="Candara" panose="020E0502030303020204" pitchFamily="34" charset="0"/>
              </a:rPr>
              <a:t>vendredi </a:t>
            </a:r>
            <a:r>
              <a:rPr lang="fr-FR" sz="2000" b="1" dirty="0">
                <a:solidFill>
                  <a:schemeClr val="bg1"/>
                </a:solidFill>
                <a:latin typeface="Candara" panose="020E0502030303020204" pitchFamily="34" charset="0"/>
              </a:rPr>
              <a:t>soir 10 juin et samedi 11 </a:t>
            </a:r>
            <a:r>
              <a:rPr lang="fr-FR" sz="2000" b="1" dirty="0" smtClean="0">
                <a:solidFill>
                  <a:schemeClr val="bg1"/>
                </a:solidFill>
                <a:latin typeface="Candara" panose="020E0502030303020204" pitchFamily="34" charset="0"/>
              </a:rPr>
              <a:t>juin </a:t>
            </a:r>
            <a:r>
              <a:rPr lang="fr-FR" sz="2000" b="1" dirty="0">
                <a:solidFill>
                  <a:schemeClr val="bg1"/>
                </a:solidFill>
                <a:latin typeface="Candara" panose="020E0502030303020204" pitchFamily="34" charset="0"/>
              </a:rPr>
              <a:t>2022</a:t>
            </a:r>
          </a:p>
          <a:p>
            <a:pPr marL="0" indent="0">
              <a:buNone/>
            </a:pPr>
            <a:endParaRPr lang="fr-FR" sz="2000" b="1" dirty="0">
              <a:solidFill>
                <a:schemeClr val="bg1"/>
              </a:solidFill>
              <a:latin typeface="Candara" panose="020E0502030303020204" pitchFamily="34" charset="0"/>
              <a:cs typeface="Arial" pitchFamily="34" charset="0"/>
            </a:endParaRPr>
          </a:p>
        </p:txBody>
      </p:sp>
      <p:pic>
        <p:nvPicPr>
          <p:cNvPr id="9" name="il_fi" descr="http://www.easydroit.fr/images/article/image/image031.png"/>
          <p:cNvPicPr/>
          <p:nvPr/>
        </p:nvPicPr>
        <p:blipFill>
          <a:blip r:embed="rId3"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517294" y="188641"/>
            <a:ext cx="6223058" cy="1446550"/>
          </a:xfrm>
          <a:prstGeom prst="rect">
            <a:avLst/>
          </a:prstGeom>
          <a:noFill/>
        </p:spPr>
        <p:txBody>
          <a:bodyPr wrap="squar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Dates de nos réunions </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saison 2021/2022</a:t>
            </a:r>
          </a:p>
        </p:txBody>
      </p:sp>
      <p:sp>
        <p:nvSpPr>
          <p:cNvPr id="5" name="Espace réservé de la date 4"/>
          <p:cNvSpPr>
            <a:spLocks noGrp="1"/>
          </p:cNvSpPr>
          <p:nvPr>
            <p:ph type="dt" sz="half" idx="10"/>
          </p:nvPr>
        </p:nvSpPr>
        <p:spPr/>
        <p:txBody>
          <a:bodyPr/>
          <a:lstStyle/>
          <a:p>
            <a:fld id="{70E96109-25AF-4F55-B33C-0D7386762414}" type="datetime1">
              <a:rPr lang="fr-FR" smtClean="0"/>
              <a:t>15/10/2021</a:t>
            </a:fld>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2096077" y="3244334"/>
            <a:ext cx="4951868" cy="830997"/>
          </a:xfrm>
          <a:prstGeom prst="rect">
            <a:avLst/>
          </a:prstGeom>
        </p:spPr>
        <p:txBody>
          <a:bodyPr wrap="none">
            <a:spAutoFit/>
          </a:bodyPr>
          <a:lstStyle/>
          <a:p>
            <a:pPr algn="ctr">
              <a:spcBef>
                <a:spcPts val="1200"/>
              </a:spcBef>
            </a:pPr>
            <a:r>
              <a:rPr lang="fr-FR" sz="4800" b="1" dirty="0" smtClean="0">
                <a:solidFill>
                  <a:srgbClr val="FFFF00"/>
                </a:solidFill>
                <a:latin typeface="Candara" panose="020E0502030303020204" pitchFamily="34" charset="0"/>
                <a:cs typeface="Arial" pitchFamily="34" charset="0"/>
              </a:rPr>
              <a:t>Vos propositions ?</a:t>
            </a:r>
            <a:endParaRPr lang="fr-FR" sz="4800" b="1" dirty="0">
              <a:solidFill>
                <a:srgbClr val="FFFF00"/>
              </a:solidFill>
              <a:latin typeface="Candara" panose="020E0502030303020204" pitchFamily="34"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50</a:t>
            </a:fld>
            <a:endParaRPr lang="fr-FR" dirty="0"/>
          </a:p>
        </p:txBody>
      </p:sp>
      <p:sp>
        <p:nvSpPr>
          <p:cNvPr id="6" name="Espace réservé de la date 5"/>
          <p:cNvSpPr>
            <a:spLocks noGrp="1"/>
          </p:cNvSpPr>
          <p:nvPr>
            <p:ph type="dt" sz="half" idx="10"/>
          </p:nvPr>
        </p:nvSpPr>
        <p:spPr/>
        <p:txBody>
          <a:bodyPr/>
          <a:lstStyle/>
          <a:p>
            <a:fld id="{7D44AFDA-1EB3-498A-9B31-3B04B171DE86}" type="datetime1">
              <a:rPr lang="fr-FR" smtClean="0"/>
              <a:t>15/10/2021</a:t>
            </a:fld>
            <a:endParaRPr lang="fr-FR" dirty="0"/>
          </a:p>
        </p:txBody>
      </p:sp>
      <p:sp>
        <p:nvSpPr>
          <p:cNvPr id="4" name="Rectangle 3"/>
          <p:cNvSpPr/>
          <p:nvPr/>
        </p:nvSpPr>
        <p:spPr>
          <a:xfrm>
            <a:off x="2443943" y="659207"/>
            <a:ext cx="3945311" cy="646331"/>
          </a:xfrm>
          <a:prstGeom prst="rect">
            <a:avLst/>
          </a:prstGeom>
        </p:spPr>
        <p:txBody>
          <a:bodyPr wrap="none">
            <a:spAutoFit/>
          </a:bodyPr>
          <a:lstStyle/>
          <a:p>
            <a:pPr algn="ctr">
              <a:spcBef>
                <a:spcPts val="1200"/>
              </a:spcBef>
            </a:pPr>
            <a:r>
              <a:rPr lang="fr-FR" sz="3600" b="1" dirty="0">
                <a:solidFill>
                  <a:srgbClr val="FFFF00"/>
                </a:solidFill>
                <a:latin typeface="Candara" panose="020E0502030303020204" pitchFamily="34" charset="0"/>
                <a:cs typeface="Arial" pitchFamily="34" charset="0"/>
              </a:rPr>
              <a:t>Achats en commun</a:t>
            </a:r>
            <a:endParaRPr lang="fr-FR" sz="3600" b="1" dirty="0">
              <a:solidFill>
                <a:srgbClr val="FFFF00"/>
              </a:solidFill>
              <a:latin typeface="Segoe Print" panose="02000600000000000000" pitchFamily="2" charset="0"/>
              <a:cs typeface="Arial" pitchFamily="34" charset="0"/>
            </a:endParaRPr>
          </a:p>
        </p:txBody>
      </p:sp>
    </p:spTree>
    <p:extLst>
      <p:ext uri="{BB962C8B-B14F-4D97-AF65-F5344CB8AC3E}">
        <p14:creationId xmlns:p14="http://schemas.microsoft.com/office/powerpoint/2010/main" val="30791101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23" y="1714500"/>
            <a:ext cx="9144000" cy="514350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59830" cy="2564904"/>
          </a:xfrm>
          <a:prstGeom prst="rect">
            <a:avLst/>
          </a:prstGeom>
        </p:spPr>
      </p:pic>
      <p:pic>
        <p:nvPicPr>
          <p:cNvPr id="10"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51</a:t>
            </a:fld>
            <a:endParaRPr lang="fr-FR" dirty="0"/>
          </a:p>
        </p:txBody>
      </p:sp>
      <p:sp>
        <p:nvSpPr>
          <p:cNvPr id="6" name="Espace réservé de la date 5"/>
          <p:cNvSpPr>
            <a:spLocks noGrp="1"/>
          </p:cNvSpPr>
          <p:nvPr>
            <p:ph type="dt" sz="half" idx="10"/>
          </p:nvPr>
        </p:nvSpPr>
        <p:spPr/>
        <p:txBody>
          <a:bodyPr/>
          <a:lstStyle/>
          <a:p>
            <a:fld id="{7D44AFDA-1EB3-498A-9B31-3B04B171DE86}" type="datetime1">
              <a:rPr lang="fr-FR" smtClean="0"/>
              <a:t>15/10/2021</a:t>
            </a:fld>
            <a:endParaRPr lang="fr-FR" dirty="0"/>
          </a:p>
        </p:txBody>
      </p:sp>
      <p:sp>
        <p:nvSpPr>
          <p:cNvPr id="4" name="Rectangle 3"/>
          <p:cNvSpPr/>
          <p:nvPr/>
        </p:nvSpPr>
        <p:spPr>
          <a:xfrm>
            <a:off x="4713610" y="797209"/>
            <a:ext cx="4300409" cy="523220"/>
          </a:xfrm>
          <a:prstGeom prst="rect">
            <a:avLst/>
          </a:prstGeom>
        </p:spPr>
        <p:txBody>
          <a:bodyPr wrap="none">
            <a:spAutoFit/>
          </a:bodyPr>
          <a:lstStyle/>
          <a:p>
            <a:pPr algn="ctr">
              <a:spcBef>
                <a:spcPts val="1200"/>
              </a:spcBef>
            </a:pPr>
            <a:r>
              <a:rPr lang="fr-FR" sz="2800" dirty="0" smtClean="0">
                <a:solidFill>
                  <a:srgbClr val="FFFF00"/>
                </a:solidFill>
                <a:latin typeface="Candara" panose="020E0502030303020204" pitchFamily="34" charset="0"/>
                <a:cs typeface="Arial" pitchFamily="34" charset="0"/>
              </a:rPr>
              <a:t>MODULES  STANDARDISES</a:t>
            </a:r>
          </a:p>
        </p:txBody>
      </p:sp>
    </p:spTree>
    <p:extLst>
      <p:ext uri="{BB962C8B-B14F-4D97-AF65-F5344CB8AC3E}">
        <p14:creationId xmlns:p14="http://schemas.microsoft.com/office/powerpoint/2010/main" val="1132726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467544" y="764704"/>
            <a:ext cx="8146782" cy="4955203"/>
          </a:xfrm>
          <a:prstGeom prst="rect">
            <a:avLst/>
          </a:prstGeom>
        </p:spPr>
        <p:txBody>
          <a:bodyPr wrap="none">
            <a:spAutoFit/>
          </a:bodyPr>
          <a:lstStyle/>
          <a:p>
            <a:pPr algn="ctr">
              <a:spcBef>
                <a:spcPts val="1200"/>
              </a:spcBef>
            </a:pPr>
            <a:r>
              <a:rPr lang="fr-FR" sz="4400" b="1" dirty="0" smtClean="0">
                <a:solidFill>
                  <a:srgbClr val="FFFF00"/>
                </a:solidFill>
                <a:latin typeface="Candara" panose="020E0502030303020204" pitchFamily="34" charset="0"/>
                <a:cs typeface="Arial" pitchFamily="34" charset="0"/>
              </a:rPr>
              <a:t>Idée à quelques un:</a:t>
            </a:r>
          </a:p>
          <a:p>
            <a:pPr algn="ctr">
              <a:spcBef>
                <a:spcPts val="1200"/>
              </a:spcBef>
            </a:pPr>
            <a:r>
              <a:rPr lang="fr-FR" sz="2400" b="1" dirty="0" smtClean="0">
                <a:solidFill>
                  <a:srgbClr val="FFFF00"/>
                </a:solidFill>
                <a:latin typeface="Candara" panose="020E0502030303020204" pitchFamily="34" charset="0"/>
                <a:cs typeface="Arial" pitchFamily="34" charset="0"/>
              </a:rPr>
              <a:t>Réaliser des modules individuel pouvant </a:t>
            </a:r>
          </a:p>
          <a:p>
            <a:pPr algn="ctr">
              <a:spcBef>
                <a:spcPts val="1200"/>
              </a:spcBef>
            </a:pPr>
            <a:r>
              <a:rPr lang="fr-FR" sz="2400" b="1" dirty="0" smtClean="0">
                <a:solidFill>
                  <a:srgbClr val="FFFF00"/>
                </a:solidFill>
                <a:latin typeface="Candara" panose="020E0502030303020204" pitchFamily="34" charset="0"/>
                <a:cs typeface="Arial" pitchFamily="34" charset="0"/>
              </a:rPr>
              <a:t>Permettre un principe de continuité sur</a:t>
            </a:r>
          </a:p>
          <a:p>
            <a:pPr algn="ctr">
              <a:spcBef>
                <a:spcPts val="1200"/>
              </a:spcBef>
            </a:pPr>
            <a:r>
              <a:rPr lang="fr-FR" sz="2400" b="1" dirty="0" smtClean="0">
                <a:solidFill>
                  <a:srgbClr val="FFFF00"/>
                </a:solidFill>
                <a:latin typeface="Candara" panose="020E0502030303020204" pitchFamily="34" charset="0"/>
                <a:cs typeface="Arial" pitchFamily="34" charset="0"/>
              </a:rPr>
              <a:t>Une </a:t>
            </a:r>
            <a:r>
              <a:rPr lang="fr-FR" sz="2400" b="1" dirty="0">
                <a:solidFill>
                  <a:srgbClr val="FFFF00"/>
                </a:solidFill>
                <a:latin typeface="Candara" panose="020E0502030303020204" pitchFamily="34" charset="0"/>
                <a:cs typeface="Arial" pitchFamily="34" charset="0"/>
              </a:rPr>
              <a:t>ou deux </a:t>
            </a:r>
            <a:r>
              <a:rPr lang="fr-FR" sz="2400" b="1" dirty="0" smtClean="0">
                <a:solidFill>
                  <a:srgbClr val="FFFF00"/>
                </a:solidFill>
                <a:latin typeface="Candara" panose="020E0502030303020204" pitchFamily="34" charset="0"/>
                <a:cs typeface="Arial" pitchFamily="34" charset="0"/>
              </a:rPr>
              <a:t>voies</a:t>
            </a:r>
          </a:p>
          <a:p>
            <a:pPr algn="ctr">
              <a:spcBef>
                <a:spcPts val="1200"/>
              </a:spcBef>
            </a:pPr>
            <a:r>
              <a:rPr lang="fr-FR" sz="2400" b="1" dirty="0" smtClean="0">
                <a:solidFill>
                  <a:srgbClr val="FFFF00"/>
                </a:solidFill>
                <a:latin typeface="Candara" panose="020E0502030303020204" pitchFamily="34" charset="0"/>
                <a:cs typeface="Arial" pitchFamily="34" charset="0"/>
              </a:rPr>
              <a:t>En utilisant  </a:t>
            </a:r>
            <a:r>
              <a:rPr lang="fr-FR" sz="2400" b="1" dirty="0">
                <a:solidFill>
                  <a:srgbClr val="FFFF00"/>
                </a:solidFill>
                <a:latin typeface="Candara" panose="020E0502030303020204" pitchFamily="34" charset="0"/>
                <a:cs typeface="Arial" pitchFamily="34" charset="0"/>
              </a:rPr>
              <a:t>un standard </a:t>
            </a:r>
            <a:r>
              <a:rPr lang="fr-FR" sz="2400" b="1" dirty="0" smtClean="0">
                <a:solidFill>
                  <a:srgbClr val="FFFF00"/>
                </a:solidFill>
                <a:latin typeface="Candara" panose="020E0502030303020204" pitchFamily="34" charset="0"/>
                <a:cs typeface="Arial" pitchFamily="34" charset="0"/>
              </a:rPr>
              <a:t>(existant ou a créer)</a:t>
            </a:r>
            <a:endParaRPr lang="fr-FR" sz="2400" b="1" dirty="0">
              <a:solidFill>
                <a:srgbClr val="FFFF00"/>
              </a:solidFill>
              <a:latin typeface="Candara" panose="020E0502030303020204" pitchFamily="34" charset="0"/>
              <a:cs typeface="Arial" pitchFamily="34" charset="0"/>
            </a:endParaRPr>
          </a:p>
          <a:p>
            <a:pPr algn="ctr">
              <a:spcBef>
                <a:spcPts val="1200"/>
              </a:spcBef>
            </a:pPr>
            <a:endParaRPr lang="fr-FR" sz="2400" b="1" dirty="0">
              <a:solidFill>
                <a:srgbClr val="FFFF00"/>
              </a:solidFill>
              <a:latin typeface="Candara" panose="020E0502030303020204" pitchFamily="34" charset="0"/>
              <a:cs typeface="Arial" pitchFamily="34" charset="0"/>
            </a:endParaRPr>
          </a:p>
          <a:p>
            <a:pPr algn="ctr">
              <a:spcBef>
                <a:spcPts val="1200"/>
              </a:spcBef>
            </a:pPr>
            <a:r>
              <a:rPr lang="fr-FR" sz="2400" b="1" dirty="0" smtClean="0">
                <a:solidFill>
                  <a:srgbClr val="FFFF00"/>
                </a:solidFill>
                <a:latin typeface="Candara" panose="020E0502030303020204" pitchFamily="34" charset="0"/>
                <a:cs typeface="Arial" pitchFamily="34" charset="0"/>
              </a:rPr>
              <a:t>Afin lors de la réunion des constructeurs avoir une longueur </a:t>
            </a:r>
          </a:p>
          <a:p>
            <a:pPr algn="ctr">
              <a:spcBef>
                <a:spcPts val="1200"/>
              </a:spcBef>
            </a:pPr>
            <a:r>
              <a:rPr lang="fr-FR" sz="2400" b="1" dirty="0" smtClean="0">
                <a:solidFill>
                  <a:srgbClr val="FFFF00"/>
                </a:solidFill>
                <a:latin typeface="Candara" panose="020E0502030303020204" pitchFamily="34" charset="0"/>
                <a:cs typeface="Arial" pitchFamily="34" charset="0"/>
              </a:rPr>
              <a:t>de voie conséquente pour rouler dans un décors</a:t>
            </a:r>
          </a:p>
          <a:p>
            <a:pPr algn="ctr">
              <a:spcBef>
                <a:spcPts val="1200"/>
              </a:spcBef>
            </a:pPr>
            <a:r>
              <a:rPr lang="fr-FR" sz="2400" b="1" dirty="0" smtClean="0">
                <a:solidFill>
                  <a:srgbClr val="FFFF00"/>
                </a:solidFill>
                <a:latin typeface="Candara" panose="020E0502030303020204" pitchFamily="34" charset="0"/>
                <a:cs typeface="Arial" pitchFamily="34" charset="0"/>
              </a:rPr>
              <a:t>Permettre d’</a:t>
            </a:r>
            <a:r>
              <a:rPr lang="fr-FR" sz="2400" b="1" dirty="0">
                <a:solidFill>
                  <a:srgbClr val="FFFF00"/>
                </a:solidFill>
                <a:latin typeface="Candara" panose="020E0502030303020204" pitchFamily="34" charset="0"/>
                <a:cs typeface="Arial" pitchFamily="34" charset="0"/>
              </a:rPr>
              <a:t>ê</a:t>
            </a:r>
            <a:r>
              <a:rPr lang="fr-FR" sz="2400" b="1" dirty="0" smtClean="0">
                <a:solidFill>
                  <a:srgbClr val="FFFF00"/>
                </a:solidFill>
                <a:latin typeface="Candara" panose="020E0502030303020204" pitchFamily="34" charset="0"/>
                <a:cs typeface="Arial" pitchFamily="34" charset="0"/>
              </a:rPr>
              <a:t>tre présent sur des expos</a:t>
            </a:r>
            <a:endParaRPr lang="fr-FR" sz="1050"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52</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7" name="Rectangle 6"/>
          <p:cNvSpPr/>
          <p:nvPr/>
        </p:nvSpPr>
        <p:spPr>
          <a:xfrm>
            <a:off x="2282842" y="120885"/>
            <a:ext cx="4221861" cy="523220"/>
          </a:xfrm>
          <a:prstGeom prst="rect">
            <a:avLst/>
          </a:prstGeom>
        </p:spPr>
        <p:txBody>
          <a:bodyPr wrap="none">
            <a:spAutoFit/>
          </a:bodyPr>
          <a:lstStyle/>
          <a:p>
            <a:pPr algn="ctr">
              <a:spcBef>
                <a:spcPts val="1200"/>
              </a:spcBef>
            </a:pPr>
            <a:r>
              <a:rPr lang="fr-FR" sz="2800" dirty="0" smtClean="0">
                <a:solidFill>
                  <a:srgbClr val="FFFF00"/>
                </a:solidFill>
                <a:latin typeface="Candara" panose="020E0502030303020204" pitchFamily="34" charset="0"/>
                <a:cs typeface="Arial" pitchFamily="34" charset="0"/>
              </a:rPr>
              <a:t>MODULES STANDARDISES</a:t>
            </a:r>
          </a:p>
        </p:txBody>
      </p:sp>
    </p:spTree>
    <p:extLst>
      <p:ext uri="{BB962C8B-B14F-4D97-AF65-F5344CB8AC3E}">
        <p14:creationId xmlns:p14="http://schemas.microsoft.com/office/powerpoint/2010/main" val="19396842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3092269" y="3244334"/>
            <a:ext cx="2959465" cy="769441"/>
          </a:xfrm>
          <a:prstGeom prst="rect">
            <a:avLst/>
          </a:prstGeom>
        </p:spPr>
        <p:txBody>
          <a:bodyPr wrap="none">
            <a:spAutoFit/>
          </a:bodyPr>
          <a:lstStyle/>
          <a:p>
            <a:pPr algn="ctr">
              <a:spcBef>
                <a:spcPts val="1200"/>
              </a:spcBef>
            </a:pPr>
            <a:r>
              <a:rPr lang="fr-FR" sz="4400" b="1" dirty="0" smtClean="0">
                <a:solidFill>
                  <a:srgbClr val="FFFF00"/>
                </a:solidFill>
                <a:latin typeface="Segoe Print" panose="02000600000000000000" pitchFamily="2" charset="0"/>
                <a:cs typeface="Arial" pitchFamily="34" charset="0"/>
              </a:rPr>
              <a:t>Actualités</a:t>
            </a:r>
            <a:endParaRPr lang="fr-FR" b="1" dirty="0">
              <a:solidFill>
                <a:srgbClr val="FFFF00"/>
              </a:solidFill>
              <a:latin typeface="Segoe Print" panose="02000600000000000000" pitchFamily="2" charset="0"/>
              <a:cs typeface="Arial"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53</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Tree>
    <p:extLst>
      <p:ext uri="{BB962C8B-B14F-4D97-AF65-F5344CB8AC3E}">
        <p14:creationId xmlns:p14="http://schemas.microsoft.com/office/powerpoint/2010/main" val="29441727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54</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7" name="Rectangle 6"/>
          <p:cNvSpPr/>
          <p:nvPr/>
        </p:nvSpPr>
        <p:spPr>
          <a:xfrm>
            <a:off x="256893" y="253173"/>
            <a:ext cx="1851917" cy="646331"/>
          </a:xfrm>
          <a:prstGeom prst="rect">
            <a:avLst/>
          </a:prstGeom>
        </p:spPr>
        <p:txBody>
          <a:bodyPr wrap="none">
            <a:spAutoFit/>
          </a:bodyPr>
          <a:lstStyle/>
          <a:p>
            <a:pPr algn="ctr" fontAlgn="base"/>
            <a:r>
              <a:rPr lang="fr-FR" sz="3600" b="1" u="sng" dirty="0">
                <a:solidFill>
                  <a:srgbClr val="FFFFFF"/>
                </a:solidFill>
                <a:latin typeface="Source Sans Pro"/>
              </a:rPr>
              <a:t>D.J.F.R.</a:t>
            </a:r>
            <a:endParaRPr lang="fr-FR" sz="3600" b="1" i="0" dirty="0">
              <a:solidFill>
                <a:srgbClr val="FFFFFF"/>
              </a:solidFill>
              <a:effectLst/>
              <a:latin typeface="Source Sans Pro"/>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 y="2067949"/>
            <a:ext cx="9144000" cy="3700751"/>
          </a:xfrm>
          <a:prstGeom prst="rect">
            <a:avLst/>
          </a:prstGeom>
        </p:spPr>
      </p:pic>
    </p:spTree>
    <p:extLst>
      <p:ext uri="{BB962C8B-B14F-4D97-AF65-F5344CB8AC3E}">
        <p14:creationId xmlns:p14="http://schemas.microsoft.com/office/powerpoint/2010/main" val="23902280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55</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7" name="Rectangle 6"/>
          <p:cNvSpPr/>
          <p:nvPr/>
        </p:nvSpPr>
        <p:spPr>
          <a:xfrm>
            <a:off x="256893" y="253173"/>
            <a:ext cx="1851917" cy="646331"/>
          </a:xfrm>
          <a:prstGeom prst="rect">
            <a:avLst/>
          </a:prstGeom>
        </p:spPr>
        <p:txBody>
          <a:bodyPr wrap="none">
            <a:spAutoFit/>
          </a:bodyPr>
          <a:lstStyle/>
          <a:p>
            <a:pPr algn="ctr" fontAlgn="base"/>
            <a:r>
              <a:rPr lang="fr-FR" sz="3600" b="1" u="sng" dirty="0">
                <a:solidFill>
                  <a:srgbClr val="FFFFFF"/>
                </a:solidFill>
                <a:latin typeface="Source Sans Pro"/>
              </a:rPr>
              <a:t>D.J.F.R.</a:t>
            </a:r>
            <a:endParaRPr lang="fr-FR" sz="3600" b="1" i="0" dirty="0">
              <a:solidFill>
                <a:srgbClr val="FFFFFF"/>
              </a:solidFill>
              <a:effectLst/>
              <a:latin typeface="Source Sans Pro"/>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810" y="16283"/>
            <a:ext cx="5656333" cy="6858000"/>
          </a:xfrm>
          <a:prstGeom prst="rect">
            <a:avLst/>
          </a:prstGeom>
        </p:spPr>
      </p:pic>
    </p:spTree>
    <p:extLst>
      <p:ext uri="{BB962C8B-B14F-4D97-AF65-F5344CB8AC3E}">
        <p14:creationId xmlns:p14="http://schemas.microsoft.com/office/powerpoint/2010/main" val="33580759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56</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467544" y="1844824"/>
            <a:ext cx="7720880" cy="3970318"/>
          </a:xfrm>
          <a:prstGeom prst="rect">
            <a:avLst/>
          </a:prstGeom>
        </p:spPr>
        <p:txBody>
          <a:bodyPr wrap="square">
            <a:spAutoFit/>
          </a:bodyPr>
          <a:lstStyle/>
          <a:p>
            <a:r>
              <a:rPr lang="fr-FR" dirty="0">
                <a:solidFill>
                  <a:schemeClr val="bg1"/>
                </a:solidFill>
              </a:rPr>
              <a:t>Dans l'immédiat :</a:t>
            </a:r>
          </a:p>
          <a:p>
            <a:r>
              <a:rPr lang="fr-FR" dirty="0">
                <a:solidFill>
                  <a:schemeClr val="bg1"/>
                </a:solidFill>
              </a:rPr>
              <a:t>Montage d'une nouvelle série de containers : </a:t>
            </a:r>
            <a:r>
              <a:rPr lang="fr-FR" dirty="0" err="1">
                <a:solidFill>
                  <a:schemeClr val="bg1"/>
                </a:solidFill>
              </a:rPr>
              <a:t>aérosudest</a:t>
            </a:r>
            <a:r>
              <a:rPr lang="fr-FR" dirty="0">
                <a:solidFill>
                  <a:schemeClr val="bg1"/>
                </a:solidFill>
              </a:rPr>
              <a:t> en version </a:t>
            </a:r>
            <a:r>
              <a:rPr lang="fr-FR" dirty="0" smtClean="0">
                <a:solidFill>
                  <a:schemeClr val="bg1"/>
                </a:solidFill>
              </a:rPr>
              <a:t>jaune, raison </a:t>
            </a:r>
            <a:r>
              <a:rPr lang="fr-FR" dirty="0">
                <a:solidFill>
                  <a:schemeClr val="bg1"/>
                </a:solidFill>
              </a:rPr>
              <a:t>sociale BAILLY ( merci à JL Delort)</a:t>
            </a:r>
          </a:p>
          <a:p>
            <a:endParaRPr lang="fr-FR" dirty="0">
              <a:solidFill>
                <a:schemeClr val="bg1"/>
              </a:solidFill>
            </a:endParaRPr>
          </a:p>
          <a:p>
            <a:r>
              <a:rPr lang="fr-FR" dirty="0">
                <a:solidFill>
                  <a:schemeClr val="bg1"/>
                </a:solidFill>
              </a:rPr>
              <a:t>Pour 2022 :</a:t>
            </a:r>
          </a:p>
          <a:p>
            <a:r>
              <a:rPr lang="fr-FR" dirty="0" smtClean="0">
                <a:solidFill>
                  <a:schemeClr val="bg1"/>
                </a:solidFill>
              </a:rPr>
              <a:t>	2 </a:t>
            </a:r>
            <a:r>
              <a:rPr lang="fr-FR" dirty="0">
                <a:solidFill>
                  <a:schemeClr val="bg1"/>
                </a:solidFill>
              </a:rPr>
              <a:t>séries de montage de plats ex PLM ( merci à Daniel Fayet ) :</a:t>
            </a:r>
          </a:p>
          <a:p>
            <a:r>
              <a:rPr lang="fr-FR" dirty="0" smtClean="0">
                <a:solidFill>
                  <a:schemeClr val="bg1"/>
                </a:solidFill>
              </a:rPr>
              <a:t>	1 </a:t>
            </a:r>
            <a:r>
              <a:rPr lang="fr-FR" dirty="0">
                <a:solidFill>
                  <a:schemeClr val="bg1"/>
                </a:solidFill>
              </a:rPr>
              <a:t>série chargé de 2 containers BAILLY</a:t>
            </a:r>
          </a:p>
          <a:p>
            <a:r>
              <a:rPr lang="fr-FR" dirty="0" smtClean="0">
                <a:solidFill>
                  <a:schemeClr val="bg1"/>
                </a:solidFill>
              </a:rPr>
              <a:t>	1 </a:t>
            </a:r>
            <a:r>
              <a:rPr lang="fr-FR" dirty="0">
                <a:solidFill>
                  <a:schemeClr val="bg1"/>
                </a:solidFill>
              </a:rPr>
              <a:t>série  de plats  chargés d' un  </a:t>
            </a:r>
            <a:r>
              <a:rPr lang="fr-FR" dirty="0" smtClean="0">
                <a:solidFill>
                  <a:schemeClr val="bg1"/>
                </a:solidFill>
              </a:rPr>
              <a:t>dériveur léger </a:t>
            </a:r>
            <a:r>
              <a:rPr lang="fr-FR" dirty="0">
                <a:solidFill>
                  <a:schemeClr val="bg1"/>
                </a:solidFill>
              </a:rPr>
              <a:t>de 6m50 dit "Jauge </a:t>
            </a:r>
            <a:r>
              <a:rPr lang="fr-FR" dirty="0" smtClean="0">
                <a:solidFill>
                  <a:schemeClr val="bg1"/>
                </a:solidFill>
              </a:rPr>
              <a:t>	Chemin </a:t>
            </a:r>
            <a:r>
              <a:rPr lang="fr-FR" dirty="0">
                <a:solidFill>
                  <a:schemeClr val="bg1"/>
                </a:solidFill>
              </a:rPr>
              <a:t>de Fer " ( bateaux de régates transportés par rail entre </a:t>
            </a:r>
            <a:r>
              <a:rPr lang="fr-FR" dirty="0" smtClean="0">
                <a:solidFill>
                  <a:schemeClr val="bg1"/>
                </a:solidFill>
              </a:rPr>
              <a:t>	Arcachon</a:t>
            </a:r>
            <a:r>
              <a:rPr lang="fr-FR" dirty="0">
                <a:solidFill>
                  <a:schemeClr val="bg1"/>
                </a:solidFill>
              </a:rPr>
              <a:t>, Fréjus, et le lac Léman).</a:t>
            </a:r>
          </a:p>
          <a:p>
            <a:endParaRPr lang="fr-FR" dirty="0">
              <a:solidFill>
                <a:schemeClr val="bg1"/>
              </a:solidFill>
            </a:endParaRPr>
          </a:p>
          <a:p>
            <a:endParaRPr lang="fr-FR" dirty="0">
              <a:solidFill>
                <a:schemeClr val="bg1"/>
              </a:solidFill>
            </a:endParaRPr>
          </a:p>
          <a:p>
            <a:r>
              <a:rPr lang="fr-FR" dirty="0">
                <a:solidFill>
                  <a:schemeClr val="bg1"/>
                </a:solidFill>
              </a:rPr>
              <a:t>Et bien sûr montage de kits sur demande</a:t>
            </a:r>
          </a:p>
          <a:p>
            <a:endParaRPr lang="fr-FR" dirty="0"/>
          </a:p>
        </p:txBody>
      </p:sp>
      <p:sp>
        <p:nvSpPr>
          <p:cNvPr id="4" name="Rectangle 3"/>
          <p:cNvSpPr/>
          <p:nvPr/>
        </p:nvSpPr>
        <p:spPr>
          <a:xfrm>
            <a:off x="2947349" y="356073"/>
            <a:ext cx="3143489" cy="1323439"/>
          </a:xfrm>
          <a:prstGeom prst="rect">
            <a:avLst/>
          </a:prstGeom>
        </p:spPr>
        <p:txBody>
          <a:bodyPr wrap="none">
            <a:spAutoFit/>
          </a:bodyPr>
          <a:lstStyle/>
          <a:p>
            <a:r>
              <a:rPr lang="fr-FR" sz="4800" dirty="0" smtClean="0">
                <a:solidFill>
                  <a:srgbClr val="FFFF00"/>
                </a:solidFill>
              </a:rPr>
              <a:t>pk-321.com</a:t>
            </a:r>
          </a:p>
          <a:p>
            <a:r>
              <a:rPr lang="fr-FR" sz="3200" dirty="0" smtClean="0">
                <a:solidFill>
                  <a:srgbClr val="FFFF00"/>
                </a:solidFill>
              </a:rPr>
              <a:t>Philippe GALLIEN</a:t>
            </a:r>
            <a:r>
              <a:rPr lang="fr-FR" sz="3200" dirty="0">
                <a:solidFill>
                  <a:schemeClr val="bg1"/>
                </a:solidFill>
              </a:rPr>
              <a:t> </a:t>
            </a:r>
          </a:p>
        </p:txBody>
      </p:sp>
    </p:spTree>
    <p:extLst>
      <p:ext uri="{BB962C8B-B14F-4D97-AF65-F5344CB8AC3E}">
        <p14:creationId xmlns:p14="http://schemas.microsoft.com/office/powerpoint/2010/main" val="7834139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57</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179512" y="76529"/>
            <a:ext cx="8136904" cy="6771084"/>
          </a:xfrm>
          <a:prstGeom prst="rect">
            <a:avLst/>
          </a:prstGeom>
        </p:spPr>
        <p:txBody>
          <a:bodyPr wrap="square">
            <a:spAutoFit/>
          </a:bodyPr>
          <a:lstStyle/>
          <a:p>
            <a:pPr algn="ctr"/>
            <a:r>
              <a:rPr lang="fr-FR" sz="2400" b="1" dirty="0" smtClean="0">
                <a:solidFill>
                  <a:schemeClr val="bg1"/>
                </a:solidFill>
              </a:rPr>
              <a:t>2C2 </a:t>
            </a:r>
            <a:r>
              <a:rPr lang="fr-FR" sz="2400" b="1" dirty="0">
                <a:solidFill>
                  <a:schemeClr val="bg1"/>
                </a:solidFill>
              </a:rPr>
              <a:t>3101 à 3112 </a:t>
            </a:r>
            <a:r>
              <a:rPr lang="fr-FR" sz="2400" b="1" dirty="0" err="1" smtClean="0">
                <a:solidFill>
                  <a:schemeClr val="bg1"/>
                </a:solidFill>
              </a:rPr>
              <a:t>sncf</a:t>
            </a:r>
            <a:r>
              <a:rPr lang="fr-FR" sz="2400" b="1" dirty="0" smtClean="0">
                <a:solidFill>
                  <a:schemeClr val="bg1"/>
                </a:solidFill>
              </a:rPr>
              <a:t>– </a:t>
            </a:r>
            <a:r>
              <a:rPr lang="fr-FR" sz="2400" b="1" dirty="0">
                <a:solidFill>
                  <a:schemeClr val="bg1"/>
                </a:solidFill>
              </a:rPr>
              <a:t>(Ex E </a:t>
            </a:r>
            <a:r>
              <a:rPr lang="fr-FR" sz="2400" b="1" dirty="0" smtClean="0">
                <a:solidFill>
                  <a:schemeClr val="bg1"/>
                </a:solidFill>
              </a:rPr>
              <a:t>3100 Midi) </a:t>
            </a:r>
            <a:r>
              <a:rPr lang="fr-FR" sz="2400" b="1" dirty="0">
                <a:solidFill>
                  <a:schemeClr val="bg1"/>
                </a:solidFill>
              </a:rPr>
              <a:t>par Thierry MAGROU </a:t>
            </a:r>
          </a:p>
          <a:p>
            <a:endParaRPr lang="fr-FR" sz="1400" dirty="0" smtClean="0">
              <a:solidFill>
                <a:schemeClr val="bg1"/>
              </a:solidFill>
            </a:endParaRPr>
          </a:p>
          <a:p>
            <a:endParaRPr lang="fr-FR" sz="1400" dirty="0">
              <a:solidFill>
                <a:schemeClr val="bg1"/>
              </a:solidFill>
            </a:endParaRPr>
          </a:p>
          <a:p>
            <a:pPr algn="just"/>
            <a:r>
              <a:rPr lang="fr-FR" sz="1600" dirty="0" smtClean="0">
                <a:solidFill>
                  <a:schemeClr val="bg1"/>
                </a:solidFill>
              </a:rPr>
              <a:t>D’une </a:t>
            </a:r>
            <a:r>
              <a:rPr lang="fr-FR" sz="1600" dirty="0">
                <a:solidFill>
                  <a:schemeClr val="bg1"/>
                </a:solidFill>
              </a:rPr>
              <a:t>puissance un peu limitée (1850 </a:t>
            </a:r>
            <a:r>
              <a:rPr lang="fr-FR" sz="1600" dirty="0" err="1">
                <a:solidFill>
                  <a:schemeClr val="bg1"/>
                </a:solidFill>
              </a:rPr>
              <a:t>ch</a:t>
            </a:r>
            <a:r>
              <a:rPr lang="fr-FR" sz="1600" dirty="0">
                <a:solidFill>
                  <a:schemeClr val="bg1"/>
                </a:solidFill>
              </a:rPr>
              <a:t> en fonctionnement </a:t>
            </a:r>
            <a:r>
              <a:rPr lang="fr-FR" sz="1600" dirty="0" err="1">
                <a:solidFill>
                  <a:schemeClr val="bg1"/>
                </a:solidFill>
              </a:rPr>
              <a:t>unihoraire</a:t>
            </a:r>
            <a:r>
              <a:rPr lang="fr-FR" sz="1600" dirty="0">
                <a:solidFill>
                  <a:schemeClr val="bg1"/>
                </a:solidFill>
              </a:rPr>
              <a:t>, mais il faut voir que leur cahier des charges datait de 1914), ces machines se montraient d’une stabilité exemplaire jusqu’à 130km/h. Leur tenue de voie était favorisée par des suspensions souples et un centre de gravité haut placé, mais aussi par la qualité des transmissions individuelles utilisées.</a:t>
            </a:r>
          </a:p>
          <a:p>
            <a:pPr algn="just"/>
            <a:r>
              <a:rPr lang="fr-FR" sz="1600" dirty="0">
                <a:solidFill>
                  <a:schemeClr val="bg1"/>
                </a:solidFill>
              </a:rPr>
              <a:t> </a:t>
            </a:r>
          </a:p>
          <a:p>
            <a:pPr algn="just"/>
            <a:r>
              <a:rPr lang="fr-FR" sz="1600" dirty="0">
                <a:solidFill>
                  <a:schemeClr val="bg1"/>
                </a:solidFill>
              </a:rPr>
              <a:t>Équipées au début de 3 pantographes, mais démunies de vitres de cabine latérales (remplacées par des tôles coulissantes), et avec une esthétique dans la plus pure tradition du MIDI (style parallélépipédique), ces machines, magnifiquement peintes en bleu au début de leur carrière, furent pendant quelques années les seules machines électriques de vitesse du MIDI.</a:t>
            </a:r>
          </a:p>
          <a:p>
            <a:pPr algn="just"/>
            <a:r>
              <a:rPr lang="fr-FR" sz="1600" dirty="0">
                <a:solidFill>
                  <a:schemeClr val="bg1"/>
                </a:solidFill>
              </a:rPr>
              <a:t> </a:t>
            </a:r>
          </a:p>
          <a:p>
            <a:pPr algn="just"/>
            <a:r>
              <a:rPr lang="fr-FR" sz="1600" dirty="0">
                <a:solidFill>
                  <a:schemeClr val="bg1"/>
                </a:solidFill>
              </a:rPr>
              <a:t>A ce titre, la traction du SUD-EXPRESS de Bordeaux à Bayonne leur échut:</a:t>
            </a:r>
          </a:p>
          <a:p>
            <a:pPr algn="just"/>
            <a:r>
              <a:rPr lang="fr-FR" sz="1600" dirty="0">
                <a:solidFill>
                  <a:schemeClr val="bg1"/>
                </a:solidFill>
              </a:rPr>
              <a:t>Elles détinrent un temps le ruban bleu mondial de vitesse avec une moyenne de 108 km/h sur Bordeaux-Bayonne, malgré la limite administrative à 120 km/h.</a:t>
            </a:r>
          </a:p>
          <a:p>
            <a:pPr algn="just"/>
            <a:r>
              <a:rPr lang="fr-FR" sz="1600" dirty="0">
                <a:solidFill>
                  <a:schemeClr val="bg1"/>
                </a:solidFill>
              </a:rPr>
              <a:t> </a:t>
            </a:r>
          </a:p>
          <a:p>
            <a:pPr algn="just"/>
            <a:r>
              <a:rPr lang="fr-FR" sz="1600" dirty="0">
                <a:solidFill>
                  <a:schemeClr val="bg1"/>
                </a:solidFill>
              </a:rPr>
              <a:t>Victimes de manière récurrente de problèmes de chauffage des paliers moteurs inférieurs, problème qui ne fut résolu que tardivement par montage- sur la 3110- de paliers à rouleaux, leur carrière fut surtout écourtée par l’arrivée, dans la fin des années 20 des lourdes rames de voitures métalliques (Voitures OCEM), pour lesquelles elles n’avaient pas été conçues et se montraient trop légères et trop peu puissantes.</a:t>
            </a:r>
          </a:p>
          <a:p>
            <a:pPr algn="just"/>
            <a:r>
              <a:rPr lang="fr-FR" sz="1600" dirty="0">
                <a:solidFill>
                  <a:schemeClr val="bg1"/>
                </a:solidFill>
              </a:rPr>
              <a:t> </a:t>
            </a:r>
          </a:p>
          <a:p>
            <a:pPr algn="just"/>
            <a:r>
              <a:rPr lang="fr-FR" sz="1600" dirty="0">
                <a:solidFill>
                  <a:schemeClr val="bg1"/>
                </a:solidFill>
              </a:rPr>
              <a:t>Elles furent retirées du service en 1947-1948, leur puissance insuffisante les rendant peu apte aux services de trains </a:t>
            </a:r>
            <a:r>
              <a:rPr lang="fr-FR" sz="1600" dirty="0" smtClean="0">
                <a:solidFill>
                  <a:schemeClr val="bg1"/>
                </a:solidFill>
              </a:rPr>
              <a:t>rapides. (</a:t>
            </a:r>
            <a:r>
              <a:rPr lang="fr-FR" sz="1600" dirty="0" smtClean="0"/>
              <a:t>.</a:t>
            </a:r>
            <a:r>
              <a:rPr lang="fr-FR" sz="1600" b="1" i="1" dirty="0" smtClean="0"/>
              <a:t> </a:t>
            </a:r>
            <a:r>
              <a:rPr lang="fr-FR" sz="1200" b="1" i="1" dirty="0" smtClean="0">
                <a:solidFill>
                  <a:schemeClr val="bg1"/>
                </a:solidFill>
              </a:rPr>
              <a:t>Extrait article </a:t>
            </a:r>
            <a:r>
              <a:rPr lang="fr-FR" sz="1200" b="1" i="1" dirty="0">
                <a:solidFill>
                  <a:schemeClr val="bg1"/>
                </a:solidFill>
              </a:rPr>
              <a:t>de Pierre P.  extrait publié sur un site </a:t>
            </a:r>
            <a:r>
              <a:rPr lang="fr-FR" sz="1200" b="1" i="1" dirty="0" smtClean="0">
                <a:solidFill>
                  <a:schemeClr val="bg1"/>
                </a:solidFill>
              </a:rPr>
              <a:t>BZT87</a:t>
            </a:r>
            <a:r>
              <a:rPr lang="fr-FR" sz="1600" b="1" i="1" dirty="0" smtClean="0">
                <a:solidFill>
                  <a:schemeClr val="bg1"/>
                </a:solidFill>
              </a:rPr>
              <a:t>)</a:t>
            </a:r>
            <a:endParaRPr lang="fr-FR" sz="1600" dirty="0">
              <a:solidFill>
                <a:schemeClr val="bg1"/>
              </a:solidFill>
            </a:endParaRPr>
          </a:p>
          <a:p>
            <a:pPr algn="just"/>
            <a:endParaRPr lang="fr-FR" sz="1400" dirty="0"/>
          </a:p>
          <a:p>
            <a:pPr algn="just"/>
            <a:endParaRPr lang="fr-FR" sz="1400" dirty="0" smtClean="0">
              <a:solidFill>
                <a:schemeClr val="bg1"/>
              </a:solidFill>
            </a:endParaRPr>
          </a:p>
        </p:txBody>
      </p:sp>
    </p:spTree>
    <p:extLst>
      <p:ext uri="{BB962C8B-B14F-4D97-AF65-F5344CB8AC3E}">
        <p14:creationId xmlns:p14="http://schemas.microsoft.com/office/powerpoint/2010/main" val="14862837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0626" y="410615"/>
            <a:ext cx="9154626" cy="5877271"/>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58</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Tree>
    <p:extLst>
      <p:ext uri="{BB962C8B-B14F-4D97-AF65-F5344CB8AC3E}">
        <p14:creationId xmlns:p14="http://schemas.microsoft.com/office/powerpoint/2010/main" val="26418150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59</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pic>
        <p:nvPicPr>
          <p:cNvPr id="1026" name="Picture 2" descr="Locomotives et trains du Midi - Page 7 - CPArama.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030"/>
            <a:ext cx="9162554" cy="619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89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15616" y="1484784"/>
            <a:ext cx="6624736" cy="4660977"/>
          </a:xfrm>
        </p:spPr>
        <p:txBody>
          <a:bodyPr>
            <a:normAutofit fontScale="70000" lnSpcReduction="20000"/>
          </a:bodyPr>
          <a:lstStyle/>
          <a:p>
            <a:pPr marL="0" lvl="0" indent="0" algn="ctr">
              <a:buNone/>
            </a:pPr>
            <a:r>
              <a:rPr lang="fr-FR" sz="2400" dirty="0" smtClean="0">
                <a:solidFill>
                  <a:schemeClr val="bg1"/>
                </a:solidFill>
                <a:latin typeface="Candara" panose="020E0502030303020204" pitchFamily="34" charset="0"/>
              </a:rPr>
              <a:t>Lors de la réunion de  décembre points qui seront à l’ordre du jour :</a:t>
            </a:r>
          </a:p>
          <a:p>
            <a:pPr marL="0" lvl="0" indent="0">
              <a:buNone/>
            </a:pPr>
            <a:endParaRPr lang="fr-FR" sz="2400" dirty="0" smtClean="0">
              <a:solidFill>
                <a:schemeClr val="bg1"/>
              </a:solidFill>
              <a:latin typeface="Candara" panose="020E0502030303020204" pitchFamily="34" charset="0"/>
            </a:endParaRPr>
          </a:p>
          <a:p>
            <a:pPr marL="0" indent="0" algn="ctr">
              <a:buNone/>
            </a:pPr>
            <a:r>
              <a:rPr lang="fr-FR" sz="2400" dirty="0" smtClean="0">
                <a:solidFill>
                  <a:schemeClr val="bg1"/>
                </a:solidFill>
                <a:latin typeface="Candara" panose="020E0502030303020204" pitchFamily="34" charset="0"/>
              </a:rPr>
              <a:t>Procès-verbal </a:t>
            </a:r>
            <a:r>
              <a:rPr lang="fr-FR" sz="2400" dirty="0">
                <a:solidFill>
                  <a:schemeClr val="bg1"/>
                </a:solidFill>
                <a:latin typeface="Candara" panose="020E0502030303020204" pitchFamily="34" charset="0"/>
              </a:rPr>
              <a:t>de  la précédente assemblée générale  </a:t>
            </a:r>
          </a:p>
          <a:p>
            <a:pPr marL="0" indent="0" algn="ctr">
              <a:buNone/>
            </a:pPr>
            <a:endParaRPr lang="fr-FR" sz="2400" dirty="0">
              <a:solidFill>
                <a:schemeClr val="bg1"/>
              </a:solidFill>
              <a:latin typeface="Candara" panose="020E0502030303020204" pitchFamily="34" charset="0"/>
            </a:endParaRPr>
          </a:p>
          <a:p>
            <a:pPr marL="0" indent="0" algn="ctr">
              <a:buNone/>
            </a:pPr>
            <a:r>
              <a:rPr lang="fr-FR" sz="2400" dirty="0">
                <a:solidFill>
                  <a:schemeClr val="bg1"/>
                </a:solidFill>
                <a:latin typeface="Candara" panose="020E0502030303020204" pitchFamily="34" charset="0"/>
              </a:rPr>
              <a:t>Rapport </a:t>
            </a:r>
            <a:r>
              <a:rPr lang="fr-FR" sz="2400" dirty="0" smtClean="0">
                <a:solidFill>
                  <a:schemeClr val="bg1"/>
                </a:solidFill>
                <a:latin typeface="Candara" panose="020E0502030303020204" pitchFamily="34" charset="0"/>
              </a:rPr>
              <a:t>budgétaire par le trésorier</a:t>
            </a:r>
            <a:endParaRPr lang="fr-FR" sz="2400" dirty="0">
              <a:solidFill>
                <a:schemeClr val="bg1"/>
              </a:solidFill>
              <a:latin typeface="Candara" panose="020E0502030303020204" pitchFamily="34" charset="0"/>
            </a:endParaRPr>
          </a:p>
          <a:p>
            <a:pPr marL="0" indent="0" algn="ctr">
              <a:buNone/>
            </a:pPr>
            <a:endParaRPr lang="fr-FR" sz="2400" dirty="0">
              <a:solidFill>
                <a:schemeClr val="bg1"/>
              </a:solidFill>
              <a:latin typeface="Candara" panose="020E0502030303020204" pitchFamily="34" charset="0"/>
            </a:endParaRPr>
          </a:p>
          <a:p>
            <a:pPr marL="0" indent="0" algn="ctr">
              <a:buNone/>
            </a:pPr>
            <a:r>
              <a:rPr lang="fr-FR" sz="2400" dirty="0">
                <a:solidFill>
                  <a:schemeClr val="bg1"/>
                </a:solidFill>
                <a:latin typeface="Candara" panose="020E0502030303020204" pitchFamily="34" charset="0"/>
              </a:rPr>
              <a:t>Rapport </a:t>
            </a:r>
            <a:r>
              <a:rPr lang="fr-FR" sz="2400" dirty="0" smtClean="0">
                <a:solidFill>
                  <a:schemeClr val="bg1"/>
                </a:solidFill>
                <a:latin typeface="Candara" panose="020E0502030303020204" pitchFamily="34" charset="0"/>
              </a:rPr>
              <a:t>moral par le secrétaire</a:t>
            </a:r>
            <a:endParaRPr lang="fr-FR" sz="2400" dirty="0">
              <a:solidFill>
                <a:schemeClr val="bg1"/>
              </a:solidFill>
              <a:latin typeface="Candara" panose="020E0502030303020204" pitchFamily="34" charset="0"/>
            </a:endParaRPr>
          </a:p>
          <a:p>
            <a:pPr marL="0" indent="0" algn="ctr">
              <a:buNone/>
            </a:pPr>
            <a:endParaRPr lang="fr-FR" sz="2400" dirty="0">
              <a:solidFill>
                <a:schemeClr val="bg1"/>
              </a:solidFill>
              <a:latin typeface="Candara" panose="020E0502030303020204" pitchFamily="34" charset="0"/>
            </a:endParaRPr>
          </a:p>
          <a:p>
            <a:pPr marL="0" indent="0" algn="ctr">
              <a:buNone/>
            </a:pPr>
            <a:r>
              <a:rPr lang="fr-FR" sz="2400" dirty="0">
                <a:solidFill>
                  <a:schemeClr val="bg1"/>
                </a:solidFill>
                <a:latin typeface="Candara" panose="020E0502030303020204" pitchFamily="34" charset="0"/>
              </a:rPr>
              <a:t>Rapport activité </a:t>
            </a:r>
            <a:r>
              <a:rPr lang="fr-FR" sz="2400" dirty="0" smtClean="0">
                <a:solidFill>
                  <a:schemeClr val="bg1"/>
                </a:solidFill>
                <a:latin typeface="Candara" panose="020E0502030303020204" pitchFamily="34" charset="0"/>
              </a:rPr>
              <a:t>2020-2021  </a:t>
            </a:r>
            <a:r>
              <a:rPr lang="fr-FR" sz="2400" dirty="0">
                <a:solidFill>
                  <a:schemeClr val="bg1"/>
                </a:solidFill>
                <a:latin typeface="Candara" panose="020E0502030303020204" pitchFamily="34" charset="0"/>
              </a:rPr>
              <a:t>par le président</a:t>
            </a:r>
          </a:p>
          <a:p>
            <a:pPr marL="0" indent="0" algn="ctr">
              <a:buNone/>
            </a:pPr>
            <a:endParaRPr lang="fr-FR" sz="2400" dirty="0">
              <a:solidFill>
                <a:schemeClr val="bg1"/>
              </a:solidFill>
              <a:latin typeface="Candara" panose="020E0502030303020204" pitchFamily="34" charset="0"/>
            </a:endParaRPr>
          </a:p>
          <a:p>
            <a:pPr marL="0" indent="0" algn="ctr">
              <a:buNone/>
            </a:pPr>
            <a:r>
              <a:rPr lang="fr-FR" sz="2400" dirty="0">
                <a:solidFill>
                  <a:schemeClr val="bg1"/>
                </a:solidFill>
                <a:latin typeface="Candara" panose="020E0502030303020204" pitchFamily="34" charset="0"/>
              </a:rPr>
              <a:t>Election du conseil </a:t>
            </a:r>
            <a:r>
              <a:rPr lang="fr-FR" sz="2400" dirty="0" smtClean="0">
                <a:solidFill>
                  <a:schemeClr val="bg1"/>
                </a:solidFill>
                <a:latin typeface="Candara" panose="020E0502030303020204" pitchFamily="34" charset="0"/>
              </a:rPr>
              <a:t>d'administration : qui se présente ?</a:t>
            </a:r>
            <a:endParaRPr lang="fr-FR" sz="2400" dirty="0">
              <a:solidFill>
                <a:schemeClr val="bg1"/>
              </a:solidFill>
              <a:latin typeface="Candara" panose="020E0502030303020204" pitchFamily="34" charset="0"/>
            </a:endParaRPr>
          </a:p>
          <a:p>
            <a:pPr marL="0" indent="0" algn="ctr">
              <a:buNone/>
            </a:pPr>
            <a:r>
              <a:rPr lang="fr-FR" sz="2400" dirty="0">
                <a:solidFill>
                  <a:schemeClr val="bg1"/>
                </a:solidFill>
                <a:latin typeface="Candara" panose="020E0502030303020204" pitchFamily="34" charset="0"/>
              </a:rPr>
              <a:t>					</a:t>
            </a:r>
          </a:p>
          <a:p>
            <a:pPr marL="0" indent="0" algn="ctr">
              <a:buNone/>
            </a:pPr>
            <a:r>
              <a:rPr lang="fr-FR" sz="2400" dirty="0">
                <a:solidFill>
                  <a:schemeClr val="bg1"/>
                </a:solidFill>
                <a:latin typeface="Candara" panose="020E0502030303020204" pitchFamily="34" charset="0"/>
              </a:rPr>
              <a:t>Questions </a:t>
            </a:r>
            <a:r>
              <a:rPr lang="fr-FR" sz="2400" dirty="0" smtClean="0">
                <a:solidFill>
                  <a:schemeClr val="bg1"/>
                </a:solidFill>
                <a:latin typeface="Candara" panose="020E0502030303020204" pitchFamily="34" charset="0"/>
              </a:rPr>
              <a:t>diverses</a:t>
            </a:r>
          </a:p>
          <a:p>
            <a:pPr marL="0" indent="0" algn="ctr">
              <a:buNone/>
            </a:pPr>
            <a:endParaRPr lang="fr-FR" sz="2400" dirty="0" smtClean="0">
              <a:solidFill>
                <a:schemeClr val="bg1"/>
              </a:solidFill>
              <a:latin typeface="Candara" panose="020E0502030303020204" pitchFamily="34" charset="0"/>
            </a:endParaRPr>
          </a:p>
          <a:p>
            <a:pPr marL="0" indent="0" algn="ctr">
              <a:buNone/>
            </a:pPr>
            <a:r>
              <a:rPr lang="fr-FR" sz="2400" dirty="0" smtClean="0">
                <a:solidFill>
                  <a:schemeClr val="bg1"/>
                </a:solidFill>
                <a:latin typeface="Candara" panose="020E0502030303020204" pitchFamily="34" charset="0"/>
              </a:rPr>
              <a:t>Cotisation annuelle à définir</a:t>
            </a:r>
            <a:endParaRPr lang="fr-FR" sz="2400" dirty="0">
              <a:solidFill>
                <a:schemeClr val="bg1"/>
              </a:solidFill>
              <a:latin typeface="Candara" panose="020E0502030303020204" pitchFamily="34" charset="0"/>
            </a:endParaRPr>
          </a:p>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p:txBody>
      </p:sp>
      <p:sp>
        <p:nvSpPr>
          <p:cNvPr id="5" name="Espace réservé de la date 4"/>
          <p:cNvSpPr>
            <a:spLocks noGrp="1"/>
          </p:cNvSpPr>
          <p:nvPr>
            <p:ph type="dt" sz="half" idx="10"/>
          </p:nvPr>
        </p:nvSpPr>
        <p:spPr>
          <a:xfrm>
            <a:off x="0" y="6486797"/>
            <a:ext cx="2057400" cy="365125"/>
          </a:xfrm>
        </p:spPr>
        <p:txBody>
          <a:bodyPr/>
          <a:lstStyle/>
          <a:p>
            <a:fld id="{F2A292F0-FBB5-46CA-AEAA-FDB92FBA9D94}" type="datetime1">
              <a:rPr lang="fr-FR" smtClean="0"/>
              <a:t>15/10/2021</a:t>
            </a:fld>
            <a:endParaRPr lang="fr-FR" dirty="0"/>
          </a:p>
        </p:txBody>
      </p:sp>
      <p:sp>
        <p:nvSpPr>
          <p:cNvPr id="2" name="Rectangle 1"/>
          <p:cNvSpPr/>
          <p:nvPr/>
        </p:nvSpPr>
        <p:spPr>
          <a:xfrm>
            <a:off x="2404370" y="404664"/>
            <a:ext cx="3948517" cy="861774"/>
          </a:xfrm>
          <a:prstGeom prst="rect">
            <a:avLst/>
          </a:prstGeom>
        </p:spPr>
        <p:txBody>
          <a:bodyPr wrap="none">
            <a:spAutoFit/>
          </a:bodyPr>
          <a:lstStyle/>
          <a:p>
            <a:pPr algn="ctr"/>
            <a:r>
              <a:rPr lang="fr-FR" sz="3200" dirty="0" smtClean="0">
                <a:ln w="12700">
                  <a:solidFill>
                    <a:srgbClr val="FFFF00"/>
                  </a:solidFill>
                  <a:prstDash val="solid"/>
                </a:ln>
                <a:solidFill>
                  <a:schemeClr val="bg1"/>
                </a:solidFill>
                <a:effectLst>
                  <a:outerShdw blurRad="41275" dist="20320" dir="1800000" algn="tl" rotWithShape="0">
                    <a:srgbClr val="000000">
                      <a:alpha val="40000"/>
                    </a:srgbClr>
                  </a:outerShdw>
                </a:effectLst>
                <a:latin typeface="Candara" panose="020E0502030303020204" pitchFamily="34" charset="0"/>
                <a:cs typeface="Arial" pitchFamily="34" charset="0"/>
              </a:rPr>
              <a:t>Assemblée  </a:t>
            </a:r>
            <a:r>
              <a:rPr lang="fr-FR" sz="3200" dirty="0">
                <a:ln w="12700">
                  <a:solidFill>
                    <a:srgbClr val="FFFF00"/>
                  </a:solidFill>
                  <a:prstDash val="solid"/>
                </a:ln>
                <a:solidFill>
                  <a:schemeClr val="bg1"/>
                </a:solidFill>
                <a:effectLst>
                  <a:outerShdw blurRad="41275" dist="20320" dir="1800000" algn="tl" rotWithShape="0">
                    <a:srgbClr val="000000">
                      <a:alpha val="40000"/>
                    </a:srgbClr>
                  </a:outerShdw>
                </a:effectLst>
                <a:latin typeface="Candara" panose="020E0502030303020204" pitchFamily="34" charset="0"/>
                <a:cs typeface="Arial" pitchFamily="34" charset="0"/>
              </a:rPr>
              <a:t>générale </a:t>
            </a:r>
            <a:r>
              <a:rPr lang="fr-FR"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algn="ctr"/>
            <a:endParaRPr lang="fr-FR"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p:txBody>
      </p:sp>
    </p:spTree>
    <p:extLst>
      <p:ext uri="{BB962C8B-B14F-4D97-AF65-F5344CB8AC3E}">
        <p14:creationId xmlns:p14="http://schemas.microsoft.com/office/powerpoint/2010/main" val="36079066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60</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ZoneTexte 1"/>
          <p:cNvSpPr txBox="1"/>
          <p:nvPr/>
        </p:nvSpPr>
        <p:spPr>
          <a:xfrm>
            <a:off x="32023" y="4797152"/>
            <a:ext cx="3898952" cy="707886"/>
          </a:xfrm>
          <a:prstGeom prst="rect">
            <a:avLst/>
          </a:prstGeom>
          <a:noFill/>
        </p:spPr>
        <p:txBody>
          <a:bodyPr wrap="none" rtlCol="0">
            <a:spAutoFit/>
          </a:bodyPr>
          <a:lstStyle/>
          <a:p>
            <a:r>
              <a:rPr lang="fr-FR" sz="4000" dirty="0" smtClean="0">
                <a:solidFill>
                  <a:srgbClr val="0000FF"/>
                </a:solidFill>
              </a:rPr>
              <a:t>Thierry MAGROU </a:t>
            </a:r>
            <a:endParaRPr lang="fr-FR" sz="4000" dirty="0">
              <a:solidFill>
                <a:srgbClr val="0000FF"/>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9" y="410218"/>
            <a:ext cx="9115031" cy="5946133"/>
          </a:xfrm>
          <a:prstGeom prst="rect">
            <a:avLst/>
          </a:prstGeom>
        </p:spPr>
      </p:pic>
    </p:spTree>
    <p:extLst>
      <p:ext uri="{BB962C8B-B14F-4D97-AF65-F5344CB8AC3E}">
        <p14:creationId xmlns:p14="http://schemas.microsoft.com/office/powerpoint/2010/main" val="13712588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7120"/>
            <a:ext cx="9144000" cy="5849064"/>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61</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Tree>
    <p:extLst>
      <p:ext uri="{BB962C8B-B14F-4D97-AF65-F5344CB8AC3E}">
        <p14:creationId xmlns:p14="http://schemas.microsoft.com/office/powerpoint/2010/main" val="33690636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62</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ZoneTexte 1"/>
          <p:cNvSpPr txBox="1"/>
          <p:nvPr/>
        </p:nvSpPr>
        <p:spPr>
          <a:xfrm>
            <a:off x="179512" y="56672"/>
            <a:ext cx="3898952" cy="707886"/>
          </a:xfrm>
          <a:prstGeom prst="rect">
            <a:avLst/>
          </a:prstGeom>
          <a:noFill/>
        </p:spPr>
        <p:txBody>
          <a:bodyPr wrap="none" rtlCol="0">
            <a:spAutoFit/>
          </a:bodyPr>
          <a:lstStyle/>
          <a:p>
            <a:r>
              <a:rPr lang="fr-FR" sz="4000" dirty="0" smtClean="0">
                <a:solidFill>
                  <a:schemeClr val="accent4"/>
                </a:solidFill>
              </a:rPr>
              <a:t>Thierry MAGROU </a:t>
            </a:r>
            <a:endParaRPr lang="fr-FR" sz="4000" dirty="0">
              <a:solidFill>
                <a:schemeClr val="accent4"/>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096" y="1040090"/>
            <a:ext cx="7524328" cy="5316261"/>
          </a:xfrm>
          <a:prstGeom prst="rect">
            <a:avLst/>
          </a:prstGeom>
        </p:spPr>
      </p:pic>
    </p:spTree>
    <p:extLst>
      <p:ext uri="{BB962C8B-B14F-4D97-AF65-F5344CB8AC3E}">
        <p14:creationId xmlns:p14="http://schemas.microsoft.com/office/powerpoint/2010/main" val="13191741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758"/>
            <a:ext cx="6620936" cy="3446587"/>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63</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ZoneTexte 1"/>
          <p:cNvSpPr txBox="1"/>
          <p:nvPr/>
        </p:nvSpPr>
        <p:spPr>
          <a:xfrm>
            <a:off x="6762984" y="1035165"/>
            <a:ext cx="2298258" cy="1323439"/>
          </a:xfrm>
          <a:prstGeom prst="rect">
            <a:avLst/>
          </a:prstGeom>
          <a:noFill/>
        </p:spPr>
        <p:txBody>
          <a:bodyPr wrap="none" rtlCol="0">
            <a:spAutoFit/>
          </a:bodyPr>
          <a:lstStyle/>
          <a:p>
            <a:r>
              <a:rPr lang="fr-FR" sz="4000" dirty="0" smtClean="0">
                <a:solidFill>
                  <a:schemeClr val="accent4"/>
                </a:solidFill>
              </a:rPr>
              <a:t>Thierry </a:t>
            </a:r>
          </a:p>
          <a:p>
            <a:r>
              <a:rPr lang="fr-FR" sz="4000" dirty="0" smtClean="0">
                <a:solidFill>
                  <a:schemeClr val="accent4"/>
                </a:solidFill>
              </a:rPr>
              <a:t>MAGROU </a:t>
            </a:r>
            <a:endParaRPr lang="fr-FR" sz="4000" dirty="0">
              <a:solidFill>
                <a:schemeClr val="accent4"/>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95928"/>
            <a:ext cx="9144000" cy="3026507"/>
          </a:xfrm>
          <a:prstGeom prst="rect">
            <a:avLst/>
          </a:prstGeom>
        </p:spPr>
      </p:pic>
    </p:spTree>
    <p:extLst>
      <p:ext uri="{BB962C8B-B14F-4D97-AF65-F5344CB8AC3E}">
        <p14:creationId xmlns:p14="http://schemas.microsoft.com/office/powerpoint/2010/main" val="33769985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64</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ZoneTexte 1"/>
          <p:cNvSpPr txBox="1"/>
          <p:nvPr/>
        </p:nvSpPr>
        <p:spPr>
          <a:xfrm>
            <a:off x="179512" y="56672"/>
            <a:ext cx="3898952" cy="707886"/>
          </a:xfrm>
          <a:prstGeom prst="rect">
            <a:avLst/>
          </a:prstGeom>
          <a:noFill/>
        </p:spPr>
        <p:txBody>
          <a:bodyPr wrap="none" rtlCol="0">
            <a:spAutoFit/>
          </a:bodyPr>
          <a:lstStyle/>
          <a:p>
            <a:r>
              <a:rPr lang="fr-FR" sz="4000" dirty="0" smtClean="0">
                <a:solidFill>
                  <a:schemeClr val="accent4"/>
                </a:solidFill>
              </a:rPr>
              <a:t>Thierry MAGROU </a:t>
            </a:r>
            <a:endParaRPr lang="fr-FR" sz="4000" dirty="0">
              <a:solidFill>
                <a:schemeClr val="accent4"/>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3" y="676203"/>
            <a:ext cx="9144000" cy="299323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70212"/>
            <a:ext cx="9144000" cy="3195549"/>
          </a:xfrm>
          <a:prstGeom prst="rect">
            <a:avLst/>
          </a:prstGeom>
        </p:spPr>
      </p:pic>
    </p:spTree>
    <p:extLst>
      <p:ext uri="{BB962C8B-B14F-4D97-AF65-F5344CB8AC3E}">
        <p14:creationId xmlns:p14="http://schemas.microsoft.com/office/powerpoint/2010/main" val="10403725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65</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ZoneTexte 1"/>
          <p:cNvSpPr txBox="1"/>
          <p:nvPr/>
        </p:nvSpPr>
        <p:spPr>
          <a:xfrm>
            <a:off x="179512" y="56672"/>
            <a:ext cx="3898952" cy="707886"/>
          </a:xfrm>
          <a:prstGeom prst="rect">
            <a:avLst/>
          </a:prstGeom>
          <a:noFill/>
        </p:spPr>
        <p:txBody>
          <a:bodyPr wrap="none" rtlCol="0">
            <a:spAutoFit/>
          </a:bodyPr>
          <a:lstStyle/>
          <a:p>
            <a:r>
              <a:rPr lang="fr-FR" sz="4000" dirty="0" smtClean="0">
                <a:solidFill>
                  <a:schemeClr val="accent4"/>
                </a:solidFill>
              </a:rPr>
              <a:t>Thierry MAGROU </a:t>
            </a:r>
            <a:endParaRPr lang="fr-FR" sz="4000" dirty="0">
              <a:solidFill>
                <a:schemeClr val="accent4"/>
              </a:solidFill>
            </a:endParaRPr>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439" y="690870"/>
            <a:ext cx="6492925" cy="6192420"/>
          </a:xfrm>
          <a:prstGeom prst="rect">
            <a:avLst/>
          </a:prstGeom>
        </p:spPr>
      </p:pic>
    </p:spTree>
    <p:extLst>
      <p:ext uri="{BB962C8B-B14F-4D97-AF65-F5344CB8AC3E}">
        <p14:creationId xmlns:p14="http://schemas.microsoft.com/office/powerpoint/2010/main" val="29119963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630" y="521736"/>
            <a:ext cx="9177656" cy="6352476"/>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66</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7" name="ZoneTexte 6"/>
          <p:cNvSpPr txBox="1"/>
          <p:nvPr/>
        </p:nvSpPr>
        <p:spPr>
          <a:xfrm>
            <a:off x="192113" y="-18394"/>
            <a:ext cx="873073" cy="646331"/>
          </a:xfrm>
          <a:prstGeom prst="rect">
            <a:avLst/>
          </a:prstGeom>
          <a:noFill/>
        </p:spPr>
        <p:txBody>
          <a:bodyPr wrap="square" rtlCol="0">
            <a:spAutoFit/>
          </a:bodyPr>
          <a:lstStyle/>
          <a:p>
            <a:r>
              <a:rPr lang="fr-FR" sz="3600" b="1" dirty="0" smtClean="0">
                <a:solidFill>
                  <a:schemeClr val="bg1"/>
                </a:solidFill>
              </a:rPr>
              <a:t>Et ?</a:t>
            </a:r>
            <a:endParaRPr lang="fr-FR" sz="3600" b="1" dirty="0">
              <a:solidFill>
                <a:schemeClr val="bg1"/>
              </a:solidFill>
            </a:endParaRPr>
          </a:p>
        </p:txBody>
      </p:sp>
    </p:spTree>
    <p:extLst>
      <p:ext uri="{BB962C8B-B14F-4D97-AF65-F5344CB8AC3E}">
        <p14:creationId xmlns:p14="http://schemas.microsoft.com/office/powerpoint/2010/main" val="21540723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67</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pic>
        <p:nvPicPr>
          <p:cNvPr id="205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7" y="784453"/>
            <a:ext cx="9144000" cy="602753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92113" y="-18394"/>
            <a:ext cx="873073" cy="646331"/>
          </a:xfrm>
          <a:prstGeom prst="rect">
            <a:avLst/>
          </a:prstGeom>
          <a:noFill/>
        </p:spPr>
        <p:txBody>
          <a:bodyPr wrap="square" rtlCol="0">
            <a:spAutoFit/>
          </a:bodyPr>
          <a:lstStyle/>
          <a:p>
            <a:r>
              <a:rPr lang="fr-FR" sz="3600" b="1" dirty="0" smtClean="0">
                <a:solidFill>
                  <a:schemeClr val="bg1"/>
                </a:solidFill>
              </a:rPr>
              <a:t>Et ?</a:t>
            </a:r>
            <a:endParaRPr lang="fr-FR" sz="3600" b="1" dirty="0">
              <a:solidFill>
                <a:schemeClr val="bg1"/>
              </a:solidFill>
            </a:endParaRPr>
          </a:p>
        </p:txBody>
      </p:sp>
    </p:spTree>
    <p:extLst>
      <p:ext uri="{BB962C8B-B14F-4D97-AF65-F5344CB8AC3E}">
        <p14:creationId xmlns:p14="http://schemas.microsoft.com/office/powerpoint/2010/main" val="22589215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68</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755576" y="1196752"/>
            <a:ext cx="7632848" cy="2339102"/>
          </a:xfrm>
          <a:prstGeom prst="rect">
            <a:avLst/>
          </a:prstGeom>
        </p:spPr>
        <p:txBody>
          <a:bodyPr wrap="square">
            <a:spAutoFit/>
          </a:bodyPr>
          <a:lstStyle/>
          <a:p>
            <a:pPr algn="ctr"/>
            <a:r>
              <a:rPr lang="fr-FR" sz="3200" dirty="0" smtClean="0">
                <a:solidFill>
                  <a:srgbClr val="FFFF00"/>
                </a:solidFill>
              </a:rPr>
              <a:t>Communication </a:t>
            </a:r>
            <a:r>
              <a:rPr lang="fr-FR" sz="3200" dirty="0">
                <a:solidFill>
                  <a:srgbClr val="FFFF00"/>
                </a:solidFill>
              </a:rPr>
              <a:t>sur les 231 GHK </a:t>
            </a:r>
            <a:endParaRPr lang="fr-FR" sz="3200" dirty="0" smtClean="0">
              <a:solidFill>
                <a:srgbClr val="FFFF00"/>
              </a:solidFill>
            </a:endParaRPr>
          </a:p>
          <a:p>
            <a:pPr algn="ctr"/>
            <a:r>
              <a:rPr lang="fr-FR" sz="3200" dirty="0" smtClean="0">
                <a:solidFill>
                  <a:srgbClr val="FFFF00"/>
                </a:solidFill>
              </a:rPr>
              <a:t>141 EF PLM Sud-Ouest</a:t>
            </a:r>
          </a:p>
          <a:p>
            <a:pPr algn="ctr"/>
            <a:r>
              <a:rPr lang="fr-FR" sz="3200" dirty="0" smtClean="0">
                <a:solidFill>
                  <a:srgbClr val="FFFF00"/>
                </a:solidFill>
              </a:rPr>
              <a:t>position </a:t>
            </a:r>
            <a:r>
              <a:rPr lang="fr-FR" sz="3200" dirty="0">
                <a:solidFill>
                  <a:srgbClr val="FFFF00"/>
                </a:solidFill>
              </a:rPr>
              <a:t>des grilles de protection </a:t>
            </a:r>
            <a:r>
              <a:rPr lang="fr-FR" sz="3200" dirty="0" smtClean="0">
                <a:solidFill>
                  <a:srgbClr val="FFFF00"/>
                </a:solidFill>
              </a:rPr>
              <a:t>caténaire.</a:t>
            </a:r>
          </a:p>
          <a:p>
            <a:pPr algn="ctr"/>
            <a:r>
              <a:rPr lang="fr-FR" sz="3200" dirty="0" smtClean="0">
                <a:solidFill>
                  <a:srgbClr val="FFFF00"/>
                </a:solidFill>
              </a:rPr>
              <a:t>Par Michel CARY</a:t>
            </a:r>
            <a:endParaRPr lang="fr-FR" sz="3200" dirty="0">
              <a:solidFill>
                <a:srgbClr val="FFFF00"/>
              </a:solidFill>
            </a:endParaRPr>
          </a:p>
          <a:p>
            <a:endParaRPr lang="fr-FR" dirty="0">
              <a:solidFill>
                <a:srgbClr val="FFFF00"/>
              </a:solidFill>
            </a:endParaRPr>
          </a:p>
        </p:txBody>
      </p:sp>
    </p:spTree>
    <p:extLst>
      <p:ext uri="{BB962C8B-B14F-4D97-AF65-F5344CB8AC3E}">
        <p14:creationId xmlns:p14="http://schemas.microsoft.com/office/powerpoint/2010/main" val="889722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69</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1200329"/>
          </a:xfrm>
          <a:prstGeom prst="rect">
            <a:avLst/>
          </a:prstGeom>
        </p:spPr>
        <p:txBody>
          <a:bodyPr wrap="square">
            <a:spAutoFit/>
          </a:bodyPr>
          <a:lstStyle/>
          <a:p>
            <a:r>
              <a:rPr lang="fr-FR" dirty="0" smtClean="0">
                <a:solidFill>
                  <a:srgbClr val="FFFF00"/>
                </a:solidFill>
              </a:rPr>
              <a:t>.</a:t>
            </a:r>
            <a:endParaRPr lang="fr-FR" dirty="0">
              <a:solidFill>
                <a:srgbClr val="FFFF00"/>
              </a:solidFill>
            </a:endParaRPr>
          </a:p>
          <a:p>
            <a:r>
              <a:rPr lang="fr-FR" dirty="0">
                <a:solidFill>
                  <a:srgbClr val="FFFF00"/>
                </a:solidFill>
              </a:rPr>
              <a:t> </a:t>
            </a:r>
          </a:p>
          <a:p>
            <a:r>
              <a:rPr lang="fr-FR" dirty="0">
                <a:solidFill>
                  <a:srgbClr val="FFFF00"/>
                </a:solidFill>
              </a:rPr>
              <a:t> </a:t>
            </a:r>
          </a:p>
          <a:p>
            <a:endParaRPr lang="fr-FR" dirty="0">
              <a:solidFill>
                <a:srgbClr val="FFFF00"/>
              </a:solidFill>
            </a:endParaRPr>
          </a:p>
        </p:txBody>
      </p:sp>
      <p:sp>
        <p:nvSpPr>
          <p:cNvPr id="4" name="Rectangle 3"/>
          <p:cNvSpPr/>
          <p:nvPr/>
        </p:nvSpPr>
        <p:spPr>
          <a:xfrm>
            <a:off x="215279" y="-47640"/>
            <a:ext cx="1935145" cy="646331"/>
          </a:xfrm>
          <a:prstGeom prst="rect">
            <a:avLst/>
          </a:prstGeom>
        </p:spPr>
        <p:txBody>
          <a:bodyPr wrap="none">
            <a:spAutoFit/>
          </a:bodyPr>
          <a:lstStyle/>
          <a:p>
            <a:r>
              <a:rPr lang="fr-FR" sz="3600" b="1" dirty="0">
                <a:solidFill>
                  <a:srgbClr val="FFFF00"/>
                </a:solidFill>
              </a:rPr>
              <a:t>231 GHK </a:t>
            </a:r>
          </a:p>
        </p:txBody>
      </p:sp>
      <p:sp>
        <p:nvSpPr>
          <p:cNvPr id="7" name="Rectangle 6"/>
          <p:cNvSpPr/>
          <p:nvPr/>
        </p:nvSpPr>
        <p:spPr>
          <a:xfrm>
            <a:off x="66964" y="576339"/>
            <a:ext cx="8784976" cy="5632311"/>
          </a:xfrm>
          <a:prstGeom prst="rect">
            <a:avLst/>
          </a:prstGeom>
        </p:spPr>
        <p:txBody>
          <a:bodyPr wrap="square">
            <a:spAutoFit/>
          </a:bodyPr>
          <a:lstStyle/>
          <a:p>
            <a:r>
              <a:rPr lang="fr-FR" dirty="0">
                <a:solidFill>
                  <a:srgbClr val="FFFF00"/>
                </a:solidFill>
                <a:latin typeface="Arial" panose="020B0604020202020204" pitchFamily="34" charset="0"/>
                <a:ea typeface="Calibri" panose="020F0502020204030204" pitchFamily="34" charset="0"/>
              </a:rPr>
              <a:t>Quelques photos pour illustrer ... </a:t>
            </a:r>
            <a:endParaRPr lang="fr-FR" dirty="0" smtClean="0">
              <a:solidFill>
                <a:srgbClr val="FFFF00"/>
              </a:solidFill>
              <a:latin typeface="Arial" panose="020B0604020202020204" pitchFamily="34" charset="0"/>
              <a:ea typeface="Calibri" panose="020F0502020204030204" pitchFamily="34" charset="0"/>
            </a:endParaRPr>
          </a:p>
          <a:p>
            <a:endParaRPr lang="fr-FR" dirty="0">
              <a:solidFill>
                <a:srgbClr val="FFFF00"/>
              </a:solidFill>
              <a:latin typeface="Arial" panose="020B0604020202020204" pitchFamily="34" charset="0"/>
              <a:ea typeface="Calibri" panose="020F0502020204030204" pitchFamily="34" charset="0"/>
            </a:endParaRPr>
          </a:p>
          <a:p>
            <a:r>
              <a:rPr lang="fr-FR" dirty="0" smtClean="0">
                <a:solidFill>
                  <a:srgbClr val="FFFF00"/>
                </a:solidFill>
                <a:latin typeface="Arial" panose="020B0604020202020204" pitchFamily="34" charset="0"/>
                <a:ea typeface="Calibri" panose="020F0502020204030204" pitchFamily="34" charset="0"/>
              </a:rPr>
              <a:t>E-388 </a:t>
            </a:r>
            <a:r>
              <a:rPr lang="fr-FR" dirty="0">
                <a:solidFill>
                  <a:srgbClr val="FFFF00"/>
                </a:solidFill>
                <a:latin typeface="Arial" panose="020B0604020202020204" pitchFamily="34" charset="0"/>
                <a:ea typeface="Calibri" panose="020F0502020204030204" pitchFamily="34" charset="0"/>
              </a:rPr>
              <a:t>: turbodynamo </a:t>
            </a:r>
            <a:r>
              <a:rPr lang="fr-FR" dirty="0" err="1">
                <a:solidFill>
                  <a:srgbClr val="FFFF00"/>
                </a:solidFill>
                <a:latin typeface="Arial" panose="020B0604020202020204" pitchFamily="34" charset="0"/>
                <a:ea typeface="Calibri" panose="020F0502020204030204" pitchFamily="34" charset="0"/>
              </a:rPr>
              <a:t>Subeam</a:t>
            </a:r>
            <a:r>
              <a:rPr lang="fr-FR" dirty="0">
                <a:solidFill>
                  <a:srgbClr val="FFFF00"/>
                </a:solidFill>
                <a:latin typeface="Arial" panose="020B0604020202020204" pitchFamily="34" charset="0"/>
                <a:ea typeface="Calibri" panose="020F0502020204030204" pitchFamily="34" charset="0"/>
              </a:rPr>
              <a:t> (la classique, vendue par KZ) sur support; à droite</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F-132 : la même, à gauche</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Ces deux machines sont restées au S.E.</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F-282.2, F-612 : turbo </a:t>
            </a:r>
            <a:r>
              <a:rPr lang="fr-FR" dirty="0" err="1">
                <a:solidFill>
                  <a:srgbClr val="FFFF00"/>
                </a:solidFill>
                <a:latin typeface="Arial" panose="020B0604020202020204" pitchFamily="34" charset="0"/>
                <a:ea typeface="Calibri" panose="020F0502020204030204" pitchFamily="34" charset="0"/>
              </a:rPr>
              <a:t>Silec</a:t>
            </a:r>
            <a:r>
              <a:rPr lang="fr-FR" dirty="0">
                <a:solidFill>
                  <a:srgbClr val="FFFF00"/>
                </a:solidFill>
                <a:latin typeface="Arial" panose="020B0604020202020204" pitchFamily="34" charset="0"/>
                <a:ea typeface="Calibri" panose="020F0502020204030204" pitchFamily="34" charset="0"/>
              </a:rPr>
              <a:t> (au S.O.)</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F-299 : turbo </a:t>
            </a:r>
            <a:r>
              <a:rPr lang="fr-FR" dirty="0" err="1">
                <a:solidFill>
                  <a:srgbClr val="FFFF00"/>
                </a:solidFill>
                <a:latin typeface="Arial" panose="020B0604020202020204" pitchFamily="34" charset="0"/>
                <a:ea typeface="Calibri" panose="020F0502020204030204" pitchFamily="34" charset="0"/>
              </a:rPr>
              <a:t>Silec</a:t>
            </a:r>
            <a:r>
              <a:rPr lang="fr-FR" dirty="0">
                <a:solidFill>
                  <a:srgbClr val="FFFF00"/>
                </a:solidFill>
                <a:latin typeface="Arial" panose="020B0604020202020204" pitchFamily="34" charset="0"/>
                <a:ea typeface="Calibri" panose="020F0502020204030204" pitchFamily="34" charset="0"/>
              </a:rPr>
              <a:t> avec tôle protectrice (S.O.)</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(toutes ces photos : </a:t>
            </a:r>
            <a:r>
              <a:rPr lang="fr-FR" dirty="0" err="1">
                <a:solidFill>
                  <a:srgbClr val="FFFF00"/>
                </a:solidFill>
                <a:latin typeface="Arial" panose="020B0604020202020204" pitchFamily="34" charset="0"/>
                <a:ea typeface="Calibri" panose="020F0502020204030204" pitchFamily="34" charset="0"/>
              </a:rPr>
              <a:t>Collardey</a:t>
            </a:r>
            <a:r>
              <a:rPr lang="fr-FR" dirty="0">
                <a:solidFill>
                  <a:srgbClr val="FFFF00"/>
                </a:solidFill>
                <a:latin typeface="Arial" panose="020B0604020202020204" pitchFamily="34" charset="0"/>
                <a:ea typeface="Calibri" panose="020F0502020204030204" pitchFamily="34" charset="0"/>
              </a:rPr>
              <a:t> - </a:t>
            </a:r>
            <a:r>
              <a:rPr lang="fr-FR" dirty="0" err="1">
                <a:solidFill>
                  <a:srgbClr val="FFFF00"/>
                </a:solidFill>
                <a:latin typeface="Arial" panose="020B0604020202020204" pitchFamily="34" charset="0"/>
                <a:ea typeface="Calibri" panose="020F0502020204030204" pitchFamily="34" charset="0"/>
              </a:rPr>
              <a:t>Rasserie</a:t>
            </a:r>
            <a:r>
              <a:rPr lang="fr-FR" dirty="0">
                <a:solidFill>
                  <a:srgbClr val="FFFF00"/>
                </a:solidFill>
                <a:latin typeface="Arial" panose="020B0604020202020204" pitchFamily="34" charset="0"/>
                <a:ea typeface="Calibri" panose="020F0502020204030204" pitchFamily="34" charset="0"/>
              </a:rPr>
              <a:t>)</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 </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 </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Grille à secousses, principe (Sauvage-</a:t>
            </a:r>
            <a:r>
              <a:rPr lang="fr-FR" dirty="0" err="1">
                <a:solidFill>
                  <a:srgbClr val="FFFF00"/>
                </a:solidFill>
                <a:latin typeface="Arial" panose="020B0604020202020204" pitchFamily="34" charset="0"/>
                <a:ea typeface="Calibri" panose="020F0502020204030204" pitchFamily="34" charset="0"/>
              </a:rPr>
              <a:t>Chapelon</a:t>
            </a:r>
            <a:r>
              <a:rPr lang="fr-FR" dirty="0">
                <a:solidFill>
                  <a:srgbClr val="FFFF00"/>
                </a:solidFill>
                <a:latin typeface="Arial" panose="020B0604020202020204" pitchFamily="34" charset="0"/>
                <a:ea typeface="Calibri" panose="020F0502020204030204" pitchFamily="34" charset="0"/>
              </a:rPr>
              <a:t>, la locomotive à vapeur)</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abri-</a:t>
            </a:r>
            <a:r>
              <a:rPr lang="fr-FR" dirty="0" err="1">
                <a:solidFill>
                  <a:srgbClr val="FFFF00"/>
                </a:solidFill>
                <a:latin typeface="Arial" panose="020B0604020202020204" pitchFamily="34" charset="0"/>
                <a:ea typeface="Calibri" panose="020F0502020204030204" pitchFamily="34" charset="0"/>
              </a:rPr>
              <a:t>chapelon</a:t>
            </a:r>
            <a:r>
              <a:rPr lang="fr-FR" dirty="0">
                <a:solidFill>
                  <a:srgbClr val="FFFF00"/>
                </a:solidFill>
                <a:latin typeface="Arial" panose="020B0604020202020204" pitchFamily="34" charset="0"/>
                <a:ea typeface="Calibri" panose="020F0502020204030204" pitchFamily="34" charset="0"/>
              </a:rPr>
              <a:t> : les trois "</a:t>
            </a:r>
            <a:r>
              <a:rPr lang="fr-FR" dirty="0" err="1">
                <a:solidFill>
                  <a:srgbClr val="FFFF00"/>
                </a:solidFill>
                <a:latin typeface="Arial" panose="020B0604020202020204" pitchFamily="34" charset="0"/>
                <a:ea typeface="Calibri" panose="020F0502020204030204" pitchFamily="34" charset="0"/>
              </a:rPr>
              <a:t>secouettes</a:t>
            </a:r>
            <a:r>
              <a:rPr lang="fr-FR" dirty="0">
                <a:solidFill>
                  <a:srgbClr val="FFFF00"/>
                </a:solidFill>
                <a:latin typeface="Arial" panose="020B0604020202020204" pitchFamily="34" charset="0"/>
                <a:ea typeface="Calibri" panose="020F0502020204030204" pitchFamily="34" charset="0"/>
              </a:rPr>
              <a:t>", à gauche avec manche fixe, à droite avec manche amovible ; trois en raison de la grille trapézoïdale, AV, ARG et ARD (photo dans Maillet, Pacific du P.O. Midi...)</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 </a:t>
            </a:r>
            <a:endParaRPr lang="fr-FR" sz="1600" dirty="0">
              <a:solidFill>
                <a:srgbClr val="FFFF00"/>
              </a:solidFill>
              <a:latin typeface="Times New Roman" panose="02020603050405020304" pitchFamily="18" charset="0"/>
              <a:ea typeface="Calibri" panose="020F0502020204030204" pitchFamily="34" charset="0"/>
            </a:endParaRPr>
          </a:p>
          <a:p>
            <a:r>
              <a:rPr lang="fr-FR" dirty="0">
                <a:solidFill>
                  <a:srgbClr val="FFFF00"/>
                </a:solidFill>
                <a:latin typeface="Arial" panose="020B0604020202020204" pitchFamily="34" charset="0"/>
                <a:ea typeface="Calibri" panose="020F0502020204030204" pitchFamily="34" charset="0"/>
              </a:rPr>
              <a:t>Cette grille, un mythe sur les 141 P.L.M. au S.O. ? Pas trouvé de photo (la F-282 n'en a manifestement pas, par contre on voit bien la grille pare caténaires !). Je croyais que c'était mentionné dans l'article de Daniel Néant (VF 154), ce n'est pas le cas, je ne sais plus où j'ai trouvé cette info. Un </a:t>
            </a:r>
            <a:r>
              <a:rPr lang="fr-FR" dirty="0" err="1">
                <a:solidFill>
                  <a:srgbClr val="FFFF00"/>
                </a:solidFill>
                <a:latin typeface="Arial" panose="020B0604020202020204" pitchFamily="34" charset="0"/>
                <a:ea typeface="Calibri" panose="020F0502020204030204" pitchFamily="34" charset="0"/>
              </a:rPr>
              <a:t>fake</a:t>
            </a:r>
            <a:r>
              <a:rPr lang="fr-FR" dirty="0">
                <a:solidFill>
                  <a:srgbClr val="FFFF00"/>
                </a:solidFill>
                <a:latin typeface="Arial" panose="020B0604020202020204" pitchFamily="34" charset="0"/>
                <a:ea typeface="Calibri" panose="020F0502020204030204" pitchFamily="34" charset="0"/>
              </a:rPr>
              <a:t> ?? N'en sais pas plus pour le moment</a:t>
            </a:r>
            <a:r>
              <a:rPr lang="fr-FR" dirty="0">
                <a:latin typeface="Arial" panose="020B0604020202020204" pitchFamily="34" charset="0"/>
                <a:ea typeface="Calibri" panose="020F0502020204030204" pitchFamily="34" charset="0"/>
              </a:rPr>
              <a:t>.</a:t>
            </a:r>
            <a:endParaRPr lang="fr-FR"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4569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239265"/>
            <a:ext cx="8640960"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p:txBody>
      </p:sp>
      <p:sp>
        <p:nvSpPr>
          <p:cNvPr id="2" name="Rectangle 1"/>
          <p:cNvSpPr/>
          <p:nvPr/>
        </p:nvSpPr>
        <p:spPr>
          <a:xfrm>
            <a:off x="1979712" y="1244334"/>
            <a:ext cx="4873449" cy="3477875"/>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Point finances</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saison 2020/2021</a:t>
            </a:r>
          </a:p>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r>
              <a:rPr lang="fr-FR" sz="4400" b="1"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Bernard MOLLARD</a:t>
            </a: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 </a:t>
            </a:r>
            <a:endParaRPr lang="fr-FR" sz="4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endParaRP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spTree>
    <p:extLst>
      <p:ext uri="{BB962C8B-B14F-4D97-AF65-F5344CB8AC3E}">
        <p14:creationId xmlns:p14="http://schemas.microsoft.com/office/powerpoint/2010/main" val="304016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810"/>
            <a:ext cx="9144000" cy="5405190"/>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70</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0" y="21184"/>
            <a:ext cx="8388424" cy="1200329"/>
          </a:xfrm>
          <a:prstGeom prst="rect">
            <a:avLst/>
          </a:prstGeom>
        </p:spPr>
        <p:txBody>
          <a:bodyPr wrap="square">
            <a:spAutoFit/>
          </a:bodyPr>
          <a:lstStyle/>
          <a:p>
            <a:r>
              <a:rPr lang="fr-FR" b="1" dirty="0">
                <a:solidFill>
                  <a:srgbClr val="FFFF00"/>
                </a:solidFill>
              </a:rPr>
              <a:t>l</a:t>
            </a:r>
            <a:r>
              <a:rPr lang="fr-FR" b="1" dirty="0" smtClean="0">
                <a:solidFill>
                  <a:srgbClr val="FFFF00"/>
                </a:solidFill>
              </a:rPr>
              <a:t>es </a:t>
            </a:r>
            <a:r>
              <a:rPr lang="fr-FR" b="1" dirty="0">
                <a:solidFill>
                  <a:srgbClr val="FFFF00"/>
                </a:solidFill>
              </a:rPr>
              <a:t>231 GHK </a:t>
            </a:r>
            <a:r>
              <a:rPr lang="fr-FR" b="1" dirty="0" smtClean="0">
                <a:solidFill>
                  <a:srgbClr val="FFFF00"/>
                </a:solidFill>
              </a:rPr>
              <a:t>AMJL </a:t>
            </a:r>
            <a:r>
              <a:rPr lang="fr-FR" b="1" dirty="0">
                <a:solidFill>
                  <a:srgbClr val="FFFF00"/>
                </a:solidFill>
              </a:rPr>
              <a:t>et la position des grilles de protection </a:t>
            </a:r>
            <a:r>
              <a:rPr lang="fr-FR" b="1" dirty="0" smtClean="0">
                <a:solidFill>
                  <a:srgbClr val="FFFF00"/>
                </a:solidFill>
              </a:rPr>
              <a:t>caténaire</a:t>
            </a:r>
            <a:endParaRPr lang="fr-FR" b="1" dirty="0">
              <a:solidFill>
                <a:srgbClr val="FFFF00"/>
              </a:solidFill>
            </a:endParaRPr>
          </a:p>
          <a:p>
            <a:r>
              <a:rPr lang="fr-FR" b="1" dirty="0">
                <a:solidFill>
                  <a:srgbClr val="FFFF00"/>
                </a:solidFill>
              </a:rPr>
              <a:t>Pourquoi seulement les G ? A partir du moment (tardif, puisqu'entre avril 65 et 66, alors que les circulations se sont arrêtées en 67) où la K-24 a eu sa toiture d'abri allongée, ce fut, comme les autres, avec une grille verticale  </a:t>
            </a:r>
          </a:p>
        </p:txBody>
      </p:sp>
      <p:sp>
        <p:nvSpPr>
          <p:cNvPr id="4" name="Rectangle 3"/>
          <p:cNvSpPr/>
          <p:nvPr/>
        </p:nvSpPr>
        <p:spPr>
          <a:xfrm>
            <a:off x="-108520" y="6994"/>
            <a:ext cx="184731" cy="646331"/>
          </a:xfrm>
          <a:prstGeom prst="rect">
            <a:avLst/>
          </a:prstGeom>
        </p:spPr>
        <p:txBody>
          <a:bodyPr wrap="none">
            <a:spAutoFit/>
          </a:bodyPr>
          <a:lstStyle/>
          <a:p>
            <a:endParaRPr lang="fr-FR" sz="3600" b="1" dirty="0">
              <a:solidFill>
                <a:srgbClr val="FFFF00"/>
              </a:solidFill>
            </a:endParaRPr>
          </a:p>
        </p:txBody>
      </p:sp>
      <p:sp>
        <p:nvSpPr>
          <p:cNvPr id="8" name="Rectangle 7"/>
          <p:cNvSpPr/>
          <p:nvPr/>
        </p:nvSpPr>
        <p:spPr>
          <a:xfrm>
            <a:off x="5796136" y="2514001"/>
            <a:ext cx="3492574" cy="923330"/>
          </a:xfrm>
          <a:prstGeom prst="rect">
            <a:avLst/>
          </a:prstGeom>
        </p:spPr>
        <p:txBody>
          <a:bodyPr wrap="square">
            <a:spAutoFit/>
          </a:bodyPr>
          <a:lstStyle/>
          <a:p>
            <a:r>
              <a:rPr lang="fr-FR" dirty="0"/>
              <a:t>Photos dans le livre sur les Mikado </a:t>
            </a:r>
            <a:endParaRPr lang="fr-FR" dirty="0" smtClean="0"/>
          </a:p>
          <a:p>
            <a:r>
              <a:rPr lang="fr-FR" dirty="0" smtClean="0"/>
              <a:t>de </a:t>
            </a:r>
            <a:r>
              <a:rPr lang="fr-FR" dirty="0" err="1"/>
              <a:t>Collardey</a:t>
            </a:r>
            <a:r>
              <a:rPr lang="fr-FR" dirty="0"/>
              <a:t> - </a:t>
            </a:r>
            <a:r>
              <a:rPr lang="fr-FR" dirty="0" err="1"/>
              <a:t>Rasserie</a:t>
            </a:r>
            <a:r>
              <a:rPr lang="fr-FR" dirty="0"/>
              <a:t>)</a:t>
            </a:r>
          </a:p>
          <a:p>
            <a:endParaRPr lang="fr-FR" dirty="0"/>
          </a:p>
        </p:txBody>
      </p:sp>
    </p:spTree>
    <p:extLst>
      <p:ext uri="{BB962C8B-B14F-4D97-AF65-F5344CB8AC3E}">
        <p14:creationId xmlns:p14="http://schemas.microsoft.com/office/powerpoint/2010/main" val="8195127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0639"/>
            <a:ext cx="9144000" cy="4247361"/>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71</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2308324"/>
          </a:xfrm>
          <a:prstGeom prst="rect">
            <a:avLst/>
          </a:prstGeom>
        </p:spPr>
        <p:txBody>
          <a:bodyPr wrap="square">
            <a:spAutoFit/>
          </a:bodyPr>
          <a:lstStyle/>
          <a:p>
            <a:r>
              <a:rPr lang="fr-FR" dirty="0">
                <a:solidFill>
                  <a:srgbClr val="FFFF00"/>
                </a:solidFill>
              </a:rPr>
              <a:t>l</a:t>
            </a:r>
            <a:r>
              <a:rPr lang="fr-FR" dirty="0" smtClean="0">
                <a:solidFill>
                  <a:srgbClr val="FFFF00"/>
                </a:solidFill>
              </a:rPr>
              <a:t>es </a:t>
            </a:r>
            <a:r>
              <a:rPr lang="fr-FR" dirty="0">
                <a:solidFill>
                  <a:srgbClr val="FFFF00"/>
                </a:solidFill>
              </a:rPr>
              <a:t>231 GHK </a:t>
            </a:r>
            <a:r>
              <a:rPr lang="fr-FR" dirty="0" err="1">
                <a:solidFill>
                  <a:srgbClr val="FFFF00"/>
                </a:solidFill>
              </a:rPr>
              <a:t>Amjl</a:t>
            </a:r>
            <a:r>
              <a:rPr lang="fr-FR" dirty="0">
                <a:solidFill>
                  <a:srgbClr val="FFFF00"/>
                </a:solidFill>
              </a:rPr>
              <a:t> et la position des grilles de protection </a:t>
            </a:r>
            <a:r>
              <a:rPr lang="fr-FR" dirty="0" smtClean="0">
                <a:solidFill>
                  <a:srgbClr val="FFFF00"/>
                </a:solidFill>
              </a:rPr>
              <a:t>caténaire</a:t>
            </a:r>
          </a:p>
          <a:p>
            <a:endParaRPr lang="fr-FR" dirty="0">
              <a:solidFill>
                <a:srgbClr val="FFFF00"/>
              </a:solidFill>
            </a:endParaRPr>
          </a:p>
          <a:p>
            <a:r>
              <a:rPr lang="fr-FR" dirty="0" smtClean="0">
                <a:solidFill>
                  <a:srgbClr val="FFFF00"/>
                </a:solidFill>
              </a:rPr>
              <a:t>De </a:t>
            </a:r>
            <a:r>
              <a:rPr lang="fr-FR" dirty="0">
                <a:solidFill>
                  <a:srgbClr val="FFFF00"/>
                </a:solidFill>
              </a:rPr>
              <a:t>même pour les Mikado, voir ici par exemple les E-435 et F-282.</a:t>
            </a:r>
          </a:p>
          <a:p>
            <a:r>
              <a:rPr lang="fr-FR" dirty="0">
                <a:solidFill>
                  <a:srgbClr val="FFFF00"/>
                </a:solidFill>
              </a:rPr>
              <a:t>Par contre, la F-299 n'a jamais eu sa toiture allongée (photo de 9-68, fin des circulations en 2-69 où une autre photo montre (mal) la toiture d'origine).</a:t>
            </a:r>
          </a:p>
          <a:p>
            <a:r>
              <a:rPr lang="fr-FR" dirty="0">
                <a:solidFill>
                  <a:srgbClr val="FFFF00"/>
                </a:solidFill>
              </a:rPr>
              <a:t> </a:t>
            </a:r>
          </a:p>
          <a:p>
            <a:r>
              <a:rPr lang="fr-FR" dirty="0">
                <a:solidFill>
                  <a:srgbClr val="FFFF00"/>
                </a:solidFill>
              </a:rPr>
              <a:t> (Photos dans le livre sur les Mikado de </a:t>
            </a:r>
            <a:r>
              <a:rPr lang="fr-FR" dirty="0" err="1">
                <a:solidFill>
                  <a:srgbClr val="FFFF00"/>
                </a:solidFill>
              </a:rPr>
              <a:t>Collardey</a:t>
            </a:r>
            <a:r>
              <a:rPr lang="fr-FR" dirty="0">
                <a:solidFill>
                  <a:srgbClr val="FFFF00"/>
                </a:solidFill>
              </a:rPr>
              <a:t> - </a:t>
            </a:r>
            <a:r>
              <a:rPr lang="fr-FR" dirty="0" err="1">
                <a:solidFill>
                  <a:srgbClr val="FFFF00"/>
                </a:solidFill>
              </a:rPr>
              <a:t>Rasserie</a:t>
            </a:r>
            <a:r>
              <a:rPr lang="fr-FR" dirty="0">
                <a:solidFill>
                  <a:srgbClr val="FFFF00"/>
                </a:solidFill>
              </a:rPr>
              <a:t>)</a:t>
            </a:r>
          </a:p>
          <a:p>
            <a:endParaRPr lang="fr-FR" dirty="0">
              <a:solidFill>
                <a:srgbClr val="FFFF00"/>
              </a:solidFill>
            </a:endParaRPr>
          </a:p>
        </p:txBody>
      </p:sp>
      <p:sp>
        <p:nvSpPr>
          <p:cNvPr id="4" name="Rectangle 3"/>
          <p:cNvSpPr/>
          <p:nvPr/>
        </p:nvSpPr>
        <p:spPr>
          <a:xfrm>
            <a:off x="215279" y="-47640"/>
            <a:ext cx="1935145" cy="646331"/>
          </a:xfrm>
          <a:prstGeom prst="rect">
            <a:avLst/>
          </a:prstGeom>
        </p:spPr>
        <p:txBody>
          <a:bodyPr wrap="none">
            <a:spAutoFit/>
          </a:bodyPr>
          <a:lstStyle/>
          <a:p>
            <a:r>
              <a:rPr lang="fr-FR" sz="3600" b="1" dirty="0">
                <a:solidFill>
                  <a:srgbClr val="FFFF00"/>
                </a:solidFill>
              </a:rPr>
              <a:t>231 GHK </a:t>
            </a:r>
          </a:p>
        </p:txBody>
      </p:sp>
    </p:spTree>
    <p:extLst>
      <p:ext uri="{BB962C8B-B14F-4D97-AF65-F5344CB8AC3E}">
        <p14:creationId xmlns:p14="http://schemas.microsoft.com/office/powerpoint/2010/main" val="15623852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 y="1776668"/>
            <a:ext cx="9144000" cy="5102388"/>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72</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1415772"/>
          </a:xfrm>
          <a:prstGeom prst="rect">
            <a:avLst/>
          </a:prstGeom>
        </p:spPr>
        <p:txBody>
          <a:bodyPr wrap="square">
            <a:spAutoFit/>
          </a:bodyPr>
          <a:lstStyle/>
          <a:p>
            <a:r>
              <a:rPr lang="fr-FR" sz="3200" b="1" dirty="0" smtClean="0">
                <a:solidFill>
                  <a:srgbClr val="FFFF00"/>
                </a:solidFill>
              </a:rPr>
              <a:t>F-282</a:t>
            </a:r>
            <a:r>
              <a:rPr lang="fr-FR" sz="3200" b="1" dirty="0">
                <a:solidFill>
                  <a:srgbClr val="FFFF00"/>
                </a:solidFill>
              </a:rPr>
              <a:t>.</a:t>
            </a:r>
          </a:p>
          <a:p>
            <a:r>
              <a:rPr lang="fr-FR" dirty="0">
                <a:solidFill>
                  <a:srgbClr val="FFFF00"/>
                </a:solidFill>
              </a:rPr>
              <a:t> </a:t>
            </a:r>
          </a:p>
          <a:p>
            <a:r>
              <a:rPr lang="fr-FR" dirty="0">
                <a:solidFill>
                  <a:srgbClr val="FFFF00"/>
                </a:solidFill>
              </a:rPr>
              <a:t> (Photos dans le livre sur les Mikado de </a:t>
            </a:r>
            <a:r>
              <a:rPr lang="fr-FR" dirty="0" err="1">
                <a:solidFill>
                  <a:srgbClr val="FFFF00"/>
                </a:solidFill>
              </a:rPr>
              <a:t>Collardey</a:t>
            </a:r>
            <a:r>
              <a:rPr lang="fr-FR" dirty="0">
                <a:solidFill>
                  <a:srgbClr val="FFFF00"/>
                </a:solidFill>
              </a:rPr>
              <a:t> - </a:t>
            </a:r>
            <a:r>
              <a:rPr lang="fr-FR" dirty="0" err="1">
                <a:solidFill>
                  <a:srgbClr val="FFFF00"/>
                </a:solidFill>
              </a:rPr>
              <a:t>Rasserie</a:t>
            </a:r>
            <a:r>
              <a:rPr lang="fr-FR" dirty="0">
                <a:solidFill>
                  <a:srgbClr val="FFFF00"/>
                </a:solidFill>
              </a:rPr>
              <a:t>)</a:t>
            </a:r>
          </a:p>
          <a:p>
            <a:endParaRPr lang="fr-FR" dirty="0">
              <a:solidFill>
                <a:srgbClr val="FFFF00"/>
              </a:solidFill>
            </a:endParaRPr>
          </a:p>
        </p:txBody>
      </p:sp>
      <p:sp>
        <p:nvSpPr>
          <p:cNvPr id="7" name="Rectangle 6"/>
          <p:cNvSpPr/>
          <p:nvPr/>
        </p:nvSpPr>
        <p:spPr>
          <a:xfrm>
            <a:off x="-3833" y="134689"/>
            <a:ext cx="3039358" cy="461665"/>
          </a:xfrm>
          <a:prstGeom prst="rect">
            <a:avLst/>
          </a:prstGeom>
        </p:spPr>
        <p:txBody>
          <a:bodyPr wrap="none">
            <a:spAutoFit/>
          </a:bodyPr>
          <a:lstStyle/>
          <a:p>
            <a:pPr algn="ctr"/>
            <a:r>
              <a:rPr lang="fr-FR" sz="2400" b="1" dirty="0">
                <a:solidFill>
                  <a:srgbClr val="FFFF00"/>
                </a:solidFill>
              </a:rPr>
              <a:t>141 EF PLM Sud-Ouest</a:t>
            </a:r>
          </a:p>
        </p:txBody>
      </p:sp>
    </p:spTree>
    <p:extLst>
      <p:ext uri="{BB962C8B-B14F-4D97-AF65-F5344CB8AC3E}">
        <p14:creationId xmlns:p14="http://schemas.microsoft.com/office/powerpoint/2010/main" val="26148714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73</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3635896" y="178588"/>
            <a:ext cx="3203121" cy="646331"/>
          </a:xfrm>
          <a:prstGeom prst="rect">
            <a:avLst/>
          </a:prstGeom>
        </p:spPr>
        <p:txBody>
          <a:bodyPr wrap="none">
            <a:spAutoFit/>
          </a:bodyPr>
          <a:lstStyle/>
          <a:p>
            <a:r>
              <a:rPr lang="fr-FR" sz="3600" b="1" dirty="0" smtClean="0">
                <a:solidFill>
                  <a:srgbClr val="FFFF00"/>
                </a:solidFill>
              </a:rPr>
              <a:t>		E-388 </a:t>
            </a:r>
            <a:endParaRPr lang="fr-FR" sz="3600" b="1" dirty="0">
              <a:solidFill>
                <a:srgbClr val="FFFF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612" y="916386"/>
            <a:ext cx="7153275" cy="5781675"/>
          </a:xfrm>
          <a:prstGeom prst="rect">
            <a:avLst/>
          </a:prstGeom>
        </p:spPr>
      </p:pic>
      <p:sp>
        <p:nvSpPr>
          <p:cNvPr id="8" name="Rectangle 7"/>
          <p:cNvSpPr/>
          <p:nvPr/>
        </p:nvSpPr>
        <p:spPr>
          <a:xfrm>
            <a:off x="198633" y="107505"/>
            <a:ext cx="3991990" cy="584775"/>
          </a:xfrm>
          <a:prstGeom prst="rect">
            <a:avLst/>
          </a:prstGeom>
        </p:spPr>
        <p:txBody>
          <a:bodyPr wrap="none">
            <a:spAutoFit/>
          </a:bodyPr>
          <a:lstStyle/>
          <a:p>
            <a:pPr algn="ctr"/>
            <a:r>
              <a:rPr lang="fr-FR" sz="3200" b="1" dirty="0">
                <a:solidFill>
                  <a:srgbClr val="FFFF00"/>
                </a:solidFill>
              </a:rPr>
              <a:t>141 EF PLM Sud-Ouest</a:t>
            </a:r>
          </a:p>
        </p:txBody>
      </p:sp>
    </p:spTree>
    <p:extLst>
      <p:ext uri="{BB962C8B-B14F-4D97-AF65-F5344CB8AC3E}">
        <p14:creationId xmlns:p14="http://schemas.microsoft.com/office/powerpoint/2010/main" val="14012991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74</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41257" y="-47640"/>
            <a:ext cx="6546967" cy="646331"/>
          </a:xfrm>
          <a:prstGeom prst="rect">
            <a:avLst/>
          </a:prstGeom>
        </p:spPr>
        <p:txBody>
          <a:bodyPr wrap="square">
            <a:spAutoFit/>
          </a:bodyPr>
          <a:lstStyle/>
          <a:p>
            <a:r>
              <a:rPr lang="fr-FR" sz="3600" b="1" dirty="0" smtClean="0">
                <a:solidFill>
                  <a:srgbClr val="FFFF00"/>
                </a:solidFill>
              </a:rPr>
              <a:t>141 EF </a:t>
            </a:r>
            <a:r>
              <a:rPr lang="fr-FR" sz="3600" b="1" dirty="0">
                <a:solidFill>
                  <a:srgbClr val="FFFF00"/>
                </a:solidFill>
              </a:rPr>
              <a:t>PLM </a:t>
            </a:r>
            <a:r>
              <a:rPr lang="fr-FR" sz="3600" b="1" dirty="0" smtClean="0">
                <a:solidFill>
                  <a:srgbClr val="FFFF00"/>
                </a:solidFill>
              </a:rPr>
              <a:t>Sud-Ouest      F - 282 </a:t>
            </a:r>
            <a:endParaRPr lang="fr-FR" sz="3600" b="1" dirty="0">
              <a:solidFill>
                <a:srgbClr val="FFFF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7072"/>
            <a:ext cx="9144000" cy="3823855"/>
          </a:xfrm>
          <a:prstGeom prst="rect">
            <a:avLst/>
          </a:prstGeom>
        </p:spPr>
      </p:pic>
    </p:spTree>
    <p:extLst>
      <p:ext uri="{BB962C8B-B14F-4D97-AF65-F5344CB8AC3E}">
        <p14:creationId xmlns:p14="http://schemas.microsoft.com/office/powerpoint/2010/main" val="15727493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75</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323528" y="-98516"/>
            <a:ext cx="7191008" cy="646331"/>
          </a:xfrm>
          <a:prstGeom prst="rect">
            <a:avLst/>
          </a:prstGeom>
        </p:spPr>
        <p:txBody>
          <a:bodyPr wrap="none">
            <a:spAutoFit/>
          </a:bodyPr>
          <a:lstStyle/>
          <a:p>
            <a:r>
              <a:rPr lang="fr-FR" sz="3600" b="1" dirty="0">
                <a:solidFill>
                  <a:srgbClr val="FFFF00"/>
                </a:solidFill>
              </a:rPr>
              <a:t>141 EF PLM </a:t>
            </a:r>
            <a:r>
              <a:rPr lang="fr-FR" sz="3600" b="1" dirty="0" smtClean="0">
                <a:solidFill>
                  <a:srgbClr val="FFFF00"/>
                </a:solidFill>
              </a:rPr>
              <a:t>Sud-Ouest             F - 282 </a:t>
            </a:r>
            <a:endParaRPr lang="fr-FR" sz="3600" b="1" dirty="0">
              <a:solidFill>
                <a:srgbClr val="FFFF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7806"/>
            <a:ext cx="9144000" cy="5102388"/>
          </a:xfrm>
          <a:prstGeom prst="rect">
            <a:avLst/>
          </a:prstGeom>
        </p:spPr>
      </p:pic>
    </p:spTree>
    <p:extLst>
      <p:ext uri="{BB962C8B-B14F-4D97-AF65-F5344CB8AC3E}">
        <p14:creationId xmlns:p14="http://schemas.microsoft.com/office/powerpoint/2010/main" val="39983196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866" y="0"/>
            <a:ext cx="5110268" cy="6858000"/>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76</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773457" y="43940"/>
            <a:ext cx="4469109" cy="1200329"/>
          </a:xfrm>
          <a:prstGeom prst="rect">
            <a:avLst/>
          </a:prstGeom>
        </p:spPr>
        <p:txBody>
          <a:bodyPr wrap="none">
            <a:spAutoFit/>
          </a:bodyPr>
          <a:lstStyle/>
          <a:p>
            <a:r>
              <a:rPr lang="fr-FR" sz="3600" b="1" dirty="0">
                <a:solidFill>
                  <a:srgbClr val="FFFF00"/>
                </a:solidFill>
              </a:rPr>
              <a:t>141 EF PLM Sud-Ouest</a:t>
            </a:r>
          </a:p>
          <a:p>
            <a:r>
              <a:rPr lang="fr-FR" sz="3600" b="1" dirty="0" smtClean="0">
                <a:solidFill>
                  <a:srgbClr val="FFFF00"/>
                </a:solidFill>
              </a:rPr>
              <a:t>F - 282  </a:t>
            </a:r>
            <a:endParaRPr lang="fr-FR" sz="3600" b="1" dirty="0">
              <a:solidFill>
                <a:srgbClr val="FFFF00"/>
              </a:solidFill>
            </a:endParaRPr>
          </a:p>
        </p:txBody>
      </p:sp>
    </p:spTree>
    <p:extLst>
      <p:ext uri="{BB962C8B-B14F-4D97-AF65-F5344CB8AC3E}">
        <p14:creationId xmlns:p14="http://schemas.microsoft.com/office/powerpoint/2010/main" val="6940994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96" y="0"/>
            <a:ext cx="7449207" cy="6858000"/>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77</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3407546" y="576339"/>
            <a:ext cx="2328906" cy="461665"/>
          </a:xfrm>
          <a:prstGeom prst="rect">
            <a:avLst/>
          </a:prstGeom>
        </p:spPr>
        <p:txBody>
          <a:bodyPr wrap="none">
            <a:spAutoFit/>
          </a:bodyPr>
          <a:lstStyle/>
          <a:p>
            <a:pPr algn="ctr"/>
            <a:r>
              <a:rPr lang="fr-FR" sz="2400" b="1" dirty="0" smtClean="0">
                <a:solidFill>
                  <a:srgbClr val="FFFF00"/>
                </a:solidFill>
              </a:rPr>
              <a:t>ABRI CHAPELON </a:t>
            </a:r>
            <a:endParaRPr lang="fr-FR" sz="2400" b="1" dirty="0">
              <a:solidFill>
                <a:srgbClr val="FFFF00"/>
              </a:solidFill>
            </a:endParaRPr>
          </a:p>
        </p:txBody>
      </p:sp>
    </p:spTree>
    <p:extLst>
      <p:ext uri="{BB962C8B-B14F-4D97-AF65-F5344CB8AC3E}">
        <p14:creationId xmlns:p14="http://schemas.microsoft.com/office/powerpoint/2010/main" val="7182151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78</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215279" y="-47640"/>
            <a:ext cx="7381057" cy="646331"/>
          </a:xfrm>
          <a:prstGeom prst="rect">
            <a:avLst/>
          </a:prstGeom>
        </p:spPr>
        <p:txBody>
          <a:bodyPr wrap="square">
            <a:spAutoFit/>
          </a:bodyPr>
          <a:lstStyle/>
          <a:p>
            <a:r>
              <a:rPr lang="fr-FR" sz="3600" b="1" dirty="0">
                <a:solidFill>
                  <a:srgbClr val="FFFF00"/>
                </a:solidFill>
              </a:rPr>
              <a:t>141 EF PLM </a:t>
            </a:r>
            <a:r>
              <a:rPr lang="fr-FR" sz="3600" b="1" dirty="0" smtClean="0">
                <a:solidFill>
                  <a:srgbClr val="FFFF00"/>
                </a:solidFill>
              </a:rPr>
              <a:t>Sud-Ouest     F - 312</a:t>
            </a:r>
            <a:endParaRPr lang="fr-FR" sz="3600" b="1" dirty="0">
              <a:solidFill>
                <a:srgbClr val="FFFF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8" y="764704"/>
            <a:ext cx="9165480" cy="5247878"/>
          </a:xfrm>
          <a:prstGeom prst="rect">
            <a:avLst/>
          </a:prstGeom>
        </p:spPr>
      </p:pic>
    </p:spTree>
    <p:extLst>
      <p:ext uri="{BB962C8B-B14F-4D97-AF65-F5344CB8AC3E}">
        <p14:creationId xmlns:p14="http://schemas.microsoft.com/office/powerpoint/2010/main" val="14228726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8" y="0"/>
            <a:ext cx="7664824" cy="6858000"/>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79</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5927876" y="-34701"/>
            <a:ext cx="4284713" cy="1754326"/>
          </a:xfrm>
          <a:prstGeom prst="rect">
            <a:avLst/>
          </a:prstGeom>
        </p:spPr>
        <p:txBody>
          <a:bodyPr wrap="square">
            <a:spAutoFit/>
          </a:bodyPr>
          <a:lstStyle/>
          <a:p>
            <a:r>
              <a:rPr lang="fr-FR" sz="3600" b="1" dirty="0" smtClean="0">
                <a:solidFill>
                  <a:srgbClr val="0000FF"/>
                </a:solidFill>
              </a:rPr>
              <a:t>141 </a:t>
            </a:r>
            <a:r>
              <a:rPr lang="fr-FR" sz="3600" b="1" dirty="0">
                <a:solidFill>
                  <a:srgbClr val="0000FF"/>
                </a:solidFill>
              </a:rPr>
              <a:t>EF PLM </a:t>
            </a:r>
            <a:endParaRPr lang="fr-FR" sz="3600" b="1" dirty="0" smtClean="0">
              <a:solidFill>
                <a:srgbClr val="0000FF"/>
              </a:solidFill>
            </a:endParaRPr>
          </a:p>
          <a:p>
            <a:r>
              <a:rPr lang="fr-FR" sz="3600" b="1" dirty="0" smtClean="0">
                <a:solidFill>
                  <a:srgbClr val="0000FF"/>
                </a:solidFill>
              </a:rPr>
              <a:t>Sud-Ouest     </a:t>
            </a:r>
          </a:p>
          <a:p>
            <a:r>
              <a:rPr lang="fr-FR" sz="3600" b="1" dirty="0" smtClean="0">
                <a:solidFill>
                  <a:srgbClr val="0000FF"/>
                </a:solidFill>
              </a:rPr>
              <a:t>F - 299</a:t>
            </a:r>
            <a:endParaRPr lang="fr-FR" sz="3600" b="1" dirty="0">
              <a:solidFill>
                <a:srgbClr val="0000FF"/>
              </a:solidFill>
            </a:endParaRPr>
          </a:p>
        </p:txBody>
      </p:sp>
    </p:spTree>
    <p:extLst>
      <p:ext uri="{BB962C8B-B14F-4D97-AF65-F5344CB8AC3E}">
        <p14:creationId xmlns:p14="http://schemas.microsoft.com/office/powerpoint/2010/main" val="1625798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3842"/>
            <a:ext cx="8640960" cy="6342509"/>
          </a:xfrm>
        </p:spPr>
        <p:txBody>
          <a:bodyPr>
            <a:normAutofit fontScale="25000" lnSpcReduction="20000"/>
          </a:bodyPr>
          <a:lstStyle/>
          <a:p>
            <a:pPr marL="0" indent="0" algn="ctr">
              <a:lnSpc>
                <a:spcPct val="170000"/>
              </a:lnSpc>
              <a:spcBef>
                <a:spcPts val="0"/>
              </a:spcBef>
              <a:buNone/>
            </a:pPr>
            <a:r>
              <a:rPr lang="fr-FR" sz="9600" b="1" dirty="0">
                <a:solidFill>
                  <a:srgbClr val="FFFF00"/>
                </a:solidFill>
                <a:latin typeface="Candara" panose="020E0502030303020204" pitchFamily="34" charset="0"/>
              </a:rPr>
              <a:t>POINT FINANCES AMIS DU ZERO NÎMES AU </a:t>
            </a:r>
            <a:r>
              <a:rPr lang="fr-FR" sz="9600" b="1" dirty="0" smtClean="0">
                <a:solidFill>
                  <a:srgbClr val="FFFF00"/>
                </a:solidFill>
                <a:latin typeface="Candara" panose="020E0502030303020204" pitchFamily="34" charset="0"/>
              </a:rPr>
              <a:t>15.10.2021</a:t>
            </a:r>
            <a:endParaRPr lang="fr-FR" sz="7200" b="1" dirty="0">
              <a:solidFill>
                <a:srgbClr val="FFFF00"/>
              </a:solidFill>
              <a:latin typeface="Candara" panose="020E0502030303020204" pitchFamily="34" charset="0"/>
            </a:endParaRPr>
          </a:p>
          <a:p>
            <a:pPr marL="0" indent="0" algn="ctr">
              <a:lnSpc>
                <a:spcPct val="170000"/>
              </a:lnSpc>
              <a:spcBef>
                <a:spcPts val="0"/>
              </a:spcBef>
              <a:buNone/>
            </a:pPr>
            <a:r>
              <a:rPr lang="fr-FR" sz="7200" b="1" dirty="0">
                <a:solidFill>
                  <a:srgbClr val="FFFF00"/>
                </a:solidFill>
                <a:latin typeface="Candara" panose="020E0502030303020204" pitchFamily="34" charset="0"/>
              </a:rPr>
              <a:t>Solde Banque : 3245.16 €</a:t>
            </a:r>
          </a:p>
          <a:p>
            <a:pPr marL="0" indent="0">
              <a:lnSpc>
                <a:spcPct val="170000"/>
              </a:lnSpc>
              <a:spcBef>
                <a:spcPts val="0"/>
              </a:spcBef>
              <a:buNone/>
            </a:pPr>
            <a:r>
              <a:rPr lang="fr-FR" sz="5600" b="1" dirty="0">
                <a:solidFill>
                  <a:schemeClr val="bg1"/>
                </a:solidFill>
                <a:latin typeface="Candara" panose="020E0502030303020204" pitchFamily="34" charset="0"/>
              </a:rPr>
              <a:t> </a:t>
            </a:r>
          </a:p>
          <a:p>
            <a:pPr marL="0" indent="0">
              <a:lnSpc>
                <a:spcPct val="170000"/>
              </a:lnSpc>
              <a:spcBef>
                <a:spcPts val="0"/>
              </a:spcBef>
              <a:buNone/>
            </a:pPr>
            <a:r>
              <a:rPr lang="fr-FR" sz="6000" b="1" dirty="0">
                <a:solidFill>
                  <a:schemeClr val="bg1"/>
                </a:solidFill>
                <a:latin typeface="Candara" panose="020E0502030303020204" pitchFamily="34" charset="0"/>
              </a:rPr>
              <a:t>Dont avances pour Vatel réunion Amateurs Constructeurs 2021 à valoir sur 2022 (réservataires absents le 19.06.2021) : 16 prestations à 35.00 (Baudot, </a:t>
            </a:r>
            <a:r>
              <a:rPr lang="fr-FR" sz="6000" b="1" dirty="0" err="1">
                <a:solidFill>
                  <a:schemeClr val="bg1"/>
                </a:solidFill>
                <a:latin typeface="Candara" panose="020E0502030303020204" pitchFamily="34" charset="0"/>
              </a:rPr>
              <a:t>Fargeas</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Malen</a:t>
            </a:r>
            <a:r>
              <a:rPr lang="fr-FR" sz="6000" b="1" dirty="0">
                <a:solidFill>
                  <a:schemeClr val="bg1"/>
                </a:solidFill>
                <a:latin typeface="Candara" panose="020E0502030303020204" pitchFamily="34" charset="0"/>
              </a:rPr>
              <a:t>, A. Di Stuardi, D. Di Stuardi, </a:t>
            </a:r>
            <a:r>
              <a:rPr lang="fr-FR" sz="6000" b="1" dirty="0" err="1">
                <a:solidFill>
                  <a:schemeClr val="bg1"/>
                </a:solidFill>
                <a:latin typeface="Candara" panose="020E0502030303020204" pitchFamily="34" charset="0"/>
              </a:rPr>
              <a:t>Adiasse</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Magrou</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Poujol</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Gambart</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Plassit</a:t>
            </a:r>
            <a:r>
              <a:rPr lang="fr-FR" sz="6000" b="1" dirty="0">
                <a:solidFill>
                  <a:schemeClr val="bg1"/>
                </a:solidFill>
                <a:latin typeface="Candara" panose="020E0502030303020204" pitchFamily="34" charset="0"/>
              </a:rPr>
              <a:t>, Chiari, Lombardi, </a:t>
            </a:r>
            <a:r>
              <a:rPr lang="fr-FR" sz="6000" b="1" dirty="0" err="1">
                <a:solidFill>
                  <a:schemeClr val="bg1"/>
                </a:solidFill>
                <a:latin typeface="Candara" panose="020E0502030303020204" pitchFamily="34" charset="0"/>
              </a:rPr>
              <a:t>Geraci</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Maltecca</a:t>
            </a:r>
            <a:r>
              <a:rPr lang="fr-FR" sz="6000" b="1" dirty="0">
                <a:solidFill>
                  <a:schemeClr val="bg1"/>
                </a:solidFill>
                <a:latin typeface="Candara" panose="020E0502030303020204" pitchFamily="34" charset="0"/>
              </a:rPr>
              <a:t>, Cary, Hugues) + 1 solde à 4.00 (</a:t>
            </a:r>
            <a:r>
              <a:rPr lang="fr-FR" sz="6000" b="1" dirty="0" err="1">
                <a:solidFill>
                  <a:schemeClr val="bg1"/>
                </a:solidFill>
                <a:latin typeface="Candara" panose="020E0502030303020204" pitchFamily="34" charset="0"/>
              </a:rPr>
              <a:t>Buzer</a:t>
            </a:r>
            <a:r>
              <a:rPr lang="fr-FR" sz="6000" b="1" dirty="0">
                <a:solidFill>
                  <a:schemeClr val="bg1"/>
                </a:solidFill>
                <a:latin typeface="Candara" panose="020E0502030303020204" pitchFamily="34" charset="0"/>
              </a:rPr>
              <a:t>) = 564.00 </a:t>
            </a:r>
            <a:r>
              <a:rPr lang="fr-FR" sz="6000" b="1" dirty="0" smtClean="0">
                <a:solidFill>
                  <a:schemeClr val="bg1"/>
                </a:solidFill>
                <a:latin typeface="Candara" panose="020E0502030303020204" pitchFamily="34" charset="0"/>
              </a:rPr>
              <a:t>€</a:t>
            </a:r>
            <a:endParaRPr lang="fr-FR" sz="6000" b="1" dirty="0">
              <a:solidFill>
                <a:schemeClr val="bg1"/>
              </a:solidFill>
              <a:latin typeface="Candara" panose="020E0502030303020204" pitchFamily="34" charset="0"/>
            </a:endParaRPr>
          </a:p>
          <a:p>
            <a:pPr>
              <a:lnSpc>
                <a:spcPct val="170000"/>
              </a:lnSpc>
              <a:spcBef>
                <a:spcPts val="0"/>
              </a:spcBef>
            </a:pPr>
            <a:r>
              <a:rPr lang="fr-FR" sz="6000" b="1" dirty="0">
                <a:solidFill>
                  <a:schemeClr val="bg1"/>
                </a:solidFill>
                <a:latin typeface="Candara" panose="020E0502030303020204" pitchFamily="34" charset="0"/>
              </a:rPr>
              <a:t>Dont avances pour Vatel réunion du 17.10.20 : 24 prestations à 31.00 = 744.00 €</a:t>
            </a:r>
          </a:p>
          <a:p>
            <a:pPr>
              <a:lnSpc>
                <a:spcPct val="170000"/>
              </a:lnSpc>
              <a:spcBef>
                <a:spcPts val="0"/>
              </a:spcBef>
            </a:pPr>
            <a:r>
              <a:rPr lang="fr-FR" sz="6000" b="1" dirty="0">
                <a:solidFill>
                  <a:schemeClr val="bg1"/>
                </a:solidFill>
                <a:latin typeface="Candara" panose="020E0502030303020204" pitchFamily="34" charset="0"/>
              </a:rPr>
              <a:t>Dont avance pour 2 repas Vatel annulés dans les temps (</a:t>
            </a:r>
            <a:r>
              <a:rPr lang="fr-FR" sz="6000" b="1" dirty="0" err="1">
                <a:solidFill>
                  <a:schemeClr val="bg1"/>
                </a:solidFill>
                <a:latin typeface="Candara" panose="020E0502030303020204" pitchFamily="34" charset="0"/>
              </a:rPr>
              <a:t>Laurès</a:t>
            </a:r>
            <a:r>
              <a:rPr lang="fr-FR" sz="6000" b="1" dirty="0">
                <a:solidFill>
                  <a:schemeClr val="bg1"/>
                </a:solidFill>
                <a:latin typeface="Candara" panose="020E0502030303020204" pitchFamily="34" charset="0"/>
              </a:rPr>
              <a:t>, Royer) = 62.00 €</a:t>
            </a:r>
          </a:p>
          <a:p>
            <a:pPr>
              <a:lnSpc>
                <a:spcPct val="170000"/>
              </a:lnSpc>
              <a:spcBef>
                <a:spcPts val="0"/>
              </a:spcBef>
            </a:pPr>
            <a:r>
              <a:rPr lang="fr-FR" sz="6000" b="1" dirty="0">
                <a:solidFill>
                  <a:schemeClr val="bg1"/>
                </a:solidFill>
                <a:latin typeface="Candara" panose="020E0502030303020204" pitchFamily="34" charset="0"/>
              </a:rPr>
              <a:t>Dont avances pour 9 Class 66 </a:t>
            </a:r>
            <a:r>
              <a:rPr lang="fr-FR" sz="6000" b="1" dirty="0" err="1">
                <a:solidFill>
                  <a:schemeClr val="bg1"/>
                </a:solidFill>
                <a:latin typeface="Candara" panose="020E0502030303020204" pitchFamily="34" charset="0"/>
              </a:rPr>
              <a:t>Dapol</a:t>
            </a:r>
            <a:r>
              <a:rPr lang="fr-FR" sz="6000" b="1" dirty="0">
                <a:solidFill>
                  <a:schemeClr val="bg1"/>
                </a:solidFill>
                <a:latin typeface="Candara" panose="020E0502030303020204" pitchFamily="34" charset="0"/>
              </a:rPr>
              <a:t> </a:t>
            </a:r>
            <a:r>
              <a:rPr lang="fr-FR" sz="6000" b="1" dirty="0" err="1">
                <a:solidFill>
                  <a:schemeClr val="bg1"/>
                </a:solidFill>
                <a:latin typeface="Candara" panose="020E0502030303020204" pitchFamily="34" charset="0"/>
              </a:rPr>
              <a:t>Chrezo</a:t>
            </a:r>
            <a:r>
              <a:rPr lang="fr-FR" sz="6000" b="1" dirty="0">
                <a:solidFill>
                  <a:schemeClr val="bg1"/>
                </a:solidFill>
                <a:latin typeface="Candara" panose="020E0502030303020204" pitchFamily="34" charset="0"/>
              </a:rPr>
              <a:t> : 1000.00 (Godezenne 100.00 de trop)</a:t>
            </a:r>
          </a:p>
          <a:p>
            <a:pPr>
              <a:lnSpc>
                <a:spcPct val="170000"/>
              </a:lnSpc>
              <a:spcBef>
                <a:spcPts val="0"/>
              </a:spcBef>
            </a:pPr>
            <a:r>
              <a:rPr lang="fr-FR" sz="6000" b="1" dirty="0" err="1">
                <a:solidFill>
                  <a:schemeClr val="bg1"/>
                </a:solidFill>
                <a:latin typeface="Candara" panose="020E0502030303020204" pitchFamily="34" charset="0"/>
              </a:rPr>
              <a:t>Chrezo</a:t>
            </a:r>
            <a:r>
              <a:rPr lang="fr-FR" sz="6000" b="1" dirty="0">
                <a:solidFill>
                  <a:schemeClr val="bg1"/>
                </a:solidFill>
                <a:latin typeface="Candara" panose="020E0502030303020204" pitchFamily="34" charset="0"/>
              </a:rPr>
              <a:t> n’a pas encaissé notre chèque de réservations de 900.00 €</a:t>
            </a:r>
          </a:p>
          <a:p>
            <a:pPr marL="0" indent="0">
              <a:lnSpc>
                <a:spcPct val="170000"/>
              </a:lnSpc>
              <a:spcBef>
                <a:spcPts val="0"/>
              </a:spcBef>
              <a:buNone/>
            </a:pPr>
            <a:r>
              <a:rPr lang="fr-FR" sz="6000" b="1" dirty="0">
                <a:solidFill>
                  <a:schemeClr val="bg1"/>
                </a:solidFill>
                <a:latin typeface="Candara" panose="020E0502030303020204" pitchFamily="34" charset="0"/>
              </a:rPr>
              <a:t> </a:t>
            </a:r>
          </a:p>
          <a:p>
            <a:pPr marL="0" indent="0">
              <a:lnSpc>
                <a:spcPct val="170000"/>
              </a:lnSpc>
              <a:spcBef>
                <a:spcPts val="0"/>
              </a:spcBef>
              <a:buNone/>
            </a:pPr>
            <a:r>
              <a:rPr lang="fr-FR" sz="6000" b="1" dirty="0">
                <a:solidFill>
                  <a:srgbClr val="FFFF00"/>
                </a:solidFill>
                <a:latin typeface="Candara" panose="020E0502030303020204" pitchFamily="34" charset="0"/>
              </a:rPr>
              <a:t>Solde Banque en faveur de l’Association : 3245.16 – 564.00 – 777.00 – 62.00 = </a:t>
            </a:r>
            <a:r>
              <a:rPr lang="fr-FR" sz="6000" b="1" dirty="0" smtClean="0">
                <a:solidFill>
                  <a:srgbClr val="FFFF00"/>
                </a:solidFill>
                <a:latin typeface="Candara" panose="020E0502030303020204" pitchFamily="34" charset="0"/>
              </a:rPr>
              <a:t>875.16</a:t>
            </a:r>
            <a:endParaRPr lang="fr-FR" sz="6000" b="1" dirty="0">
              <a:solidFill>
                <a:srgbClr val="FFFF00"/>
              </a:solidFill>
              <a:latin typeface="Candara" panose="020E0502030303020204" pitchFamily="34" charset="0"/>
            </a:endParaRPr>
          </a:p>
          <a:p>
            <a:pPr marL="0" indent="0">
              <a:lnSpc>
                <a:spcPct val="170000"/>
              </a:lnSpc>
              <a:spcBef>
                <a:spcPts val="0"/>
              </a:spcBef>
              <a:buNone/>
            </a:pPr>
            <a:r>
              <a:rPr lang="fr-FR" sz="6000" b="1" dirty="0">
                <a:solidFill>
                  <a:srgbClr val="FFFF00"/>
                </a:solidFill>
                <a:latin typeface="Candara" panose="020E0502030303020204" pitchFamily="34" charset="0"/>
              </a:rPr>
              <a:t>Solde espèces : 278.00 </a:t>
            </a:r>
            <a:r>
              <a:rPr lang="fr-FR" sz="6000" b="1" dirty="0" smtClean="0">
                <a:solidFill>
                  <a:srgbClr val="FFFF00"/>
                </a:solidFill>
                <a:latin typeface="Candara" panose="020E0502030303020204" pitchFamily="34" charset="0"/>
              </a:rPr>
              <a:t>€</a:t>
            </a:r>
            <a:endParaRPr lang="fr-FR" sz="6000" b="1" dirty="0">
              <a:solidFill>
                <a:srgbClr val="FFFF00"/>
              </a:solidFill>
              <a:latin typeface="Candara" panose="020E0502030303020204" pitchFamily="34" charset="0"/>
            </a:endParaRPr>
          </a:p>
          <a:p>
            <a:pPr marL="0" indent="0">
              <a:lnSpc>
                <a:spcPct val="170000"/>
              </a:lnSpc>
              <a:spcBef>
                <a:spcPts val="0"/>
              </a:spcBef>
              <a:buNone/>
            </a:pPr>
            <a:r>
              <a:rPr lang="fr-FR" sz="6000" b="1" dirty="0">
                <a:solidFill>
                  <a:srgbClr val="FFFF00"/>
                </a:solidFill>
                <a:latin typeface="Candara" panose="020E0502030303020204" pitchFamily="34" charset="0"/>
              </a:rPr>
              <a:t>Notre trésorerie dispose donc de 875.16 + 278.00 = 1153.16 </a:t>
            </a:r>
            <a:r>
              <a:rPr lang="fr-FR" sz="6000" b="1" dirty="0" smtClean="0">
                <a:solidFill>
                  <a:srgbClr val="FFFF00"/>
                </a:solidFill>
                <a:latin typeface="Candara" panose="020E0502030303020204" pitchFamily="34" charset="0"/>
              </a:rPr>
              <a:t>€</a:t>
            </a:r>
          </a:p>
          <a:p>
            <a:pPr marL="0" indent="0">
              <a:lnSpc>
                <a:spcPct val="170000"/>
              </a:lnSpc>
              <a:spcBef>
                <a:spcPts val="0"/>
              </a:spcBef>
              <a:buNone/>
            </a:pPr>
            <a:endParaRPr lang="fr-FR" sz="6000" b="1" dirty="0">
              <a:solidFill>
                <a:schemeClr val="bg1"/>
              </a:solidFill>
              <a:latin typeface="Candara" panose="020E0502030303020204" pitchFamily="34" charset="0"/>
            </a:endParaRPr>
          </a:p>
          <a:p>
            <a:pPr marL="0" indent="0">
              <a:lnSpc>
                <a:spcPct val="170000"/>
              </a:lnSpc>
              <a:spcBef>
                <a:spcPts val="0"/>
              </a:spcBef>
              <a:buNone/>
            </a:pPr>
            <a:r>
              <a:rPr lang="fr-FR" sz="6000" b="1" dirty="0">
                <a:solidFill>
                  <a:schemeClr val="bg1"/>
                </a:solidFill>
                <a:latin typeface="Candara" panose="020E0502030303020204" pitchFamily="34" charset="0"/>
              </a:rPr>
              <a:t>A noter que toute demande de remboursement par un réservataire absent le 19.06.21 pour la réunion des Amateurs Constructeurs 2022 entrainera un déficit de 13.00 par participant.</a:t>
            </a:r>
          </a:p>
          <a:p>
            <a:pPr marL="0" indent="0">
              <a:lnSpc>
                <a:spcPct val="170000"/>
              </a:lnSpc>
              <a:spcBef>
                <a:spcPts val="0"/>
              </a:spcBef>
              <a:buNone/>
            </a:pPr>
            <a:r>
              <a:rPr lang="fr-FR" dirty="0">
                <a:solidFill>
                  <a:schemeClr val="bg1"/>
                </a:solidFill>
                <a:latin typeface="Candara" panose="020E0502030303020204" pitchFamily="34" charset="0"/>
              </a:rPr>
              <a:t> </a:t>
            </a: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spTree>
    <p:extLst>
      <p:ext uri="{BB962C8B-B14F-4D97-AF65-F5344CB8AC3E}">
        <p14:creationId xmlns:p14="http://schemas.microsoft.com/office/powerpoint/2010/main" val="12865916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182852" y="1670882"/>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80</a:t>
            </a:fld>
            <a:endParaRPr lang="fr-FR" dirty="0"/>
          </a:p>
        </p:txBody>
      </p:sp>
      <p:sp>
        <p:nvSpPr>
          <p:cNvPr id="6" name="Espace réservé de la date 5"/>
          <p:cNvSpPr>
            <a:spLocks noGrp="1"/>
          </p:cNvSpPr>
          <p:nvPr>
            <p:ph type="dt" sz="half" idx="10"/>
          </p:nvPr>
        </p:nvSpPr>
        <p:spPr/>
        <p:txBody>
          <a:bodyPr/>
          <a:lstStyle/>
          <a:p>
            <a:fld id="{841468F0-7640-493F-9DB5-1DB60A8EA73F}" type="datetime1">
              <a:rPr lang="fr-FR" smtClean="0"/>
              <a:t>15/10/2021</a:t>
            </a:fld>
            <a:endParaRPr lang="fr-FR" dirty="0"/>
          </a:p>
        </p:txBody>
      </p:sp>
      <p:sp>
        <p:nvSpPr>
          <p:cNvPr id="2" name="Rectangle 1"/>
          <p:cNvSpPr/>
          <p:nvPr/>
        </p:nvSpPr>
        <p:spPr>
          <a:xfrm>
            <a:off x="692113" y="576339"/>
            <a:ext cx="7759774" cy="646331"/>
          </a:xfrm>
          <a:prstGeom prst="rect">
            <a:avLst/>
          </a:prstGeom>
        </p:spPr>
        <p:txBody>
          <a:bodyPr wrap="square">
            <a:spAutoFit/>
          </a:bodyPr>
          <a:lstStyle/>
          <a:p>
            <a:r>
              <a:rPr lang="fr-FR" dirty="0">
                <a:solidFill>
                  <a:srgbClr val="FFFF00"/>
                </a:solidFill>
              </a:rPr>
              <a:t> </a:t>
            </a:r>
          </a:p>
          <a:p>
            <a:r>
              <a:rPr lang="fr-FR" dirty="0">
                <a:solidFill>
                  <a:srgbClr val="FFFF00"/>
                </a:solidFill>
              </a:rPr>
              <a:t> </a:t>
            </a:r>
          </a:p>
        </p:txBody>
      </p:sp>
      <p:sp>
        <p:nvSpPr>
          <p:cNvPr id="4" name="Rectangle 3"/>
          <p:cNvSpPr/>
          <p:nvPr/>
        </p:nvSpPr>
        <p:spPr>
          <a:xfrm>
            <a:off x="215279" y="-47640"/>
            <a:ext cx="7165033" cy="646331"/>
          </a:xfrm>
          <a:prstGeom prst="rect">
            <a:avLst/>
          </a:prstGeom>
        </p:spPr>
        <p:txBody>
          <a:bodyPr wrap="square">
            <a:spAutoFit/>
          </a:bodyPr>
          <a:lstStyle/>
          <a:p>
            <a:r>
              <a:rPr lang="fr-FR" sz="3600" b="1" dirty="0" smtClean="0">
                <a:solidFill>
                  <a:srgbClr val="FFFF00"/>
                </a:solidFill>
              </a:rPr>
              <a:t>141 </a:t>
            </a:r>
            <a:r>
              <a:rPr lang="fr-FR" sz="3600" b="1" dirty="0">
                <a:solidFill>
                  <a:srgbClr val="FFFF00"/>
                </a:solidFill>
              </a:rPr>
              <a:t>EF PLM </a:t>
            </a:r>
            <a:r>
              <a:rPr lang="fr-FR" sz="3600" b="1" dirty="0" smtClean="0">
                <a:solidFill>
                  <a:srgbClr val="FFFF00"/>
                </a:solidFill>
              </a:rPr>
              <a:t>Sud-Ouest    F - 612</a:t>
            </a:r>
            <a:endParaRPr lang="fr-FR" sz="3600" b="1" dirty="0">
              <a:solidFill>
                <a:srgbClr val="FFFF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8" y="836712"/>
            <a:ext cx="9054923" cy="5184576"/>
          </a:xfrm>
          <a:prstGeom prst="rect">
            <a:avLst/>
          </a:prstGeom>
        </p:spPr>
      </p:pic>
    </p:spTree>
    <p:extLst>
      <p:ext uri="{BB962C8B-B14F-4D97-AF65-F5344CB8AC3E}">
        <p14:creationId xmlns:p14="http://schemas.microsoft.com/office/powerpoint/2010/main" val="35135443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628650" y="156161"/>
            <a:ext cx="7995645" cy="7027423"/>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C:\Users\lenovo\Documents\AMIS DU ZERO &amp; CONSTRUCTEURS\Amis du zero 2021 2022\ADZ 16 octobre 2021\locomotora-2-descripcion-1024x900-2_1617103109474.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6" descr="C:\Users\lenovo\Documents\AMIS DU ZERO &amp; CONSTRUCTEURS\Amis du zero 2021 2022\ADZ 16 octobre 2021\locomotora-2-descripcion-1024x900-2_1617103109474.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82279" y="312738"/>
            <a:ext cx="2115964" cy="646331"/>
          </a:xfrm>
          <a:prstGeom prst="rect">
            <a:avLst/>
          </a:prstGeom>
          <a:noFill/>
        </p:spPr>
        <p:txBody>
          <a:bodyPr wrap="none" rtlCol="0">
            <a:spAutoFit/>
          </a:bodyPr>
          <a:lstStyle/>
          <a:p>
            <a:r>
              <a:rPr lang="fr-FR" sz="3600" b="1" dirty="0" smtClean="0">
                <a:solidFill>
                  <a:schemeClr val="bg1"/>
                </a:solidFill>
              </a:rPr>
              <a:t>ECHELLE 1</a:t>
            </a:r>
            <a:endParaRPr lang="fr-FR" sz="3600" b="1" dirty="0">
              <a:solidFill>
                <a:schemeClr val="bg1"/>
              </a:solidFill>
            </a:endParaRPr>
          </a:p>
        </p:txBody>
      </p:sp>
      <p:sp>
        <p:nvSpPr>
          <p:cNvPr id="13" name="Rectangle 12"/>
          <p:cNvSpPr/>
          <p:nvPr/>
        </p:nvSpPr>
        <p:spPr>
          <a:xfrm>
            <a:off x="3995936" y="312738"/>
            <a:ext cx="4194353" cy="369332"/>
          </a:xfrm>
          <a:prstGeom prst="rect">
            <a:avLst/>
          </a:prstGeom>
        </p:spPr>
        <p:txBody>
          <a:bodyPr wrap="none">
            <a:spAutoFit/>
          </a:bodyPr>
          <a:lstStyle/>
          <a:p>
            <a:r>
              <a:rPr lang="fr-FR" cap="all" dirty="0">
                <a:solidFill>
                  <a:srgbClr val="FFFFFF"/>
                </a:solidFill>
                <a:latin typeface="BrandonGrotesque-Bold"/>
              </a:rPr>
              <a:t>ASSEMBLEZ LA MOUNTAIN 241-P-16</a:t>
            </a:r>
            <a:endParaRPr lang="fr-FR" b="0" i="0" cap="all" dirty="0">
              <a:solidFill>
                <a:srgbClr val="FFFFFF"/>
              </a:solidFill>
              <a:effectLst/>
              <a:latin typeface="BrandonGrotesque-Bold"/>
            </a:endParaRPr>
          </a:p>
        </p:txBody>
      </p:sp>
      <p:pic>
        <p:nvPicPr>
          <p:cNvPr id="15" name="Picture 2" descr="Service client Alta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78" y="1263870"/>
            <a:ext cx="1460199" cy="8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359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0"/>
            <a:ext cx="6597352" cy="6597352"/>
          </a:xfrm>
          <a:prstGeom prst="rect">
            <a:avLst/>
          </a:prstGeom>
        </p:spPr>
      </p:pic>
      <p:sp>
        <p:nvSpPr>
          <p:cNvPr id="2" name="Rectangle 1"/>
          <p:cNvSpPr/>
          <p:nvPr/>
        </p:nvSpPr>
        <p:spPr>
          <a:xfrm>
            <a:off x="2774841" y="3244334"/>
            <a:ext cx="3594317" cy="369332"/>
          </a:xfrm>
          <a:prstGeom prst="rect">
            <a:avLst/>
          </a:prstGeom>
        </p:spPr>
        <p:txBody>
          <a:bodyPr wrap="none">
            <a:spAutoFit/>
          </a:bodyPr>
          <a:lstStyle/>
          <a:p>
            <a:r>
              <a:rPr lang="fr-FR" dirty="0"/>
              <a:t>ASSEMBLEZ LA MOUNTAIN 241-P-16</a:t>
            </a:r>
          </a:p>
        </p:txBody>
      </p:sp>
      <p:sp>
        <p:nvSpPr>
          <p:cNvPr id="4" name="Rectangle 3"/>
          <p:cNvSpPr/>
          <p:nvPr/>
        </p:nvSpPr>
        <p:spPr>
          <a:xfrm>
            <a:off x="1615774" y="116632"/>
            <a:ext cx="4194353" cy="369332"/>
          </a:xfrm>
          <a:prstGeom prst="rect">
            <a:avLst/>
          </a:prstGeom>
        </p:spPr>
        <p:txBody>
          <a:bodyPr wrap="none">
            <a:spAutoFit/>
          </a:bodyPr>
          <a:lstStyle/>
          <a:p>
            <a:r>
              <a:rPr lang="fr-FR" cap="all" dirty="0">
                <a:solidFill>
                  <a:srgbClr val="FFFFFF"/>
                </a:solidFill>
                <a:latin typeface="BrandonGrotesque-Bold"/>
              </a:rPr>
              <a:t>ASSEMBLEZ LA MOUNTAIN 241-P-16</a:t>
            </a:r>
            <a:endParaRPr lang="fr-FR" b="0" i="0" cap="all" dirty="0">
              <a:solidFill>
                <a:srgbClr val="FFFFFF"/>
              </a:solidFill>
              <a:effectLst/>
              <a:latin typeface="BrandonGrotesque-Bold"/>
            </a:endParaRPr>
          </a:p>
        </p:txBody>
      </p:sp>
      <p:pic>
        <p:nvPicPr>
          <p:cNvPr id="7" name="Picture 2" descr="Service client Alta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6" y="260648"/>
            <a:ext cx="1460199" cy="8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540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Rectangle 3"/>
          <p:cNvSpPr/>
          <p:nvPr/>
        </p:nvSpPr>
        <p:spPr>
          <a:xfrm>
            <a:off x="1475656" y="188640"/>
            <a:ext cx="4194353" cy="369332"/>
          </a:xfrm>
          <a:prstGeom prst="rect">
            <a:avLst/>
          </a:prstGeom>
        </p:spPr>
        <p:txBody>
          <a:bodyPr wrap="none">
            <a:spAutoFit/>
          </a:bodyPr>
          <a:lstStyle/>
          <a:p>
            <a:r>
              <a:rPr lang="fr-FR" cap="all" dirty="0">
                <a:solidFill>
                  <a:srgbClr val="FFFFFF"/>
                </a:solidFill>
                <a:latin typeface="BrandonGrotesque-Bold"/>
              </a:rPr>
              <a:t>ASSEMBLEZ LA MOUNTAIN 241-P-16</a:t>
            </a:r>
            <a:endParaRPr lang="fr-FR" b="0" i="0" cap="all" dirty="0">
              <a:solidFill>
                <a:srgbClr val="FFFFFF"/>
              </a:solidFill>
              <a:effectLst/>
              <a:latin typeface="BrandonGrotesque-Bold"/>
            </a:endParaRPr>
          </a:p>
        </p:txBody>
      </p:sp>
      <p:pic>
        <p:nvPicPr>
          <p:cNvPr id="7" name="Picture 2" descr="Service client Alta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73" y="682978"/>
            <a:ext cx="1460199" cy="8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3496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1864"/>
            <a:ext cx="4499992" cy="449999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69721"/>
            <a:ext cx="4336186" cy="4336186"/>
          </a:xfrm>
          <a:prstGeom prst="rect">
            <a:avLst/>
          </a:prstGeom>
        </p:spPr>
      </p:pic>
      <p:sp>
        <p:nvSpPr>
          <p:cNvPr id="7" name="Rectangle 6"/>
          <p:cNvSpPr/>
          <p:nvPr/>
        </p:nvSpPr>
        <p:spPr>
          <a:xfrm>
            <a:off x="640861" y="364014"/>
            <a:ext cx="4194353" cy="369332"/>
          </a:xfrm>
          <a:prstGeom prst="rect">
            <a:avLst/>
          </a:prstGeom>
        </p:spPr>
        <p:txBody>
          <a:bodyPr wrap="none">
            <a:spAutoFit/>
          </a:bodyPr>
          <a:lstStyle/>
          <a:p>
            <a:r>
              <a:rPr lang="fr-FR" cap="all" dirty="0">
                <a:solidFill>
                  <a:srgbClr val="FFFFFF"/>
                </a:solidFill>
                <a:latin typeface="BrandonGrotesque-Bold"/>
              </a:rPr>
              <a:t>ASSEMBLEZ LA MOUNTAIN 241-P-16</a:t>
            </a:r>
            <a:endParaRPr lang="fr-FR" b="0" i="0" cap="all" dirty="0">
              <a:solidFill>
                <a:srgbClr val="FFFFFF"/>
              </a:solidFill>
              <a:effectLst/>
              <a:latin typeface="BrandonGrotesque-Bold"/>
            </a:endParaRPr>
          </a:p>
        </p:txBody>
      </p:sp>
      <p:pic>
        <p:nvPicPr>
          <p:cNvPr id="8" name="Picture 2" descr="Service client Altay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01800"/>
            <a:ext cx="1460199" cy="8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65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556792"/>
            <a:ext cx="3212976" cy="3212976"/>
          </a:xfrm>
          <a:prstGeom prst="rect">
            <a:avLst/>
          </a:prstGeom>
        </p:spPr>
      </p:pic>
      <p:sp>
        <p:nvSpPr>
          <p:cNvPr id="7" name="Rectangle 6"/>
          <p:cNvSpPr/>
          <p:nvPr/>
        </p:nvSpPr>
        <p:spPr>
          <a:xfrm>
            <a:off x="422919" y="1785869"/>
            <a:ext cx="4572000" cy="4570482"/>
          </a:xfrm>
          <a:prstGeom prst="rect">
            <a:avLst/>
          </a:prstGeom>
        </p:spPr>
        <p:txBody>
          <a:bodyPr>
            <a:spAutoFit/>
          </a:bodyPr>
          <a:lstStyle/>
          <a:p>
            <a:r>
              <a:rPr lang="fr-FR" sz="2800" dirty="0">
                <a:solidFill>
                  <a:schemeClr val="bg1"/>
                </a:solidFill>
                <a:latin typeface="OpenSans-Light"/>
                <a:ea typeface="Times New Roman" panose="02020603050405020304" pitchFamily="18" charset="0"/>
                <a:cs typeface="Times New Roman" panose="02020603050405020304" pitchFamily="18" charset="0"/>
              </a:rPr>
              <a:t>Fiche technique</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r-FR" sz="1200" dirty="0">
                <a:solidFill>
                  <a:schemeClr val="bg1"/>
                </a:solidFill>
                <a:latin typeface="OpenSans"/>
                <a:ea typeface="Times New Roman" panose="02020603050405020304" pitchFamily="18" charset="0"/>
                <a:cs typeface="Arial" panose="020B0604020202020204" pitchFamily="34" charset="0"/>
              </a:rPr>
              <a:t>Échelle 1/32</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r-FR" sz="1200" dirty="0">
                <a:solidFill>
                  <a:schemeClr val="bg1"/>
                </a:solidFill>
                <a:latin typeface="OpenSans"/>
                <a:ea typeface="Times New Roman" panose="02020603050405020304" pitchFamily="18" charset="0"/>
                <a:cs typeface="Arial" panose="020B0604020202020204" pitchFamily="34" charset="0"/>
              </a:rPr>
              <a:t>Longueur totale de la maquette : 860 mm</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r-FR" sz="1200" dirty="0">
                <a:solidFill>
                  <a:schemeClr val="bg1"/>
                </a:solidFill>
                <a:latin typeface="OpenSans"/>
                <a:ea typeface="Times New Roman" panose="02020603050405020304" pitchFamily="18" charset="0"/>
                <a:cs typeface="Arial" panose="020B0604020202020204" pitchFamily="34" charset="0"/>
              </a:rPr>
              <a:t>Largeur de la maquette : 95 mm</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r-FR" sz="1200" dirty="0">
                <a:solidFill>
                  <a:schemeClr val="bg1"/>
                </a:solidFill>
                <a:latin typeface="OpenSans"/>
                <a:ea typeface="Times New Roman" panose="02020603050405020304" pitchFamily="18" charset="0"/>
                <a:cs typeface="Arial" panose="020B0604020202020204" pitchFamily="34" charset="0"/>
              </a:rPr>
              <a:t>Hauteur de la maquette : 138 mm</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r-FR" sz="1200" dirty="0">
                <a:solidFill>
                  <a:schemeClr val="bg1"/>
                </a:solidFill>
                <a:latin typeface="OpenSans"/>
                <a:ea typeface="Times New Roman" panose="02020603050405020304" pitchFamily="18" charset="0"/>
                <a:cs typeface="Arial" panose="020B0604020202020204" pitchFamily="34" charset="0"/>
              </a:rPr>
              <a:t>Pièces en métal et plastique injecté</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r-FR" sz="1200" dirty="0">
                <a:solidFill>
                  <a:schemeClr val="bg1"/>
                </a:solidFill>
                <a:latin typeface="OpenSans"/>
                <a:ea typeface="Times New Roman" panose="02020603050405020304" pitchFamily="18" charset="0"/>
                <a:cs typeface="Arial" panose="020B0604020202020204" pitchFamily="34" charset="0"/>
              </a:rPr>
              <a:t>Éclairage, sonorisation et effet de </a:t>
            </a:r>
            <a:r>
              <a:rPr lang="fr-FR" sz="1200" dirty="0" smtClean="0">
                <a:solidFill>
                  <a:schemeClr val="bg1"/>
                </a:solidFill>
                <a:latin typeface="OpenSans"/>
                <a:ea typeface="Times New Roman" panose="02020603050405020304" pitchFamily="18" charset="0"/>
                <a:cs typeface="Arial" panose="020B0604020202020204" pitchFamily="34" charset="0"/>
              </a:rPr>
              <a:t>vapeur</a:t>
            </a:r>
          </a:p>
          <a:p>
            <a:pPr marL="342900" lvl="0" indent="-342900">
              <a:buSzPts val="1000"/>
              <a:buFont typeface="Symbol" panose="05050102010706020507" pitchFamily="18" charset="2"/>
              <a:buChar char=""/>
              <a:tabLst>
                <a:tab pos="457200" algn="l"/>
              </a:tabLst>
            </a:pPr>
            <a:endParaRPr lang="fr-FR" sz="1200" dirty="0" smtClean="0">
              <a:solidFill>
                <a:schemeClr val="bg1"/>
              </a:solidFill>
              <a:latin typeface="OpenSans"/>
              <a:ea typeface="Times New Roman" panose="02020603050405020304" pitchFamily="18" charset="0"/>
              <a:cs typeface="Arial" panose="020B0604020202020204" pitchFamily="34" charset="0"/>
            </a:endParaRPr>
          </a:p>
          <a:p>
            <a:pPr marL="342900" lvl="0" indent="-342900">
              <a:buSzPts val="1000"/>
              <a:buFont typeface="Symbol" panose="05050102010706020507" pitchFamily="18" charset="2"/>
              <a:buChar char=""/>
              <a:tabLst>
                <a:tab pos="457200" algn="l"/>
              </a:tabLst>
            </a:pP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r>
              <a:rPr lang="fr-FR" cap="all" dirty="0">
                <a:solidFill>
                  <a:schemeClr val="bg1"/>
                </a:solidFill>
                <a:latin typeface="BrandonGrotesque-Bold"/>
                <a:ea typeface="Times New Roman" panose="02020603050405020304" pitchFamily="18" charset="0"/>
                <a:cs typeface="Arial" panose="020B0604020202020204" pitchFamily="34" charset="0"/>
              </a:rPr>
              <a:t>L'OFFRE DE L'ABONNEMENT</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solidFill>
                  <a:schemeClr val="bg1"/>
                </a:solidFill>
                <a:latin typeface="BrandonGrotesque-Bold"/>
                <a:ea typeface="Times New Roman" panose="02020603050405020304" pitchFamily="18" charset="0"/>
                <a:cs typeface="Arial" panose="020B0604020202020204" pitchFamily="34" charset="0"/>
              </a:rPr>
              <a:t>1-</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200" dirty="0" smtClean="0">
                <a:solidFill>
                  <a:schemeClr val="bg1"/>
                </a:solidFill>
                <a:latin typeface="OpenSans"/>
                <a:ea typeface="Times New Roman" panose="02020603050405020304" pitchFamily="18" charset="0"/>
                <a:cs typeface="Arial" panose="020B0604020202020204" pitchFamily="34" charset="0"/>
              </a:rPr>
              <a:t>Vous </a:t>
            </a:r>
            <a:r>
              <a:rPr lang="fr-FR" sz="1200" dirty="0">
                <a:solidFill>
                  <a:schemeClr val="bg1"/>
                </a:solidFill>
                <a:latin typeface="OpenSans"/>
                <a:ea typeface="Times New Roman" panose="02020603050405020304" pitchFamily="18" charset="0"/>
                <a:cs typeface="Arial" panose="020B0604020202020204" pitchFamily="34" charset="0"/>
              </a:rPr>
              <a:t>recevrez avec votre premier envoi </a:t>
            </a:r>
            <a:r>
              <a:rPr lang="fr-FR" sz="1200" dirty="0" smtClean="0">
                <a:solidFill>
                  <a:schemeClr val="bg1"/>
                </a:solidFill>
                <a:latin typeface="OpenSans"/>
                <a:ea typeface="Times New Roman" panose="02020603050405020304" pitchFamily="18" charset="0"/>
                <a:cs typeface="Arial" panose="020B0604020202020204" pitchFamily="34" charset="0"/>
              </a:rPr>
              <a:t>:</a:t>
            </a:r>
            <a:endPar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r>
              <a:rPr lang="fr-FR"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200" dirty="0" smtClean="0">
                <a:solidFill>
                  <a:schemeClr val="bg1"/>
                </a:solidFill>
                <a:latin typeface="OpenSans"/>
                <a:ea typeface="Times New Roman" panose="02020603050405020304" pitchFamily="18" charset="0"/>
                <a:cs typeface="Arial" panose="020B0604020202020204" pitchFamily="34" charset="0"/>
              </a:rPr>
              <a:t>Le </a:t>
            </a:r>
            <a:r>
              <a:rPr lang="fr-FR" sz="1200" dirty="0">
                <a:solidFill>
                  <a:schemeClr val="bg1"/>
                </a:solidFill>
                <a:latin typeface="OpenSans"/>
                <a:ea typeface="Times New Roman" panose="02020603050405020304" pitchFamily="18" charset="0"/>
                <a:cs typeface="Arial" panose="020B0604020202020204" pitchFamily="34" charset="0"/>
              </a:rPr>
              <a:t>numéro 1 pour 0,50 €</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buSzPts val="1000"/>
              <a:tabLst>
                <a:tab pos="457200" algn="l"/>
              </a:tabLst>
            </a:pPr>
            <a:r>
              <a:rPr lang="fr-FR" sz="1200" dirty="0" smtClean="0">
                <a:solidFill>
                  <a:schemeClr val="bg1"/>
                </a:solidFill>
                <a:latin typeface="OpenSans"/>
                <a:ea typeface="Times New Roman" panose="02020603050405020304" pitchFamily="18" charset="0"/>
                <a:cs typeface="Arial" panose="020B0604020202020204" pitchFamily="34" charset="0"/>
              </a:rPr>
              <a:t>		Le </a:t>
            </a:r>
            <a:r>
              <a:rPr lang="fr-FR" sz="1200" dirty="0">
                <a:solidFill>
                  <a:schemeClr val="bg1"/>
                </a:solidFill>
                <a:latin typeface="OpenSans"/>
                <a:ea typeface="Times New Roman" panose="02020603050405020304" pitchFamily="18" charset="0"/>
                <a:cs typeface="Arial" panose="020B0604020202020204" pitchFamily="34" charset="0"/>
              </a:rPr>
              <a:t>numéro 2 pour 4,99 </a:t>
            </a:r>
            <a:r>
              <a:rPr lang="fr-FR" sz="1200" dirty="0" smtClean="0">
                <a:solidFill>
                  <a:schemeClr val="bg1"/>
                </a:solidFill>
                <a:latin typeface="OpenSans"/>
                <a:ea typeface="Times New Roman" panose="02020603050405020304" pitchFamily="18" charset="0"/>
                <a:cs typeface="Arial" panose="020B0604020202020204" pitchFamily="34" charset="0"/>
              </a:rPr>
              <a:t>€</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9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r>
              <a:rPr lang="fr-FR" sz="9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1,30 € de frais de port).</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solidFill>
                  <a:schemeClr val="bg1"/>
                </a:solidFill>
                <a:latin typeface="BrandonGrotesque-Bold"/>
                <a:ea typeface="Times New Roman" panose="02020603050405020304" pitchFamily="18" charset="0"/>
                <a:cs typeface="Arial" panose="020B0604020202020204" pitchFamily="34" charset="0"/>
              </a:rPr>
              <a:t>2-</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200" dirty="0" smtClean="0">
                <a:solidFill>
                  <a:schemeClr val="bg1"/>
                </a:solidFill>
                <a:latin typeface="OpenSans"/>
                <a:ea typeface="Times New Roman" panose="02020603050405020304" pitchFamily="18" charset="0"/>
                <a:cs typeface="Arial" panose="020B0604020202020204" pitchFamily="34" charset="0"/>
              </a:rPr>
              <a:t>Ensuite</a:t>
            </a:r>
            <a:r>
              <a:rPr lang="fr-FR" sz="1200" dirty="0">
                <a:solidFill>
                  <a:schemeClr val="bg1"/>
                </a:solidFill>
                <a:latin typeface="OpenSans"/>
                <a:ea typeface="Times New Roman" panose="02020603050405020304" pitchFamily="18" charset="0"/>
                <a:cs typeface="Arial" panose="020B0604020202020204" pitchFamily="34" charset="0"/>
              </a:rPr>
              <a:t>, vous recevrez : </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buSzPts val="1000"/>
              <a:tabLst>
                <a:tab pos="457200" algn="l"/>
              </a:tabLst>
            </a:pPr>
            <a:r>
              <a:rPr lang="fr-FR" sz="1200" dirty="0" smtClean="0">
                <a:solidFill>
                  <a:schemeClr val="bg1"/>
                </a:solidFill>
                <a:latin typeface="OpenSans"/>
                <a:ea typeface="Times New Roman" panose="02020603050405020304" pitchFamily="18" charset="0"/>
                <a:cs typeface="Arial" panose="020B0604020202020204" pitchFamily="34" charset="0"/>
              </a:rPr>
              <a:t>		Le </a:t>
            </a:r>
            <a:r>
              <a:rPr lang="fr-FR" sz="1200" dirty="0">
                <a:solidFill>
                  <a:schemeClr val="bg1"/>
                </a:solidFill>
                <a:latin typeface="OpenSans"/>
                <a:ea typeface="Times New Roman" panose="02020603050405020304" pitchFamily="18" charset="0"/>
                <a:cs typeface="Arial" panose="020B0604020202020204" pitchFamily="34" charset="0"/>
              </a:rPr>
              <a:t>numéro 3 (GRATUIT)</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buSzPts val="1000"/>
              <a:tabLst>
                <a:tab pos="457200" algn="l"/>
              </a:tabLst>
            </a:pPr>
            <a:r>
              <a:rPr lang="fr-FR" sz="1200" dirty="0" smtClean="0">
                <a:solidFill>
                  <a:schemeClr val="bg1"/>
                </a:solidFill>
                <a:latin typeface="OpenSans"/>
                <a:ea typeface="Times New Roman" panose="02020603050405020304" pitchFamily="18" charset="0"/>
                <a:cs typeface="Arial" panose="020B0604020202020204" pitchFamily="34" charset="0"/>
              </a:rPr>
              <a:t>		Le </a:t>
            </a:r>
            <a:r>
              <a:rPr lang="fr-FR" sz="1200" dirty="0">
                <a:solidFill>
                  <a:schemeClr val="bg1"/>
                </a:solidFill>
                <a:latin typeface="OpenSans"/>
                <a:ea typeface="Times New Roman" panose="02020603050405020304" pitchFamily="18" charset="0"/>
                <a:cs typeface="Arial" panose="020B0604020202020204" pitchFamily="34" charset="0"/>
              </a:rPr>
              <a:t>numéro 4 pour 10,99 €</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buSzPts val="1000"/>
              <a:tabLst>
                <a:tab pos="457200" algn="l"/>
              </a:tabLst>
            </a:pPr>
            <a:r>
              <a:rPr lang="fr-FR" sz="1200" dirty="0" smtClean="0">
                <a:solidFill>
                  <a:schemeClr val="bg1"/>
                </a:solidFill>
                <a:latin typeface="OpenSans"/>
                <a:ea typeface="Times New Roman" panose="02020603050405020304" pitchFamily="18" charset="0"/>
                <a:cs typeface="Arial" panose="020B0604020202020204" pitchFamily="34" charset="0"/>
              </a:rPr>
              <a:t>		Le </a:t>
            </a:r>
            <a:r>
              <a:rPr lang="fr-FR" sz="1200" dirty="0">
                <a:solidFill>
                  <a:schemeClr val="bg1"/>
                </a:solidFill>
                <a:latin typeface="OpenSans"/>
                <a:ea typeface="Times New Roman" panose="02020603050405020304" pitchFamily="18" charset="0"/>
                <a:cs typeface="Arial" panose="020B0604020202020204" pitchFamily="34" charset="0"/>
              </a:rPr>
              <a:t>numéro 5 pour 10,99 </a:t>
            </a:r>
            <a:r>
              <a:rPr lang="fr-FR" sz="1200" dirty="0" smtClean="0">
                <a:solidFill>
                  <a:schemeClr val="bg1"/>
                </a:solidFill>
                <a:latin typeface="OpenSans"/>
                <a:ea typeface="Times New Roman" panose="02020603050405020304" pitchFamily="18" charset="0"/>
                <a:cs typeface="Arial" panose="020B0604020202020204" pitchFamily="34" charset="0"/>
              </a:rPr>
              <a:t>€</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9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fr-FR" sz="9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0,65 € de frais de port par numéro).</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solidFill>
                  <a:schemeClr val="bg1"/>
                </a:solidFill>
                <a:latin typeface="BrandonGrotesque-Bold"/>
                <a:ea typeface="Times New Roman" panose="02020603050405020304" pitchFamily="18" charset="0"/>
                <a:cs typeface="Arial" panose="020B0604020202020204" pitchFamily="34" charset="0"/>
              </a:rPr>
              <a:t>3-</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200" dirty="0" smtClean="0">
                <a:solidFill>
                  <a:schemeClr val="bg1"/>
                </a:solidFill>
                <a:latin typeface="OpenSans"/>
                <a:ea typeface="Times New Roman" panose="02020603050405020304" pitchFamily="18" charset="0"/>
                <a:cs typeface="Arial" panose="020B0604020202020204" pitchFamily="34" charset="0"/>
              </a:rPr>
              <a:t>Ensuite</a:t>
            </a:r>
            <a:r>
              <a:rPr lang="fr-FR" sz="1200" dirty="0">
                <a:solidFill>
                  <a:schemeClr val="bg1"/>
                </a:solidFill>
                <a:latin typeface="OpenSans"/>
                <a:ea typeface="Times New Roman" panose="02020603050405020304" pitchFamily="18" charset="0"/>
                <a:cs typeface="Arial" panose="020B0604020202020204" pitchFamily="34" charset="0"/>
              </a:rPr>
              <a:t>, vous recevrez </a:t>
            </a:r>
            <a:r>
              <a:rPr lang="fr-FR" sz="1200" dirty="0" smtClean="0">
                <a:solidFill>
                  <a:schemeClr val="bg1"/>
                </a:solidFill>
                <a:latin typeface="OpenSans"/>
                <a:ea typeface="Times New Roman" panose="02020603050405020304" pitchFamily="18" charset="0"/>
                <a:cs typeface="Arial" panose="020B0604020202020204" pitchFamily="34" charset="0"/>
              </a:rPr>
              <a:t>2 </a:t>
            </a:r>
            <a:r>
              <a:rPr lang="fr-FR" sz="1200" dirty="0">
                <a:solidFill>
                  <a:schemeClr val="bg1"/>
                </a:solidFill>
                <a:latin typeface="OpenSans"/>
                <a:ea typeface="Times New Roman" panose="02020603050405020304" pitchFamily="18" charset="0"/>
                <a:cs typeface="Arial" panose="020B0604020202020204" pitchFamily="34" charset="0"/>
              </a:rPr>
              <a:t>envois avec 2 numéros, au prix de 10,99 € par numéro.</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fr-FR" sz="9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(+ 0,65 € de frais de port par numéro).</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solidFill>
                  <a:schemeClr val="bg1"/>
                </a:solidFill>
                <a:latin typeface="BrandonGrotesque-Bold"/>
                <a:ea typeface="Times New Roman" panose="02020603050405020304" pitchFamily="18" charset="0"/>
                <a:cs typeface="Arial" panose="020B0604020202020204" pitchFamily="34" charset="0"/>
              </a:rPr>
              <a:t>4-</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200" dirty="0" smtClean="0">
                <a:solidFill>
                  <a:schemeClr val="bg1"/>
                </a:solidFill>
                <a:latin typeface="OpenSans"/>
                <a:ea typeface="Times New Roman" panose="02020603050405020304" pitchFamily="18" charset="0"/>
                <a:cs typeface="Arial" panose="020B0604020202020204" pitchFamily="34" charset="0"/>
              </a:rPr>
              <a:t>Puis</a:t>
            </a:r>
            <a:r>
              <a:rPr lang="fr-FR" sz="1200" dirty="0">
                <a:solidFill>
                  <a:schemeClr val="bg1"/>
                </a:solidFill>
                <a:latin typeface="OpenSans"/>
                <a:ea typeface="Times New Roman" panose="02020603050405020304" pitchFamily="18" charset="0"/>
                <a:cs typeface="Arial" panose="020B0604020202020204" pitchFamily="34" charset="0"/>
              </a:rPr>
              <a:t>, vous recevrez </a:t>
            </a:r>
            <a:r>
              <a:rPr lang="fr-FR" sz="1200" dirty="0" smtClean="0">
                <a:solidFill>
                  <a:schemeClr val="bg1"/>
                </a:solidFill>
                <a:latin typeface="OpenSans"/>
                <a:ea typeface="Times New Roman" panose="02020603050405020304" pitchFamily="18" charset="0"/>
                <a:cs typeface="Arial" panose="020B0604020202020204" pitchFamily="34" charset="0"/>
              </a:rPr>
              <a:t>2 </a:t>
            </a:r>
            <a:r>
              <a:rPr lang="fr-FR" sz="1200" dirty="0">
                <a:solidFill>
                  <a:schemeClr val="bg1"/>
                </a:solidFill>
                <a:latin typeface="OpenSans"/>
                <a:ea typeface="Times New Roman" panose="02020603050405020304" pitchFamily="18" charset="0"/>
                <a:cs typeface="Arial" panose="020B0604020202020204" pitchFamily="34" charset="0"/>
              </a:rPr>
              <a:t>envois avec 3 numéros, au prix de 10,99 € par numéro</a:t>
            </a:r>
            <a:r>
              <a:rPr lang="fr-FR" sz="1200" dirty="0" smtClean="0">
                <a:solidFill>
                  <a:schemeClr val="bg1"/>
                </a:solidFill>
                <a:latin typeface="OpenSans"/>
                <a:ea typeface="Times New Roman" panose="02020603050405020304" pitchFamily="18" charset="0"/>
                <a:cs typeface="Arial" panose="020B0604020202020204" pitchFamily="34" charset="0"/>
              </a:rPr>
              <a:t>.</a:t>
            </a:r>
            <a:r>
              <a:rPr lang="fr-FR" sz="11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9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fr-FR" sz="9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0,65 € de frais de port par numéro</a:t>
            </a:r>
            <a:r>
              <a:rPr lang="fr-FR" sz="9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fr-FR"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88873" y="404664"/>
            <a:ext cx="4194353" cy="369332"/>
          </a:xfrm>
          <a:prstGeom prst="rect">
            <a:avLst/>
          </a:prstGeom>
        </p:spPr>
        <p:txBody>
          <a:bodyPr wrap="none">
            <a:spAutoFit/>
          </a:bodyPr>
          <a:lstStyle/>
          <a:p>
            <a:r>
              <a:rPr lang="fr-FR" cap="all" dirty="0">
                <a:solidFill>
                  <a:srgbClr val="FFFFFF"/>
                </a:solidFill>
                <a:latin typeface="BrandonGrotesque-Bold"/>
              </a:rPr>
              <a:t>ASSEMBLEZ LA MOUNTAIN 241-P-16</a:t>
            </a:r>
            <a:endParaRPr lang="fr-FR" b="0" i="0" cap="all" dirty="0">
              <a:solidFill>
                <a:srgbClr val="FFFFFF"/>
              </a:solidFill>
              <a:effectLst/>
              <a:latin typeface="BrandonGrotesque-Bold"/>
            </a:endParaRPr>
          </a:p>
        </p:txBody>
      </p:sp>
      <p:pic>
        <p:nvPicPr>
          <p:cNvPr id="9" name="Picture 2" descr="Service client Alta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4075" y="960385"/>
            <a:ext cx="1460199" cy="8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2600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556792"/>
            <a:ext cx="3212976" cy="3212976"/>
          </a:xfrm>
          <a:prstGeom prst="rect">
            <a:avLst/>
          </a:prstGeom>
        </p:spPr>
      </p:pic>
      <p:sp>
        <p:nvSpPr>
          <p:cNvPr id="2" name="Rectangle 1"/>
          <p:cNvSpPr/>
          <p:nvPr/>
        </p:nvSpPr>
        <p:spPr>
          <a:xfrm>
            <a:off x="395536" y="764704"/>
            <a:ext cx="4892030" cy="5879110"/>
          </a:xfrm>
          <a:prstGeom prst="rect">
            <a:avLst/>
          </a:prstGeom>
        </p:spPr>
        <p:txBody>
          <a:bodyPr wrap="square">
            <a:spAutoFit/>
          </a:bodyPr>
          <a:lstStyle/>
          <a:p>
            <a:pPr>
              <a:lnSpc>
                <a:spcPct val="107000"/>
              </a:lnSpc>
              <a:spcAft>
                <a:spcPts val="0"/>
              </a:spcAft>
            </a:pPr>
            <a:r>
              <a:rPr lang="fr-FR" sz="1600" dirty="0" smtClean="0">
                <a:solidFill>
                  <a:srgbClr val="FFFFFF"/>
                </a:solidFill>
                <a:latin typeface="BrandonGrotesque-Bold"/>
                <a:ea typeface="Times New Roman" panose="02020603050405020304" pitchFamily="18" charset="0"/>
                <a:cs typeface="Arial" panose="020B0604020202020204" pitchFamily="34" charset="0"/>
              </a:rPr>
              <a:t>5 - </a:t>
            </a:r>
            <a:r>
              <a:rPr lang="fr-FR" sz="1600" dirty="0" smtClean="0">
                <a:solidFill>
                  <a:schemeClr val="bg1"/>
                </a:solidFill>
                <a:latin typeface="OpenSans"/>
                <a:ea typeface="Times New Roman" panose="02020603050405020304" pitchFamily="18" charset="0"/>
                <a:cs typeface="Arial" panose="020B0604020202020204" pitchFamily="34" charset="0"/>
              </a:rPr>
              <a:t>Puis</a:t>
            </a:r>
            <a:r>
              <a:rPr lang="fr-FR" sz="1600" dirty="0">
                <a:solidFill>
                  <a:schemeClr val="bg1"/>
                </a:solidFill>
                <a:latin typeface="OpenSans"/>
                <a:ea typeface="Times New Roman" panose="02020603050405020304" pitchFamily="18" charset="0"/>
                <a:cs typeface="Arial" panose="020B0604020202020204" pitchFamily="34" charset="0"/>
              </a:rPr>
              <a:t>, vous recevrez :</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375"/>
              </a:spcAft>
              <a:buSzPts val="1000"/>
              <a:tabLst>
                <a:tab pos="457200" algn="l"/>
              </a:tabLst>
            </a:pPr>
            <a:r>
              <a:rPr lang="fr-FR" sz="1600" dirty="0">
                <a:solidFill>
                  <a:schemeClr val="bg1"/>
                </a:solidFill>
                <a:latin typeface="OpenSans"/>
                <a:ea typeface="Times New Roman" panose="02020603050405020304" pitchFamily="18" charset="0"/>
                <a:cs typeface="Arial" panose="020B0604020202020204" pitchFamily="34" charset="0"/>
              </a:rPr>
              <a:t>2 envois avec 4 numéros, au prix de 10,99 € par numéro.</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800"/>
              </a:spcAft>
            </a:pPr>
            <a:r>
              <a:rPr lang="fr-FR" sz="105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(+ 0,65 € de frais de port par numéro</a:t>
            </a:r>
            <a:r>
              <a:rPr lang="fr-FR" sz="105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a:p>
            <a:pPr>
              <a:lnSpc>
                <a:spcPts val="1800"/>
              </a:lnSpc>
              <a:spcAft>
                <a:spcPts val="800"/>
              </a:spcAft>
            </a:pP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smtClean="0">
                <a:solidFill>
                  <a:schemeClr val="bg1"/>
                </a:solidFill>
                <a:latin typeface="BrandonGrotesque-Bold"/>
                <a:ea typeface="Times New Roman" panose="02020603050405020304" pitchFamily="18" charset="0"/>
                <a:cs typeface="Arial" panose="020B0604020202020204" pitchFamily="34" charset="0"/>
              </a:rPr>
              <a:t>6 </a:t>
            </a:r>
            <a:r>
              <a:rPr lang="fr-FR" sz="14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smtClean="0">
                <a:solidFill>
                  <a:schemeClr val="bg1"/>
                </a:solidFill>
                <a:latin typeface="OpenSans"/>
                <a:ea typeface="Times New Roman" panose="02020603050405020304" pitchFamily="18" charset="0"/>
                <a:cs typeface="Arial" panose="020B0604020202020204" pitchFamily="34" charset="0"/>
              </a:rPr>
              <a:t>Dans </a:t>
            </a:r>
            <a:r>
              <a:rPr lang="fr-FR" sz="1600" dirty="0">
                <a:solidFill>
                  <a:schemeClr val="bg1"/>
                </a:solidFill>
                <a:latin typeface="OpenSans"/>
                <a:ea typeface="Times New Roman" panose="02020603050405020304" pitchFamily="18" charset="0"/>
                <a:cs typeface="Arial" panose="020B0604020202020204" pitchFamily="34" charset="0"/>
              </a:rPr>
              <a:t>les envois suivants, vous recevrez </a:t>
            </a:r>
            <a:r>
              <a:rPr lang="fr-FR" sz="1600" dirty="0" smtClean="0">
                <a:solidFill>
                  <a:schemeClr val="bg1"/>
                </a:solidFill>
                <a:latin typeface="OpenSans"/>
                <a:ea typeface="Times New Roman" panose="02020603050405020304" pitchFamily="18" charset="0"/>
                <a:cs typeface="Arial" panose="020B0604020202020204" pitchFamily="34" charset="0"/>
              </a:rPr>
              <a:t>:</a:t>
            </a:r>
            <a:r>
              <a:rPr lang="fr-FR" sz="14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smtClean="0">
                <a:solidFill>
                  <a:schemeClr val="bg1"/>
                </a:solidFill>
                <a:latin typeface="OpenSans"/>
                <a:ea typeface="Times New Roman" panose="02020603050405020304" pitchFamily="18" charset="0"/>
                <a:cs typeface="Arial" panose="020B0604020202020204" pitchFamily="34" charset="0"/>
              </a:rPr>
              <a:t>6 </a:t>
            </a:r>
            <a:r>
              <a:rPr lang="fr-FR" sz="1600" dirty="0">
                <a:solidFill>
                  <a:schemeClr val="bg1"/>
                </a:solidFill>
                <a:latin typeface="OpenSans"/>
                <a:ea typeface="Times New Roman" panose="02020603050405020304" pitchFamily="18" charset="0"/>
                <a:cs typeface="Arial" panose="020B0604020202020204" pitchFamily="34" charset="0"/>
              </a:rPr>
              <a:t>numéros à 10,99 € chaque numéro.</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800"/>
              </a:spcAft>
            </a:pPr>
            <a:r>
              <a:rPr lang="fr-FR" sz="105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(+0,65 € de frais de port par numéro</a:t>
            </a:r>
            <a:r>
              <a:rPr lang="fr-FR" sz="105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a:p>
            <a:pPr>
              <a:lnSpc>
                <a:spcPts val="1800"/>
              </a:lnSpc>
              <a:spcAft>
                <a:spcPts val="800"/>
              </a:spcAft>
            </a:pP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smtClean="0">
                <a:solidFill>
                  <a:schemeClr val="bg1"/>
                </a:solidFill>
                <a:latin typeface="BrandonGrotesque-Bold"/>
                <a:ea typeface="Times New Roman" panose="02020603050405020304" pitchFamily="18" charset="0"/>
                <a:cs typeface="Arial" panose="020B0604020202020204" pitchFamily="34" charset="0"/>
              </a:rPr>
              <a:t>7</a:t>
            </a:r>
            <a:r>
              <a:rPr lang="fr-FR" sz="14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smtClean="0">
                <a:solidFill>
                  <a:schemeClr val="bg1"/>
                </a:solidFill>
                <a:latin typeface="OpenSans"/>
                <a:ea typeface="Times New Roman" panose="02020603050405020304" pitchFamily="18" charset="0"/>
                <a:cs typeface="Arial" panose="020B0604020202020204" pitchFamily="34" charset="0"/>
              </a:rPr>
              <a:t>En </a:t>
            </a:r>
            <a:r>
              <a:rPr lang="fr-FR" sz="1600" dirty="0">
                <a:solidFill>
                  <a:schemeClr val="bg1"/>
                </a:solidFill>
                <a:latin typeface="OpenSans"/>
                <a:ea typeface="Times New Roman" panose="02020603050405020304" pitchFamily="18" charset="0"/>
                <a:cs typeface="Arial" panose="020B0604020202020204" pitchFamily="34" charset="0"/>
              </a:rPr>
              <a:t>vous abonnant, recevez ces CADEAUX :</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375"/>
              </a:spcAft>
              <a:buSzPts val="1000"/>
              <a:tabLst>
                <a:tab pos="457200" algn="l"/>
              </a:tabLst>
            </a:pPr>
            <a:endParaRPr lang="fr-FR" sz="1600" dirty="0" smtClean="0">
              <a:solidFill>
                <a:schemeClr val="bg1"/>
              </a:solidFill>
              <a:latin typeface="OpenSans"/>
              <a:ea typeface="Times New Roman" panose="02020603050405020304" pitchFamily="18" charset="0"/>
              <a:cs typeface="Arial" panose="020B0604020202020204" pitchFamily="34" charset="0"/>
            </a:endParaRPr>
          </a:p>
          <a:p>
            <a:pPr lvl="0">
              <a:lnSpc>
                <a:spcPts val="1800"/>
              </a:lnSpc>
              <a:spcAft>
                <a:spcPts val="375"/>
              </a:spcAft>
              <a:buSzPts val="1000"/>
              <a:tabLst>
                <a:tab pos="457200" algn="l"/>
              </a:tabLst>
            </a:pPr>
            <a:r>
              <a:rPr lang="fr-FR" sz="1600" dirty="0" smtClean="0">
                <a:solidFill>
                  <a:schemeClr val="bg1"/>
                </a:solidFill>
                <a:latin typeface="OpenSans"/>
                <a:ea typeface="Times New Roman" panose="02020603050405020304" pitchFamily="18" charset="0"/>
                <a:cs typeface="Arial" panose="020B0604020202020204" pitchFamily="34" charset="0"/>
              </a:rPr>
              <a:t>UN </a:t>
            </a:r>
            <a:r>
              <a:rPr lang="fr-FR" sz="1600" dirty="0">
                <a:solidFill>
                  <a:schemeClr val="bg1"/>
                </a:solidFill>
                <a:latin typeface="OpenSans"/>
                <a:ea typeface="Times New Roman" panose="02020603050405020304" pitchFamily="18" charset="0"/>
                <a:cs typeface="Arial" panose="020B0604020202020204" pitchFamily="34" charset="0"/>
              </a:rPr>
              <a:t>JEU DE TROIS POSTERS - 3ème envoi</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375"/>
              </a:spcAft>
              <a:buSzPts val="1000"/>
              <a:tabLst>
                <a:tab pos="457200" algn="l"/>
              </a:tabLst>
            </a:pPr>
            <a:r>
              <a:rPr lang="fr-FR" sz="1600" dirty="0">
                <a:solidFill>
                  <a:schemeClr val="bg1"/>
                </a:solidFill>
                <a:latin typeface="OpenSans"/>
                <a:ea typeface="Times New Roman" panose="02020603050405020304" pitchFamily="18" charset="0"/>
                <a:cs typeface="Arial" panose="020B0604020202020204" pitchFamily="34" charset="0"/>
              </a:rPr>
              <a:t>UNE CAISSE À OUTILS - 7ème envoi</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375"/>
              </a:spcAft>
              <a:buSzPts val="1000"/>
              <a:tabLst>
                <a:tab pos="457200" algn="l"/>
              </a:tabLst>
            </a:pPr>
            <a:r>
              <a:rPr lang="fr-FR" sz="1600" dirty="0">
                <a:solidFill>
                  <a:schemeClr val="bg1"/>
                </a:solidFill>
                <a:latin typeface="OpenSans"/>
                <a:ea typeface="Times New Roman" panose="02020603050405020304" pitchFamily="18" charset="0"/>
                <a:cs typeface="Arial" panose="020B0604020202020204" pitchFamily="34" charset="0"/>
              </a:rPr>
              <a:t>LAMPE LED - 11ème envoi</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800"/>
              </a:spcAft>
              <a:buSzPts val="1000"/>
              <a:tabLst>
                <a:tab pos="457200" algn="l"/>
              </a:tabLst>
            </a:pPr>
            <a:r>
              <a:rPr lang="fr-FR" sz="1600" dirty="0">
                <a:solidFill>
                  <a:schemeClr val="bg1"/>
                </a:solidFill>
                <a:latin typeface="OpenSans"/>
                <a:ea typeface="Times New Roman" panose="02020603050405020304" pitchFamily="18" charset="0"/>
                <a:cs typeface="Arial" panose="020B0604020202020204" pitchFamily="34" charset="0"/>
              </a:rPr>
              <a:t>PLAQUE - 15ème </a:t>
            </a:r>
            <a:r>
              <a:rPr lang="fr-FR" sz="1600" dirty="0" smtClean="0">
                <a:solidFill>
                  <a:schemeClr val="bg1"/>
                </a:solidFill>
                <a:latin typeface="OpenSans"/>
                <a:ea typeface="Times New Roman" panose="02020603050405020304" pitchFamily="18" charset="0"/>
                <a:cs typeface="Arial" panose="020B0604020202020204" pitchFamily="34" charset="0"/>
              </a:rPr>
              <a:t>envoi</a:t>
            </a:r>
          </a:p>
          <a:p>
            <a:pPr lvl="0">
              <a:lnSpc>
                <a:spcPts val="1800"/>
              </a:lnSpc>
              <a:spcAft>
                <a:spcPts val="800"/>
              </a:spcAft>
              <a:buSzPts val="1000"/>
              <a:tabLst>
                <a:tab pos="457200" algn="l"/>
              </a:tabLst>
            </a:pP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smtClean="0">
                <a:solidFill>
                  <a:schemeClr val="bg1"/>
                </a:solidFill>
                <a:latin typeface="BrandonGrotesque-Bold"/>
                <a:ea typeface="Times New Roman" panose="02020603050405020304" pitchFamily="18" charset="0"/>
                <a:cs typeface="Arial" panose="020B0604020202020204" pitchFamily="34" charset="0"/>
              </a:rPr>
              <a:t>8</a:t>
            </a:r>
            <a:r>
              <a:rPr lang="fr-FR" sz="14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a:t>
            </a:r>
            <a:r>
              <a:rPr lang="fr-FR" sz="1600" dirty="0" smtClean="0">
                <a:solidFill>
                  <a:schemeClr val="bg1"/>
                </a:solidFill>
                <a:latin typeface="OpenSans"/>
                <a:ea typeface="Times New Roman" panose="02020603050405020304" pitchFamily="18" charset="0"/>
                <a:cs typeface="Arial" panose="020B0604020202020204" pitchFamily="34" charset="0"/>
              </a:rPr>
              <a:t>Si </a:t>
            </a:r>
            <a:r>
              <a:rPr lang="fr-FR" sz="1600" dirty="0">
                <a:solidFill>
                  <a:schemeClr val="bg1"/>
                </a:solidFill>
                <a:latin typeface="OpenSans"/>
                <a:ea typeface="Times New Roman" panose="02020603050405020304" pitchFamily="18" charset="0"/>
                <a:cs typeface="Arial" panose="020B0604020202020204" pitchFamily="34" charset="0"/>
              </a:rPr>
              <a:t>vous choisissez le prélèvement automatique, vous bénéficierez des cadeaux suivants :</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800"/>
              </a:spcAft>
              <a:buSzPts val="1000"/>
              <a:tabLst>
                <a:tab pos="457200" algn="l"/>
              </a:tabLst>
            </a:pPr>
            <a:r>
              <a:rPr lang="fr-FR" sz="1600" dirty="0">
                <a:solidFill>
                  <a:schemeClr val="bg1"/>
                </a:solidFill>
                <a:latin typeface="OpenSans"/>
                <a:ea typeface="Times New Roman" panose="02020603050405020304" pitchFamily="18" charset="0"/>
                <a:cs typeface="Arial" panose="020B0604020202020204" pitchFamily="34" charset="0"/>
              </a:rPr>
              <a:t>LES RAILS - 14ème envoi</a:t>
            </a:r>
            <a:endPar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p:cNvSpPr/>
          <p:nvPr/>
        </p:nvSpPr>
        <p:spPr>
          <a:xfrm>
            <a:off x="3410927" y="116632"/>
            <a:ext cx="4194353" cy="369332"/>
          </a:xfrm>
          <a:prstGeom prst="rect">
            <a:avLst/>
          </a:prstGeom>
        </p:spPr>
        <p:txBody>
          <a:bodyPr wrap="none">
            <a:spAutoFit/>
          </a:bodyPr>
          <a:lstStyle/>
          <a:p>
            <a:r>
              <a:rPr lang="fr-FR" cap="all" dirty="0">
                <a:solidFill>
                  <a:srgbClr val="FFFFFF"/>
                </a:solidFill>
                <a:latin typeface="BrandonGrotesque-Bold"/>
              </a:rPr>
              <a:t>ASSEMBLEZ LA MOUNTAIN 241-P-16</a:t>
            </a:r>
            <a:endParaRPr lang="fr-FR" b="0" i="0" cap="all" dirty="0">
              <a:solidFill>
                <a:srgbClr val="FFFFFF"/>
              </a:solidFill>
              <a:effectLst/>
              <a:latin typeface="BrandonGrotesque-Bold"/>
            </a:endParaRPr>
          </a:p>
        </p:txBody>
      </p:sp>
      <p:pic>
        <p:nvPicPr>
          <p:cNvPr id="6146" name="Picture 2" descr="Service client Alta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1963" y="960385"/>
            <a:ext cx="1460199" cy="8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1415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Rectangle 3"/>
          <p:cNvSpPr/>
          <p:nvPr/>
        </p:nvSpPr>
        <p:spPr>
          <a:xfrm>
            <a:off x="1475656" y="2276872"/>
            <a:ext cx="6481261" cy="769441"/>
          </a:xfrm>
          <a:prstGeom prst="rect">
            <a:avLst/>
          </a:prstGeom>
        </p:spPr>
        <p:txBody>
          <a:bodyPr wrap="none">
            <a:spAutoFit/>
          </a:bodyPr>
          <a:lstStyle/>
          <a:p>
            <a:r>
              <a:rPr lang="fr-FR" sz="4400" b="1" cap="all" dirty="0" smtClean="0">
                <a:solidFill>
                  <a:schemeClr val="bg1"/>
                </a:solidFill>
                <a:latin typeface="Candara" panose="020E0502030303020204" pitchFamily="34" charset="0"/>
              </a:rPr>
              <a:t>Souvenirs électriques</a:t>
            </a:r>
            <a:endParaRPr lang="fr-FR" sz="4400" b="1" i="0" cap="all" dirty="0">
              <a:solidFill>
                <a:schemeClr val="bg1"/>
              </a:solidFill>
              <a:effectLst/>
              <a:latin typeface="Candara" panose="020E0502030303020204" pitchFamily="34" charset="0"/>
            </a:endParaRPr>
          </a:p>
        </p:txBody>
      </p:sp>
    </p:spTree>
    <p:extLst>
      <p:ext uri="{BB962C8B-B14F-4D97-AF65-F5344CB8AC3E}">
        <p14:creationId xmlns:p14="http://schemas.microsoft.com/office/powerpoint/2010/main" val="38856962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0" y="0"/>
            <a:ext cx="10254954" cy="6858000"/>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3203848" y="116632"/>
            <a:ext cx="2683748" cy="646331"/>
          </a:xfrm>
          <a:prstGeom prst="rect">
            <a:avLst/>
          </a:prstGeom>
          <a:noFill/>
        </p:spPr>
        <p:txBody>
          <a:bodyPr wrap="none" rtlCol="0">
            <a:spAutoFit/>
          </a:bodyPr>
          <a:lstStyle/>
          <a:p>
            <a:pPr algn="ctr"/>
            <a:r>
              <a:rPr lang="fr-FR" sz="3600" b="1" dirty="0" smtClean="0">
                <a:solidFill>
                  <a:srgbClr val="FF0000"/>
                </a:solidFill>
                <a:latin typeface="Candara" panose="020E0502030303020204" pitchFamily="34" charset="0"/>
              </a:rPr>
              <a:t>Neussargues</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201" y="3294047"/>
            <a:ext cx="403597" cy="269906"/>
          </a:xfrm>
          <a:prstGeom prst="rect">
            <a:avLst/>
          </a:prstGeom>
        </p:spPr>
      </p:pic>
    </p:spTree>
    <p:extLst>
      <p:ext uri="{BB962C8B-B14F-4D97-AF65-F5344CB8AC3E}">
        <p14:creationId xmlns:p14="http://schemas.microsoft.com/office/powerpoint/2010/main" val="13265788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10929084" cy="6858000"/>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2935056" y="116632"/>
            <a:ext cx="3703258" cy="1200329"/>
          </a:xfrm>
          <a:prstGeom prst="rect">
            <a:avLst/>
          </a:prstGeom>
          <a:noFill/>
        </p:spPr>
        <p:txBody>
          <a:bodyPr wrap="none" rtlCol="0">
            <a:spAutoFit/>
          </a:bodyPr>
          <a:lstStyle/>
          <a:p>
            <a:pPr algn="ctr"/>
            <a:r>
              <a:rPr lang="fr-FR" sz="3600" b="1" dirty="0" smtClean="0">
                <a:solidFill>
                  <a:srgbClr val="FF0000"/>
                </a:solidFill>
                <a:latin typeface="Candara" panose="020E0502030303020204" pitchFamily="34" charset="0"/>
              </a:rPr>
              <a:t>Ligne des Causses</a:t>
            </a:r>
          </a:p>
          <a:p>
            <a:pPr algn="ctr"/>
            <a:endParaRPr lang="fr-FR" sz="3600" dirty="0" smtClean="0">
              <a:solidFill>
                <a:schemeClr val="bg1"/>
              </a:solidFill>
              <a:latin typeface="Candara" panose="020E0502030303020204" pitchFamily="34" charset="0"/>
            </a:endParaRPr>
          </a:p>
        </p:txBody>
      </p:sp>
    </p:spTree>
    <p:extLst>
      <p:ext uri="{BB962C8B-B14F-4D97-AF65-F5344CB8AC3E}">
        <p14:creationId xmlns:p14="http://schemas.microsoft.com/office/powerpoint/2010/main" val="4190729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239265"/>
            <a:ext cx="8640960"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p:txBody>
      </p:sp>
      <p:sp>
        <p:nvSpPr>
          <p:cNvPr id="2" name="Rectangle 1"/>
          <p:cNvSpPr/>
          <p:nvPr/>
        </p:nvSpPr>
        <p:spPr>
          <a:xfrm>
            <a:off x="2339586" y="1244334"/>
            <a:ext cx="4153701" cy="2800767"/>
          </a:xfrm>
          <a:prstGeom prst="rect">
            <a:avLst/>
          </a:prstGeom>
          <a:noFill/>
        </p:spPr>
        <p:txBody>
          <a:bodyPr wrap="none" lIns="91440" tIns="45720" rIns="91440" bIns="45720">
            <a:spAutoFit/>
          </a:bodyPr>
          <a:lstStyle/>
          <a:p>
            <a:pPr algn="ctr"/>
            <a:r>
              <a:rPr lang="fr-FR" sz="4400" b="1" dirty="0">
                <a:solidFill>
                  <a:srgbClr val="FFFF00"/>
                </a:solidFill>
                <a:latin typeface="Candara" panose="020E0502030303020204" pitchFamily="34" charset="0"/>
                <a:cs typeface="Arial" pitchFamily="34" charset="0"/>
              </a:rPr>
              <a:t>Notre contrat </a:t>
            </a:r>
            <a:endParaRPr lang="fr-FR" sz="4400" b="1" dirty="0" smtClean="0">
              <a:solidFill>
                <a:srgbClr val="FFFF00"/>
              </a:solidFill>
              <a:latin typeface="Candara" panose="020E0502030303020204" pitchFamily="34" charset="0"/>
              <a:cs typeface="Arial" pitchFamily="34" charset="0"/>
            </a:endParaRP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rPr>
              <a:t>saison 2020/2021</a:t>
            </a:r>
          </a:p>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Candara" panose="020E0502030303020204" pitchFamily="34" charset="0"/>
              <a:cs typeface="Arial" pitchFamily="34" charset="0"/>
            </a:endParaRPr>
          </a:p>
        </p:txBody>
      </p:sp>
      <p:sp>
        <p:nvSpPr>
          <p:cNvPr id="5" name="Espace réservé de la date 4"/>
          <p:cNvSpPr>
            <a:spLocks noGrp="1"/>
          </p:cNvSpPr>
          <p:nvPr>
            <p:ph type="dt" sz="half" idx="10"/>
          </p:nvPr>
        </p:nvSpPr>
        <p:spPr/>
        <p:txBody>
          <a:bodyPr/>
          <a:lstStyle/>
          <a:p>
            <a:fld id="{38E8E667-2025-431F-9FEA-618F69B2021A}" type="datetime1">
              <a:rPr lang="fr-FR" smtClean="0"/>
              <a:t>15/10/2021</a:t>
            </a:fld>
            <a:endParaRPr lang="fr-FR" dirty="0"/>
          </a:p>
        </p:txBody>
      </p:sp>
      <p:pic>
        <p:nvPicPr>
          <p:cNvPr id="7" name="Image 6"/>
          <p:cNvPicPr>
            <a:picLocks noChangeAspect="1"/>
          </p:cNvPicPr>
          <p:nvPr/>
        </p:nvPicPr>
        <p:blipFill>
          <a:blip r:embed="rId3"/>
          <a:stretch>
            <a:fillRect/>
          </a:stretch>
        </p:blipFill>
        <p:spPr>
          <a:xfrm>
            <a:off x="3707904" y="2708920"/>
            <a:ext cx="1249313" cy="1249313"/>
          </a:xfrm>
          <a:prstGeom prst="rect">
            <a:avLst/>
          </a:prstGeom>
        </p:spPr>
      </p:pic>
    </p:spTree>
    <p:extLst>
      <p:ext uri="{BB962C8B-B14F-4D97-AF65-F5344CB8AC3E}">
        <p14:creationId xmlns:p14="http://schemas.microsoft.com/office/powerpoint/2010/main" val="41805100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324544" y="0"/>
            <a:ext cx="10327341" cy="6858000"/>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Rectangle 3"/>
          <p:cNvSpPr/>
          <p:nvPr/>
        </p:nvSpPr>
        <p:spPr>
          <a:xfrm>
            <a:off x="2664184" y="260648"/>
            <a:ext cx="3308919" cy="584775"/>
          </a:xfrm>
          <a:prstGeom prst="rect">
            <a:avLst/>
          </a:prstGeom>
        </p:spPr>
        <p:txBody>
          <a:bodyPr wrap="none">
            <a:spAutoFit/>
          </a:bodyPr>
          <a:lstStyle/>
          <a:p>
            <a:pPr algn="ctr"/>
            <a:r>
              <a:rPr lang="fr-FR" sz="3200" b="1" dirty="0">
                <a:solidFill>
                  <a:srgbClr val="FF0000"/>
                </a:solidFill>
                <a:latin typeface="Candara" panose="020E0502030303020204" pitchFamily="34" charset="0"/>
              </a:rPr>
              <a:t>Ligne des Causses</a:t>
            </a:r>
          </a:p>
        </p:txBody>
      </p:sp>
    </p:spTree>
    <p:extLst>
      <p:ext uri="{BB962C8B-B14F-4D97-AF65-F5344CB8AC3E}">
        <p14:creationId xmlns:p14="http://schemas.microsoft.com/office/powerpoint/2010/main" val="30417584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2796428" y="1626861"/>
            <a:ext cx="3741730" cy="1200329"/>
          </a:xfrm>
          <a:prstGeom prst="rect">
            <a:avLst/>
          </a:prstGeom>
          <a:noFill/>
        </p:spPr>
        <p:txBody>
          <a:bodyPr wrap="none" rtlCol="0">
            <a:spAutoFit/>
          </a:bodyPr>
          <a:lstStyle/>
          <a:p>
            <a:pPr algn="ctr"/>
            <a:r>
              <a:rPr lang="fr-FR" sz="3600" dirty="0" smtClean="0">
                <a:solidFill>
                  <a:schemeClr val="bg1"/>
                </a:solidFill>
                <a:latin typeface="Candara" panose="020E0502030303020204" pitchFamily="34" charset="0"/>
              </a:rPr>
              <a:t>ART FERROVIAIRE</a:t>
            </a:r>
          </a:p>
          <a:p>
            <a:pPr algn="ctr"/>
            <a:endParaRPr lang="fr-FR" sz="3600" dirty="0" smtClean="0">
              <a:solidFill>
                <a:schemeClr val="bg1"/>
              </a:solidFill>
              <a:latin typeface="Candara" panose="020E0502030303020204" pitchFamily="34" charset="0"/>
            </a:endParaRPr>
          </a:p>
        </p:txBody>
      </p:sp>
    </p:spTree>
    <p:extLst>
      <p:ext uri="{BB962C8B-B14F-4D97-AF65-F5344CB8AC3E}">
        <p14:creationId xmlns:p14="http://schemas.microsoft.com/office/powerpoint/2010/main" val="40612133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Rectangle 1"/>
          <p:cNvSpPr/>
          <p:nvPr/>
        </p:nvSpPr>
        <p:spPr>
          <a:xfrm>
            <a:off x="539552" y="141252"/>
            <a:ext cx="2877711" cy="523220"/>
          </a:xfrm>
          <a:prstGeom prst="rect">
            <a:avLst/>
          </a:prstGeom>
        </p:spPr>
        <p:txBody>
          <a:bodyPr wrap="none">
            <a:spAutoFit/>
          </a:bodyPr>
          <a:lstStyle/>
          <a:p>
            <a:r>
              <a:rPr lang="fr-FR" sz="2800" b="1" dirty="0">
                <a:solidFill>
                  <a:schemeClr val="bg1"/>
                </a:solidFill>
                <a:latin typeface="Candara" panose="020E0502030303020204" pitchFamily="34" charset="0"/>
              </a:rPr>
              <a:t>Lucien VIEILLARD</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664472"/>
            <a:ext cx="7903790" cy="5830665"/>
          </a:xfrm>
          <a:prstGeom prst="rect">
            <a:avLst/>
          </a:prstGeom>
        </p:spPr>
      </p:pic>
    </p:spTree>
    <p:extLst>
      <p:ext uri="{BB962C8B-B14F-4D97-AF65-F5344CB8AC3E}">
        <p14:creationId xmlns:p14="http://schemas.microsoft.com/office/powerpoint/2010/main" val="1719421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Peinture de wagons de chemin de fer de Vincent van Go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71"/>
            <a:ext cx="8485812" cy="68608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9303" y="116632"/>
            <a:ext cx="2105063" cy="400110"/>
          </a:xfrm>
          <a:prstGeom prst="rect">
            <a:avLst/>
          </a:prstGeom>
        </p:spPr>
        <p:txBody>
          <a:bodyPr wrap="none">
            <a:spAutoFit/>
          </a:bodyPr>
          <a:lstStyle/>
          <a:p>
            <a:r>
              <a:rPr lang="fr-FR" sz="2000" b="1" dirty="0">
                <a:solidFill>
                  <a:srgbClr val="FFFFFF"/>
                </a:solidFill>
                <a:latin typeface="Candara" panose="020E0502030303020204" pitchFamily="34" charset="0"/>
              </a:rPr>
              <a:t>Vincent van Gogh</a:t>
            </a:r>
          </a:p>
        </p:txBody>
      </p:sp>
    </p:spTree>
    <p:extLst>
      <p:ext uri="{BB962C8B-B14F-4D97-AF65-F5344CB8AC3E}">
        <p14:creationId xmlns:p14="http://schemas.microsoft.com/office/powerpoint/2010/main" val="2350651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2678514" y="6237312"/>
            <a:ext cx="3982180" cy="369332"/>
          </a:xfrm>
          <a:prstGeom prst="rect">
            <a:avLst/>
          </a:prstGeom>
        </p:spPr>
        <p:txBody>
          <a:bodyPr wrap="none">
            <a:spAutoFit/>
          </a:bodyPr>
          <a:lstStyle/>
          <a:p>
            <a:r>
              <a:rPr lang="fr-FR" dirty="0" smtClean="0">
                <a:solidFill>
                  <a:schemeClr val="bg1"/>
                </a:solidFill>
                <a:latin typeface="Candara" panose="020E0502030303020204" pitchFamily="34" charset="0"/>
              </a:rPr>
              <a:t>Claude MONET   1887 Gare Saint Lazare</a:t>
            </a:r>
            <a:endParaRPr lang="fr-FR" dirty="0">
              <a:solidFill>
                <a:schemeClr val="bg1"/>
              </a:solidFill>
              <a:latin typeface="Candara" panose="020E0502030303020204" pitchFamily="34" charset="0"/>
            </a:endParaRPr>
          </a:p>
        </p:txBody>
      </p:sp>
      <p:pic>
        <p:nvPicPr>
          <p:cNvPr id="2" name="Image 1"/>
          <p:cNvPicPr>
            <a:picLocks noChangeAspect="1"/>
          </p:cNvPicPr>
          <p:nvPr/>
        </p:nvPicPr>
        <p:blipFill>
          <a:blip r:embed="rId3"/>
          <a:stretch>
            <a:fillRect/>
          </a:stretch>
        </p:blipFill>
        <p:spPr>
          <a:xfrm>
            <a:off x="0" y="0"/>
            <a:ext cx="9144000" cy="6100763"/>
          </a:xfrm>
          <a:prstGeom prst="rect">
            <a:avLst/>
          </a:prstGeom>
        </p:spPr>
      </p:pic>
    </p:spTree>
    <p:extLst>
      <p:ext uri="{BB962C8B-B14F-4D97-AF65-F5344CB8AC3E}">
        <p14:creationId xmlns:p14="http://schemas.microsoft.com/office/powerpoint/2010/main" val="18552568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07504" y="1914017"/>
            <a:ext cx="2092239" cy="1323439"/>
          </a:xfrm>
          <a:prstGeom prst="rect">
            <a:avLst/>
          </a:prstGeom>
        </p:spPr>
        <p:txBody>
          <a:bodyPr wrap="none">
            <a:spAutoFit/>
          </a:bodyPr>
          <a:lstStyle/>
          <a:p>
            <a:pPr algn="ctr"/>
            <a:r>
              <a:rPr lang="fr-FR" sz="2000" dirty="0" smtClean="0">
                <a:solidFill>
                  <a:schemeClr val="bg1"/>
                </a:solidFill>
                <a:latin typeface="Candara" panose="020E0502030303020204" pitchFamily="34" charset="0"/>
              </a:rPr>
              <a:t>Georges BRAQUE</a:t>
            </a:r>
          </a:p>
          <a:p>
            <a:pPr algn="ctr"/>
            <a:r>
              <a:rPr lang="fr-FR" sz="2000" dirty="0" smtClean="0">
                <a:solidFill>
                  <a:schemeClr val="bg1"/>
                </a:solidFill>
                <a:latin typeface="Candara" panose="020E0502030303020204" pitchFamily="34" charset="0"/>
              </a:rPr>
              <a:t>Le viaduc</a:t>
            </a:r>
          </a:p>
          <a:p>
            <a:pPr algn="ctr"/>
            <a:r>
              <a:rPr lang="fr-FR" sz="2000" dirty="0" smtClean="0">
                <a:solidFill>
                  <a:schemeClr val="bg1"/>
                </a:solidFill>
                <a:latin typeface="Candara" panose="020E0502030303020204" pitchFamily="34" charset="0"/>
              </a:rPr>
              <a:t> à L'Estaque</a:t>
            </a:r>
          </a:p>
          <a:p>
            <a:pPr algn="ctr"/>
            <a:r>
              <a:rPr lang="fr-FR" sz="2000" dirty="0" smtClean="0">
                <a:solidFill>
                  <a:schemeClr val="bg1"/>
                </a:solidFill>
                <a:latin typeface="Candara" panose="020E0502030303020204" pitchFamily="34" charset="0"/>
              </a:rPr>
              <a:t>1908</a:t>
            </a:r>
            <a:endParaRPr lang="fr-FR" sz="2000" dirty="0">
              <a:solidFill>
                <a:schemeClr val="bg1"/>
              </a:solidFill>
              <a:latin typeface="Candara" panose="020E0502030303020204" pitchFamily="34" charset="0"/>
            </a:endParaRPr>
          </a:p>
        </p:txBody>
      </p:sp>
      <p:pic>
        <p:nvPicPr>
          <p:cNvPr id="2" name="Image 1"/>
          <p:cNvPicPr>
            <a:picLocks noChangeAspect="1"/>
          </p:cNvPicPr>
          <p:nvPr/>
        </p:nvPicPr>
        <p:blipFill>
          <a:blip r:embed="rId3"/>
          <a:stretch>
            <a:fillRect/>
          </a:stretch>
        </p:blipFill>
        <p:spPr>
          <a:xfrm>
            <a:off x="2267744" y="0"/>
            <a:ext cx="5542722" cy="6957392"/>
          </a:xfrm>
          <a:prstGeom prst="rect">
            <a:avLst/>
          </a:prstGeom>
        </p:spPr>
      </p:pic>
    </p:spTree>
    <p:extLst>
      <p:ext uri="{BB962C8B-B14F-4D97-AF65-F5344CB8AC3E}">
        <p14:creationId xmlns:p14="http://schemas.microsoft.com/office/powerpoint/2010/main" val="31947078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7560" y="0"/>
            <a:ext cx="9311985" cy="6893052"/>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825333" y="404664"/>
            <a:ext cx="1580882" cy="707886"/>
          </a:xfrm>
          <a:prstGeom prst="rect">
            <a:avLst/>
          </a:prstGeom>
        </p:spPr>
        <p:txBody>
          <a:bodyPr wrap="none">
            <a:spAutoFit/>
          </a:bodyPr>
          <a:lstStyle/>
          <a:p>
            <a:pPr algn="ctr"/>
            <a:r>
              <a:rPr lang="fr-FR" sz="2000" b="1" dirty="0">
                <a:solidFill>
                  <a:srgbClr val="C00000"/>
                </a:solidFill>
                <a:latin typeface="Candara" panose="020E0502030303020204" pitchFamily="34" charset="0"/>
              </a:rPr>
              <a:t>Émile André </a:t>
            </a:r>
            <a:endParaRPr lang="fr-FR" sz="2000" b="1" dirty="0" smtClean="0">
              <a:solidFill>
                <a:srgbClr val="C00000"/>
              </a:solidFill>
              <a:latin typeface="Candara" panose="020E0502030303020204" pitchFamily="34" charset="0"/>
            </a:endParaRPr>
          </a:p>
          <a:p>
            <a:pPr algn="ctr"/>
            <a:r>
              <a:rPr lang="fr-FR" sz="2000" b="1" dirty="0" err="1" smtClean="0">
                <a:solidFill>
                  <a:srgbClr val="C00000"/>
                </a:solidFill>
                <a:latin typeface="Candara" panose="020E0502030303020204" pitchFamily="34" charset="0"/>
              </a:rPr>
              <a:t>Schefer</a:t>
            </a:r>
            <a:endParaRPr lang="fr-FR" sz="2000"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17232005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67544" y="13615"/>
            <a:ext cx="8172400" cy="6844385"/>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2555776" y="6457890"/>
            <a:ext cx="2276585" cy="400110"/>
          </a:xfrm>
          <a:prstGeom prst="rect">
            <a:avLst/>
          </a:prstGeom>
        </p:spPr>
        <p:txBody>
          <a:bodyPr wrap="none">
            <a:spAutoFit/>
          </a:bodyPr>
          <a:lstStyle/>
          <a:p>
            <a:pPr lvl="1" algn="ctr"/>
            <a:r>
              <a:rPr lang="fr-FR" sz="2000" b="1" dirty="0" smtClean="0">
                <a:solidFill>
                  <a:schemeClr val="bg1"/>
                </a:solidFill>
                <a:latin typeface="Candara" panose="020E0502030303020204" pitchFamily="34" charset="0"/>
              </a:rPr>
              <a:t>Albert BRENET</a:t>
            </a:r>
            <a:endParaRPr lang="fr-FR"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31452000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38227" y="20199"/>
            <a:ext cx="8350006" cy="6837801"/>
          </a:xfrm>
          <a:prstGeom prst="rect">
            <a:avLst/>
          </a:prstGeom>
        </p:spPr>
      </p:pic>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4067944" y="6457890"/>
            <a:ext cx="2557110" cy="400110"/>
          </a:xfrm>
          <a:prstGeom prst="rect">
            <a:avLst/>
          </a:prstGeom>
        </p:spPr>
        <p:txBody>
          <a:bodyPr wrap="none">
            <a:spAutoFit/>
          </a:bodyPr>
          <a:lstStyle/>
          <a:p>
            <a:pPr algn="ctr"/>
            <a:r>
              <a:rPr lang="fr-FR" sz="2000" b="1" dirty="0" smtClean="0">
                <a:latin typeface="Candara" panose="020E0502030303020204" pitchFamily="34" charset="0"/>
              </a:rPr>
              <a:t>Edward HOPPER 1944</a:t>
            </a:r>
            <a:endParaRPr lang="fr-FR" sz="2000" b="1" dirty="0">
              <a:latin typeface="Candara" panose="020E0502030303020204" pitchFamily="34" charset="0"/>
            </a:endParaRPr>
          </a:p>
        </p:txBody>
      </p:sp>
    </p:spTree>
    <p:extLst>
      <p:ext uri="{BB962C8B-B14F-4D97-AF65-F5344CB8AC3E}">
        <p14:creationId xmlns:p14="http://schemas.microsoft.com/office/powerpoint/2010/main" val="479893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ADDAAA55-7F18-4DCA-AD3D-4B55843D7BA3}" type="datetime1">
              <a:rPr lang="fr-FR" smtClean="0"/>
              <a:t>15/10/2021</a:t>
            </a:fld>
            <a:endParaRPr lang="fr-FR" dirty="0"/>
          </a:p>
        </p:txBody>
      </p:sp>
      <p:sp>
        <p:nvSpPr>
          <p:cNvPr id="3" name="AutoShape 2" descr="C:\Users\lenovo\Documents\AMIS DU ZERO &amp; CONSTRUCTEURS\Amis du zero 2021 2022\ADZ 16 octobre 2021\bloqueImagen100_11230_locomotora-3-imagen-1200x762_1600255694426.webp"/>
          <p:cNvSpPr>
            <a:spLocks noChangeAspect="1" noChangeArrowheads="1"/>
          </p:cNvSpPr>
          <p:nvPr/>
        </p:nvSpPr>
        <p:spPr bwMode="auto">
          <a:xfrm>
            <a:off x="1615774" y="16577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3779912" y="6277348"/>
            <a:ext cx="1595309" cy="369332"/>
          </a:xfrm>
          <a:prstGeom prst="rect">
            <a:avLst/>
          </a:prstGeom>
        </p:spPr>
        <p:txBody>
          <a:bodyPr wrap="none">
            <a:spAutoFit/>
          </a:bodyPr>
          <a:lstStyle/>
          <a:p>
            <a:r>
              <a:rPr lang="fr-FR" b="1" dirty="0" smtClean="0">
                <a:solidFill>
                  <a:schemeClr val="bg1"/>
                </a:solidFill>
                <a:latin typeface="Candara" panose="020E0502030303020204" pitchFamily="34" charset="0"/>
              </a:rPr>
              <a:t>Michel SCHOU</a:t>
            </a:r>
            <a:endParaRPr lang="fr-FR" b="1" dirty="0">
              <a:solidFill>
                <a:schemeClr val="bg1"/>
              </a:solidFill>
              <a:latin typeface="Candara" panose="020E0502030303020204" pitchFamily="34" charset="0"/>
            </a:endParaRPr>
          </a:p>
        </p:txBody>
      </p:sp>
      <p:pic>
        <p:nvPicPr>
          <p:cNvPr id="2" name="Image 1"/>
          <p:cNvPicPr>
            <a:picLocks noChangeAspect="1"/>
          </p:cNvPicPr>
          <p:nvPr/>
        </p:nvPicPr>
        <p:blipFill>
          <a:blip r:embed="rId3"/>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2268811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ersonnalisé 1">
      <a:majorFont>
        <a:latin typeface="Segoe Script"/>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8724</TotalTime>
  <Words>2121</Words>
  <Application>Microsoft Office PowerPoint</Application>
  <PresentationFormat>Affichage à l'écran (4:3)</PresentationFormat>
  <Paragraphs>974</Paragraphs>
  <Slides>104</Slides>
  <Notes>43</Notes>
  <HiddenSlides>0</HiddenSlides>
  <MMClips>0</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104</vt:i4>
      </vt:variant>
    </vt:vector>
  </HeadingPairs>
  <TitlesOfParts>
    <vt:vector size="122" baseType="lpstr">
      <vt:lpstr>Microsoft YaHei UI</vt:lpstr>
      <vt:lpstr>Arial</vt:lpstr>
      <vt:lpstr>BrandonGrotesque-Bold</vt:lpstr>
      <vt:lpstr>Calibri</vt:lpstr>
      <vt:lpstr>Calibri Light</vt:lpstr>
      <vt:lpstr>Candara</vt:lpstr>
      <vt:lpstr>Corbel</vt:lpstr>
      <vt:lpstr>Courier New</vt:lpstr>
      <vt:lpstr>OpenSans</vt:lpstr>
      <vt:lpstr>OpenSans-Light</vt:lpstr>
      <vt:lpstr>Roboto</vt:lpstr>
      <vt:lpstr>Segoe Print</vt:lpstr>
      <vt:lpstr>Segoe Script</vt:lpstr>
      <vt:lpstr>Source Sans Pro</vt:lpstr>
      <vt:lpstr>Symbol</vt:lpstr>
      <vt:lpstr>Times New Roman</vt:lpstr>
      <vt:lpstr>Conception personnalisée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Idée voyage en Italie  </vt:lpstr>
      <vt:lpstr>Idée voyage en Allemagne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di-mo-tec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1245</cp:revision>
  <dcterms:created xsi:type="dcterms:W3CDTF">2015-09-29T08:51:39Z</dcterms:created>
  <dcterms:modified xsi:type="dcterms:W3CDTF">2021-10-15T21:35:00Z</dcterms:modified>
</cp:coreProperties>
</file>