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4321" r:id="rId1"/>
  </p:sldMasterIdLst>
  <p:notesMasterIdLst>
    <p:notesMasterId r:id="rId84"/>
  </p:notesMasterIdLst>
  <p:handoutMasterIdLst>
    <p:handoutMasterId r:id="rId85"/>
  </p:handoutMasterIdLst>
  <p:sldIdLst>
    <p:sldId id="267" r:id="rId2"/>
    <p:sldId id="268" r:id="rId3"/>
    <p:sldId id="269" r:id="rId4"/>
    <p:sldId id="270" r:id="rId5"/>
    <p:sldId id="271" r:id="rId6"/>
    <p:sldId id="272" r:id="rId7"/>
    <p:sldId id="273" r:id="rId8"/>
    <p:sldId id="274" r:id="rId9"/>
    <p:sldId id="275" r:id="rId10"/>
    <p:sldId id="276" r:id="rId11"/>
    <p:sldId id="278" r:id="rId12"/>
    <p:sldId id="279" r:id="rId13"/>
    <p:sldId id="280" r:id="rId14"/>
    <p:sldId id="281" r:id="rId15"/>
    <p:sldId id="283" r:id="rId16"/>
    <p:sldId id="284" r:id="rId17"/>
    <p:sldId id="285" r:id="rId18"/>
    <p:sldId id="286" r:id="rId19"/>
    <p:sldId id="287" r:id="rId20"/>
    <p:sldId id="288" r:id="rId21"/>
    <p:sldId id="289" r:id="rId22"/>
    <p:sldId id="290" r:id="rId23"/>
    <p:sldId id="291" r:id="rId24"/>
    <p:sldId id="292" r:id="rId25"/>
    <p:sldId id="293" r:id="rId26"/>
    <p:sldId id="343" r:id="rId27"/>
    <p:sldId id="344" r:id="rId28"/>
    <p:sldId id="345" r:id="rId29"/>
    <p:sldId id="346" r:id="rId30"/>
    <p:sldId id="347" r:id="rId31"/>
    <p:sldId id="294" r:id="rId32"/>
    <p:sldId id="295" r:id="rId33"/>
    <p:sldId id="296" r:id="rId34"/>
    <p:sldId id="297" r:id="rId35"/>
    <p:sldId id="298" r:id="rId36"/>
    <p:sldId id="299" r:id="rId37"/>
    <p:sldId id="300" r:id="rId38"/>
    <p:sldId id="301" r:id="rId39"/>
    <p:sldId id="302" r:id="rId40"/>
    <p:sldId id="303" r:id="rId41"/>
    <p:sldId id="350" r:id="rId42"/>
    <p:sldId id="349" r:id="rId43"/>
    <p:sldId id="348"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C33D498-7C3E-4DB7-AAEE-076B42ABC749}">
          <p14:sldIdLst>
            <p14:sldId id="267"/>
            <p14:sldId id="268"/>
            <p14:sldId id="269"/>
            <p14:sldId id="270"/>
            <p14:sldId id="271"/>
            <p14:sldId id="272"/>
            <p14:sldId id="273"/>
            <p14:sldId id="274"/>
            <p14:sldId id="275"/>
            <p14:sldId id="276"/>
            <p14:sldId id="278"/>
            <p14:sldId id="279"/>
            <p14:sldId id="280"/>
            <p14:sldId id="281"/>
            <p14:sldId id="283"/>
            <p14:sldId id="284"/>
            <p14:sldId id="285"/>
            <p14:sldId id="286"/>
            <p14:sldId id="287"/>
            <p14:sldId id="288"/>
            <p14:sldId id="289"/>
            <p14:sldId id="290"/>
            <p14:sldId id="291"/>
            <p14:sldId id="292"/>
            <p14:sldId id="293"/>
            <p14:sldId id="343"/>
            <p14:sldId id="344"/>
            <p14:sldId id="345"/>
            <p14:sldId id="346"/>
            <p14:sldId id="347"/>
            <p14:sldId id="294"/>
            <p14:sldId id="295"/>
            <p14:sldId id="296"/>
            <p14:sldId id="297"/>
            <p14:sldId id="298"/>
            <p14:sldId id="299"/>
            <p14:sldId id="300"/>
            <p14:sldId id="301"/>
            <p14:sldId id="302"/>
            <p14:sldId id="303"/>
            <p14:sldId id="350"/>
            <p14:sldId id="349"/>
            <p14:sldId id="348"/>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Lst>
        </p14:section>
        <p14:section name="Section sans titre" id="{D018A7BA-06ED-48D1-A203-289CEE28F3A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1"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0E2B7"/>
    <a:srgbClr val="FF00FF"/>
    <a:srgbClr val="FFFFFF"/>
    <a:srgbClr val="61FA48"/>
    <a:srgbClr val="CCFFFF"/>
    <a:srgbClr val="99CCFF"/>
    <a:srgbClr val="BEF73F"/>
    <a:srgbClr val="000000"/>
    <a:srgbClr val="4EA0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97" autoAdjust="0"/>
    <p:restoredTop sz="94937" autoAdjust="0"/>
  </p:normalViewPr>
  <p:slideViewPr>
    <p:cSldViewPr>
      <p:cViewPr varScale="1">
        <p:scale>
          <a:sx n="110" d="100"/>
          <a:sy n="110" d="100"/>
        </p:scale>
        <p:origin x="1902" y="90"/>
      </p:cViewPr>
      <p:guideLst>
        <p:guide orient="horz" pos="2160"/>
        <p:guide pos="2880"/>
      </p:guideLst>
    </p:cSldViewPr>
  </p:slideViewPr>
  <p:outlineViewPr>
    <p:cViewPr>
      <p:scale>
        <a:sx n="33" d="100"/>
        <a:sy n="33" d="100"/>
      </p:scale>
      <p:origin x="0" y="-7920"/>
    </p:cViewPr>
  </p:outlineViewPr>
  <p:notesTextViewPr>
    <p:cViewPr>
      <p:scale>
        <a:sx n="100" d="100"/>
        <a:sy n="100" d="100"/>
      </p:scale>
      <p:origin x="0" y="0"/>
    </p:cViewPr>
  </p:notesTextViewPr>
  <p:sorterViewPr>
    <p:cViewPr varScale="1">
      <p:scale>
        <a:sx n="1" d="1"/>
        <a:sy n="1" d="1"/>
      </p:scale>
      <p:origin x="0" y="-6372"/>
    </p:cViewPr>
  </p:sorterViewPr>
  <p:notesViewPr>
    <p:cSldViewPr>
      <p:cViewPr varScale="1">
        <p:scale>
          <a:sx n="88" d="100"/>
          <a:sy n="88" d="100"/>
        </p:scale>
        <p:origin x="27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796961-393D-491E-922A-55DD85B48227}" type="slidenum">
              <a:rPr lang="fr-FR" smtClean="0"/>
              <a:pPr/>
              <a:t>‹N°›</a:t>
            </a:fld>
            <a:endParaRPr lang="fr-FR" dirty="0"/>
          </a:p>
        </p:txBody>
      </p:sp>
    </p:spTree>
    <p:extLst>
      <p:ext uri="{BB962C8B-B14F-4D97-AF65-F5344CB8AC3E}">
        <p14:creationId xmlns:p14="http://schemas.microsoft.com/office/powerpoint/2010/main" val="243944505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67CE80-6162-40DE-9B76-D3558D7CFF4D}" type="slidenum">
              <a:rPr lang="fr-FR" smtClean="0"/>
              <a:pPr/>
              <a:t>‹N°›</a:t>
            </a:fld>
            <a:endParaRPr lang="fr-FR" dirty="0"/>
          </a:p>
        </p:txBody>
      </p:sp>
      <p:sp>
        <p:nvSpPr>
          <p:cNvPr id="10" name="Espace réservé de l'en-tête 9"/>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0029" y="-20623"/>
            <a:ext cx="517971" cy="517971"/>
          </a:xfrm>
          <a:prstGeom prst="rect">
            <a:avLst/>
          </a:prstGeom>
        </p:spPr>
      </p:pic>
    </p:spTree>
    <p:extLst>
      <p:ext uri="{BB962C8B-B14F-4D97-AF65-F5344CB8AC3E}">
        <p14:creationId xmlns:p14="http://schemas.microsoft.com/office/powerpoint/2010/main" val="654517409"/>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5F782A-984B-4A82-84C1-E637BFE11645}" type="slidenum">
              <a:t>1</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116F7F3-7455-4EFE-88B2-5CD35BD059FC}" type="slidenum">
              <a:t>1</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97032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10</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824033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746A2BD-FA42-4263-8D35-3B6324D4BCDD}" type="slidenum">
              <a:t>11</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672678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CED8491-3ACE-4DE8-80E0-7B4F75245105}" type="slidenum">
              <a:t>12</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341029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89C8FFB-8622-43D6-BCA5-A3C6835C27A1}" type="slidenum">
              <a:t>13</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2442898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DC49DCA-65F7-44F6-BC3F-EFF36580ECE4}" type="slidenum">
              <a:t>14</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2081237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8947047-F842-4BE4-A3A2-EAE292858A08}" type="slidenum">
              <a:t>15</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73656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23B98EA-B29C-4799-AC93-460D0B4CA90C}" type="slidenum">
              <a:t>16</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717696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4B049A2-087B-4E72-B601-6AA97551CF7A}" type="slidenum">
              <a:t>17</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2212636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B6F307E-2FCE-488B-94FB-6FC5009796D6}" type="slidenum">
              <a:t>18</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2054861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4C989BC-B297-49BC-B913-0456AA4A5111}" type="slidenum">
              <a:t>19</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2824297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4EB49F-2C94-462B-9355-6DF827BEF2BC}" type="slidenum">
              <a:t>2</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5AD7116-FFC1-4741-9635-95279BDC35F9}" type="slidenum">
              <a:t>2</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4105528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BFC840C-F0E5-46EF-8785-E4FED3E0929B}" type="slidenum">
              <a:t>23</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479971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769C92E-6597-4666-B502-8A4693DC4596}" type="slidenum">
              <a:t>24</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540171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3FC8FAF-08B2-404E-8B07-9A665789EA54}" type="slidenum">
              <a:t>25</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599963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1734794-1D42-44B1-8ABC-B81AA437C8EF}" type="slidenum">
              <a:t>31</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514605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32</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627295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EA4CA86-D4F1-4DB6-8540-0E47D7972C9A}" type="slidenum">
              <a:t>37</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867996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900497B-B4C1-4AA8-924A-1A88938639C8}" type="slidenum">
              <a:t>38</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4151646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BD28CD7-6A16-4555-8C6F-C3DBB83757CD}" type="slidenum">
              <a:t>47</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327265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48</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999092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0462C50-2014-4448-9C3C-9A02634F53F9}" type="slidenum">
              <a:t>50</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236980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3</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3</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4210544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86D2454-670B-4DE5-BD64-DDC84809C3D0}" type="slidenum">
              <a:t>51</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2357587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B90968-8632-47AF-9A5F-FD5C081C9C4C}" type="slidenum">
              <a:t>52</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5C2AF02-828D-449B-B68D-1A2ECF44C314}" type="slidenum">
              <a:t>52</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3684926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33EE0B6-3684-40BA-A177-9AA67F272153}" type="slidenum">
              <a:t>53</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7E76823-8274-4DD8-8229-5D386B3EFDCD}" type="slidenum">
              <a:t>53</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955068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579A7B4-3ACA-4B77-B339-1D6D50AEF451}" type="slidenum">
              <a:t>54</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91C93B5-552D-47F9-9A08-F83A5917F1CF}" type="slidenum">
              <a:t>54</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1210734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E445D1-FFB8-429B-809F-28F5ED2BF7DA}" type="slidenum">
              <a:t>55</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C9C7BBC-4AD1-4487-B58F-2562012BFBBB}" type="slidenum">
              <a:t>55</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1321485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ABFB26C-D6D3-4AD0-92D2-60E95D9D64D8}" type="slidenum">
              <a:t>56</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868230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3E6442D-C388-4FBC-BE06-41B4F4861A06}" type="slidenum">
              <a:t>57</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4159910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193A35F-DA50-4788-BE15-0D80F123A5D7}" type="slidenum">
              <a:t>58</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117130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E28B218-02B9-46AB-9E37-195EF29BA018}" type="slidenum">
              <a:t>59</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54412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E87FA8C-A412-4B24-A060-8A7A7F22E76A}" type="slidenum">
              <a:t>60</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740792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D4F740-BA2D-4E30-A50C-48AB91B1BF69}" type="slidenum">
              <a:t>4</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4003FF4-29A0-4F36-8337-78360DE689F8}" type="slidenum">
              <a:t>4</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2326989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DA75797-9B97-4515-940E-FF288DDFC664}" type="slidenum">
              <a:t>61</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5866795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BDF0ACB-6905-4C8C-819C-77188E3FEC0D}" type="slidenum">
              <a:t>62</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611892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0CF8336-B0E2-4663-AB5E-5F047468A784}" type="slidenum">
              <a:t>63</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20680304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6432B69-5034-4D5E-8E95-AD887CA1A6D0}" type="slidenum">
              <a:t>64</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221799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4464C12-95B6-4AF8-988E-C012BCC2AF27}" type="slidenum">
              <a:t>65</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25837686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A8C072-B492-4E6B-B130-904E763BB579}" type="slidenum">
              <a:t>66</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B968FB7-F991-4690-8EAF-D3691A766135}" type="slidenum">
              <a:t>66</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26830403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3BF56B5-1401-41AE-A402-C030A130F506}" type="slidenum">
              <a:t>67</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582822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E6DA1F6-E894-46F4-B0C7-F65BEF5DCA79}" type="slidenum">
              <a:t>68</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889289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092E6B2-A896-421B-8C25-3EB35F6DA5DF}" type="slidenum">
              <a:t>69</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DF86C07-428F-4993-893B-FDB45132114D}" type="slidenum">
              <a:t>69</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27215540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FD65508-2A73-4C66-A45D-AA0E76C3BEBA}" type="slidenum">
              <a:t>70</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024321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97A9CA4-EE0F-4885-9EA9-CCFB535A2D33}" type="slidenum">
              <a:t>5</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7641257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372E3E7-0768-4B68-B738-6C6001FA0E01}" type="slidenum">
              <a:t>71</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069732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7299E6E-D780-443F-A731-AB59C81FEEE0}" type="slidenum">
              <a:t>72</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527758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E1930A7-E62E-406C-BE52-977B0DD7C8B4}" type="slidenum">
              <a:t>73</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257822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C03845A-3021-4EE7-BE09-094703A53681}" type="slidenum">
              <a:t>74</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1816115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62FE7EB-3F3E-46B9-AF11-B9D36452FBE4}" type="slidenum">
              <a:t>75</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4222938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98D46D8-E70B-4AA9-BD13-F3F8AF391B72}" type="slidenum">
              <a:t>76</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5031233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E2362D4-6B03-4638-9A2E-19207E326227}" type="slidenum">
              <a:t>77</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4976881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D74493F-3453-406C-8D63-113919365639}" type="slidenum">
              <a:t>78</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671154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61C7D0D-C670-4233-81C7-B4177A1A0068}" type="slidenum">
              <a:t>79</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600AB2A-3851-414C-8D01-9DB549731356}" type="slidenum">
              <a:t>79</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400641"/>
            <a:ext cx="5486043" cy="3600001"/>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2189563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3BF529-3E17-4097-A449-03038E96ED62}" type="slidenum">
              <a:t>80</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3F72462-0814-4170-8F71-6C26D6025F14}" type="slidenum">
              <a:t>80</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400641"/>
            <a:ext cx="5486043" cy="3600001"/>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3299924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A7C6781-28CD-4BEB-AD33-71C59C8D05E0}" type="slidenum">
              <a:t>6</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2392148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3F2B2B-E5F5-450C-A5AF-2199990818F9}" type="slidenum">
              <a:t>81</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FDB0D4C-1E60-47FB-8C52-EC3FEAF22543}" type="slidenum">
              <a:t>81</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400641"/>
            <a:ext cx="5486043" cy="3600001"/>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14459035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5"/>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F8DD9F-7420-47B5-862D-40348ACA0CD4}" type="slidenum">
              <a:t>82</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DCBA52F-772B-4A8D-9679-126E9BAC5F51}" type="slidenum">
              <a:t>82</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400641"/>
            <a:ext cx="5486043" cy="3600001"/>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378833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EE1F502-A1EA-46BF-8138-60839261CB1A}" type="slidenum">
              <a:t>7</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728339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B1B0CD9-2B8B-4B4B-9811-62BCF34A60A0}" type="slidenum">
              <a:t>8</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33057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9DB1E76-737B-490B-8415-FD2447B52348}" type="slidenum">
              <a:t>9</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820338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FA51404-55BE-4400-BFFA-FD1DAF1B9D81}" type="datetime1">
              <a:rPr lang="fr-FR" smtClean="0"/>
              <a:t>11/12/2021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3346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D845D0-6054-4F58-969C-030A44264663}" type="datetime1">
              <a:rPr lang="fr-FR" smtClean="0"/>
              <a:t>11/12/2021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415911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49B7376-7B00-4CC8-B44F-4C823AF3FE2E}"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1966729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7CB83C9-0067-4022-8AEA-3E4796CB502F}"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0735685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B6DDC92-09C8-4A93-9B88-3FD3118D579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0775742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C2D896-9107-4E4A-81DF-F52514E69188}"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712139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E13303-B823-4D2C-AE35-2A74E25CA2D4}"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2317338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4835C88-6099-4B15-AAF0-6E8B87FA440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1036639"/>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619296C-9151-491F-97E5-00605DE4AE78}"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1885523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2E7055-D2F9-492D-990E-C36538118179}"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51595705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F198253-7446-4FDD-9CD0-D878D2F930C8}"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63916751"/>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F5E032-9B8C-4BCB-98FA-8DB8FD35579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481976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B7420B9-53AC-42B1-BDB3-30E3782FF230}" type="datetime1">
              <a:rPr lang="fr-FR" smtClean="0"/>
              <a:t>11/12/2021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861277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22AD0C-D499-478B-A325-A6C98F77CFA2}"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005245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428AF9B-5EA1-48C0-8912-D785E9C1DBD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86681644"/>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CDDE6C7-A291-48E4-B574-E742FB77B3A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1478701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99BA39A-2AD6-4839-BCB4-17BEB461CD2A}"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9747125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2152872-E9F6-44BC-B7F0-7E6F89E44B9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3929163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E5773F1-B3A8-417D-9E10-7426C75F34B5}"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57797404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483A625-E84C-4E12-BDC5-8D1ECC4FC1D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74846751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29F2BAD-6A45-487F-8A11-287C94A32EB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6057068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EF032E8-24F9-4A90-93A9-64730CE574F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0293964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770240-1612-4DCA-ACBE-194FD41A4184}"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983016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C83129-B737-44EF-8A62-A80981F576A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FA482B7-C97A-4355-89C2-49044B622282}"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0444976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9F475DF-A4F6-43E4-AA1E-124B3268A9DB}"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4753974"/>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0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94B0118-46E7-4E51-A43B-5C2CE1FF2AA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59924965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32C0494-E327-4A8E-AB19-492464A4F233}"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8016718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29ABC25-131B-496B-985B-44A0ED2AAE5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0354360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62B4817-75C7-47DC-84C6-6480151D673C}"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3736543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5812A9D-056E-4AE1-B504-2A577E3BCC6F}"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69822066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1B95901-70E8-476E-A1E3-3ACF241CE02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0910781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B6ECE2C-6D08-4A1F-B23B-302974614F25}"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0566369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3944E9E-4761-4C09-9C3A-F131DC81125F}"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53831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6E43AFE-1D32-4EAC-93B3-5155F456A743}"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8C4A3A7-E2C7-4E3D-AA37-76AF8EE193E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1072720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4738841-3B94-4A8B-814D-F6DB8116C163}"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446693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A49B062-06E6-4F4B-9622-543203898AB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2929385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0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F4CC66E-BF52-465F-A5B7-6B3100809294}"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31757699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2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D9357A-5A35-407C-84DE-4E9442EBD07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48754772"/>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331CA6D-8ACD-429D-BC27-97A2DF1C8A93}"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91628569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F0FF01B-3C15-4D0A-A98C-7A4B0EEF0C49}"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7913954"/>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F70095E-A01E-4AA3-8582-D101F7C41B0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24750698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72E811D-AEA8-4280-90E7-546A813EA503}"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259738492"/>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7DCBD73-BFAA-4372-92D6-056724DCD28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336638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2447FEC-C101-4E5F-B9E7-B103E990E59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D28132F-6AB9-4D2A-BA74-BC17E7AEE0CC}"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37287342"/>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D4AD46C-5A3F-47EE-B12F-E6EC2A65CE8F}"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158130823"/>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DFD6D45-26B7-406C-B05E-717FEBFC5826}"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365421289"/>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F3C6C03-0806-4916-9A1C-92DEF050B6A8}"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98454632"/>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922A403-BB89-410A-B3D8-CA4AD210B3A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7708704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F124707-79F8-46E9-A8CD-8BF3EEEB02D5}"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81883666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3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E36D83F-6D19-43AA-B58D-D60DD3C30B5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43288334"/>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5316712-A390-4088-9DC9-A490ED90B203}"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763730623"/>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DAA1E6F-8A17-489E-A98C-7474518F2FFC}"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7595829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C4C6376-17F5-4E20-8599-C8F6BB50496F}"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88556706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5964F45-8D03-47C6-A8B9-E58EABAE099A}"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2D3C006-0C89-4D05-A5AF-901D24B48D6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8376484"/>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A406C11-D90D-4E92-9080-D9B84C505932}"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9188392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843E0F4-87D8-4347-9843-D0741BA8B8AC}"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685028902"/>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F33255-A8BA-43B1-AD2D-4ED2D7A8F6AE}"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75050922"/>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5A100ED-D73F-473E-85BB-BFF3C65ECE2B}"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19965020"/>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7709860-DDD1-4B8D-8E4E-6C765C4BDBD8}"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00979965"/>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B76D88C-B505-42DC-8DA7-0B1B801331DC}"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61119387"/>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E735605-3D84-486D-A468-EE33C3A482C5}"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823255167"/>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68CAB8-5FAD-4F02-808D-A711BAABDC93}"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63878958"/>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D911C18-1057-4FAA-B9DD-CBF6BB07C30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1987212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F6A2297-9E47-4F9C-9994-4CD01D4B3BF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E4DF24A-826C-428B-8B34-16638011C2AC}"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738892206"/>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996E78-6BB8-4926-9E20-49293C7CA65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667664273"/>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E4367CF-1292-4558-A2B4-8475DF0FB24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60269490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85A7103-6189-4244-A991-B20D8D6738AB}"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39496681"/>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5CE0933-48E2-4A71-8A96-8A63DA68FB49}"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47197364"/>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26AB1EF-61DD-481B-85F7-C0C5F1B47BE9}"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367130660"/>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3A6D7F7-1929-405D-BC4A-D5F01A51E79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983063816"/>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09AA12B-BA3C-4F41-BA19-D1B6165CE33E}"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a:xfrm>
            <a:off x="6457950" y="6356351"/>
            <a:ext cx="2057400" cy="365125"/>
          </a:xfrm>
          <a:prstGeom prst="rect">
            <a:avLst/>
          </a:prstGeom>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01668976"/>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1E54565-21DC-4542-8B22-CC18356DB18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905256537"/>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A4A9859-0BCD-46CC-B3AF-FC2DBB9BC89F}"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13131801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6D37229-D33E-4C72-BA33-0DE594CFAD02}"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D9D096-DFAC-4F05-B5F8-3E1AC726DC8C}"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88306640"/>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51E46DF-712E-4726-A8A4-C8A1D233C952}"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65930709"/>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F1800B9-F79B-4A94-8326-AA4E43B0ECA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86748558"/>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CDD237-3664-4280-85CC-6351654BCBD8}"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80138610"/>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1378A76-C263-429A-9620-366C5703AB8E}"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53078467"/>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951381F-46C4-40A3-8963-ACA981E0B395}"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073358127"/>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FFB73BB-EDE9-4B29-A9D2-E01CAA3A1C46}"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02743029"/>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662C713-4BC6-4A10-9044-266C7FE5CA2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80278436"/>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D8005F1-0491-4044-B186-5F0361C44E42}"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517087295"/>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78ED0DC-8E93-473E-82CD-970927153A16}"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08948596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9A634BB-DEED-436B-9BBE-40F98A452A7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90AA36A-8684-4ED6-81CA-75F2B91165B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46845685"/>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7329DB1-6896-41CF-BCA4-ADA67429CC93}"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51995306"/>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7BDD7C-7428-4DCD-93D0-1B61DB0CCF73}"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289984811"/>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6FFF6A8-AA8D-452B-BDCA-B042A898B902}"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020692556"/>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943EE5B-2439-42E4-ADC1-009C6BEF1DB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85973661"/>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136E594-9F00-44C7-98EC-D77C3D9DFE42}"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005561105"/>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D15143A-6A8A-464D-9E8B-844C6673FB3A}"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283428876"/>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9259C3A-5294-45BD-A8F9-3FB2E132E84F}"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26188591"/>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9ACA07B-6B1D-4D67-8569-500F26D04CA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37845274"/>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DBE5283-E133-4F76-9478-41E4DC5B34BC}"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2529922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170293-46A9-4332-813E-82C0B08B84AB}"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B012713-C619-421B-9856-FA3B4F4CD7DE}"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70744671"/>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05EE33E-6EB0-48A8-8A43-645D5453671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85625128"/>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6B4A701-5631-4F6F-81B4-66137383B08A}"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42215286"/>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8A5EC3-9E15-4FD3-8F89-E0A9B7B8AC3B}"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981648793"/>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B1DCB40-0C18-4DD0-BCF1-2AC72A05E284}"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50225422"/>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65C480-49A6-4C03-9B3B-0C38E68F1F1B}"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019957989"/>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B428224-BD1D-40A8-8881-B20D520B03B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508862967"/>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414476C-1079-426D-B262-B57D88DCF576}"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262294323"/>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047B96-D1B4-41AB-B86C-713656D062F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469574292"/>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8DE7CD-751A-406F-8977-4D3BAF1CEE79}"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0389463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16D04D0-529C-40E1-A2CB-C48210289BCC}" type="datetime1">
              <a:rPr lang="fr-FR" smtClean="0"/>
              <a:t>11/12/2021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935810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C186AEC-BBD4-4CF2-87B2-68C9128DE492}"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18358B-A489-42CE-B7A6-B86808AB0028}"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808907840"/>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F6DF64-9484-4960-B95C-11D1E2A38D0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35701586"/>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BE31160-47FE-46A3-96D1-B2AAAB70B295}"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172574888"/>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5B20756-6C30-4D8C-B69C-DF76B6FFAC4A}"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89959970"/>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531B9F5-2531-4814-9D6B-71AE9678F059}"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187210154"/>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BB4DC89-F4CE-44FE-A6FF-74FBEE843752}"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545175309"/>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771105-8079-4720-9123-A7C1AA3125C5}"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01326905"/>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A4754D6-49BF-4395-88F0-E0C9DF097CC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28965790"/>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DB46E5A-F882-4AF5-A24A-A16D9930CF0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743663326"/>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F902798-24C7-4E70-8D4B-97C63DB4369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505454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4EF1176-BE8B-43E7-B256-9C3FF550E4A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9892DD-6C2E-461F-AD3F-0615098939A4}"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8508557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CB43F5B-4454-468C-A1D5-B11F693FBD1B}"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27E1D04-8795-4B0B-8376-E85C5C5CACB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75ADC6-2C39-46D5-A69A-1D10703B7D0A}"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C9962C4-DE9E-42AE-8A9D-5B6A3D28075B}"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7497108-E387-40B1-AA5F-1E6169C1B359}"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12" name="Espace réservé de la date 11"/>
          <p:cNvSpPr>
            <a:spLocks noGrp="1"/>
          </p:cNvSpPr>
          <p:nvPr>
            <p:ph type="dt" sz="half" idx="10"/>
          </p:nvPr>
        </p:nvSpPr>
        <p:spPr/>
        <p:txBody>
          <a:bodyPr/>
          <a:lstStyle/>
          <a:p>
            <a:fld id="{030D03ED-5FB2-4D0F-9A2A-5F7D111607E4}" type="datetime1">
              <a:rPr lang="fr-FR" smtClean="0"/>
              <a:t>11/12/2021</a:t>
            </a:fld>
            <a:endParaRPr lang="fr-FR" dirty="0"/>
          </a:p>
        </p:txBody>
      </p:sp>
      <p:sp>
        <p:nvSpPr>
          <p:cNvPr id="13" name="Espace réservé du numéro de diapositive 12"/>
          <p:cNvSpPr>
            <a:spLocks noGrp="1"/>
          </p:cNvSpPr>
          <p:nvPr>
            <p:ph type="sldNum" sz="quarter" idx="11"/>
          </p:nvPr>
        </p:nvSpPr>
        <p:spPr/>
        <p:txBody>
          <a:bodyPr/>
          <a:lstStyle/>
          <a:p>
            <a:fld id="{244E858A-B378-4F09-ADF8-4E25A52FF341}" type="slidenum">
              <a:rPr lang="fr-FR" smtClean="0"/>
              <a:pPr/>
              <a:t>‹N°›</a:t>
            </a:fld>
            <a:endParaRPr lang="fr-FR" dirty="0"/>
          </a:p>
        </p:txBody>
      </p:sp>
      <p:sp>
        <p:nvSpPr>
          <p:cNvPr id="14" name="Espace réservé du pied de page 13"/>
          <p:cNvSpPr>
            <a:spLocks noGrp="1"/>
          </p:cNvSpPr>
          <p:nvPr>
            <p:ph type="ftr" sz="quarter" idx="12"/>
          </p:nvPr>
        </p:nvSpPr>
        <p:spPr/>
        <p:txBody>
          <a:bodyPr/>
          <a:lstStyle/>
          <a:p>
            <a:endParaRPr lang="fr-FR" dirty="0"/>
          </a:p>
        </p:txBody>
      </p:sp>
      <p:sp>
        <p:nvSpPr>
          <p:cNvPr id="16" name="Titre 15"/>
          <p:cNvSpPr>
            <a:spLocks noGrp="1"/>
          </p:cNvSpPr>
          <p:nvPr>
            <p:ph type="title"/>
          </p:nvPr>
        </p:nvSpPr>
        <p:spPr>
          <a:xfrm>
            <a:off x="457200" y="274638"/>
            <a:ext cx="8229600" cy="1143000"/>
          </a:xfrm>
          <a:prstGeom prst="rect">
            <a:avLst/>
          </a:prstGeom>
        </p:spPr>
        <p:txBody>
          <a:bodyPr/>
          <a:lstStyle/>
          <a:p>
            <a:r>
              <a:rPr lang="fr-FR" dirty="0" smtClean="0"/>
              <a:t>Cliquez pour modifier le style du titre</a:t>
            </a:r>
            <a:endParaRPr lang="fr-F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DFC5B667-ABEC-44CC-92F1-08781111E569}" type="datetime1">
              <a:rPr lang="fr-FR" smtClean="0"/>
              <a:t>11/12/2021</a:t>
            </a:fld>
            <a:endParaRPr lang="fr-FR" dirty="0"/>
          </a:p>
        </p:txBody>
      </p:sp>
      <p:sp>
        <p:nvSpPr>
          <p:cNvPr id="6" name="Espace réservé du numéro de diapositive 5"/>
          <p:cNvSpPr>
            <a:spLocks noGrp="1"/>
          </p:cNvSpPr>
          <p:nvPr>
            <p:ph type="sldNum" sz="quarter" idx="12"/>
          </p:nvPr>
        </p:nvSpPr>
        <p:spPr/>
        <p:txBody>
          <a:bodyPr/>
          <a:lstStyle/>
          <a:p>
            <a:fld id="{244E858A-B378-4F09-ADF8-4E25A52FF341}" type="slidenum">
              <a:rPr lang="fr-FR" smtClean="0"/>
              <a:pPr/>
              <a:t>‹N°›</a:t>
            </a:fld>
            <a:endParaRPr lang="fr-FR" dirty="0"/>
          </a:p>
        </p:txBody>
      </p:sp>
      <p:sp>
        <p:nvSpPr>
          <p:cNvPr id="7" name="ZoneTexte 6"/>
          <p:cNvSpPr txBox="1"/>
          <p:nvPr userDrawn="1"/>
        </p:nvSpPr>
        <p:spPr>
          <a:xfrm>
            <a:off x="755576" y="3068960"/>
            <a:ext cx="7992888" cy="2123658"/>
          </a:xfrm>
          <a:prstGeom prst="rect">
            <a:avLst/>
          </a:prstGeom>
          <a:noFill/>
        </p:spPr>
        <p:txBody>
          <a:bodyPr wrap="square" rtlCol="0">
            <a:spAutoFit/>
          </a:bodyPr>
          <a:lstStyle/>
          <a:p>
            <a:pPr algn="ctr"/>
            <a:r>
              <a:rPr lang="fr-FR" sz="4400" dirty="0" smtClean="0">
                <a:latin typeface="Candara" pitchFamily="34" charset="0"/>
                <a:ea typeface="Calibri"/>
                <a:cs typeface="Times New Roman"/>
              </a:rPr>
              <a:t>Présentation d’un nouveau venu </a:t>
            </a:r>
          </a:p>
          <a:p>
            <a:pPr algn="ctr"/>
            <a:r>
              <a:rPr lang="fr-FR" sz="4400" b="1" dirty="0" smtClean="0">
                <a:solidFill>
                  <a:srgbClr val="000000"/>
                </a:solidFill>
                <a:latin typeface="Candara" pitchFamily="34" charset="0"/>
                <a:ea typeface="Times New Roman"/>
                <a:cs typeface="Times New Roman"/>
              </a:rPr>
              <a:t>Daniel RUAS  </a:t>
            </a:r>
          </a:p>
          <a:p>
            <a:pPr algn="ctr"/>
            <a:r>
              <a:rPr lang="fr-FR" sz="4400" dirty="0" smtClean="0">
                <a:solidFill>
                  <a:srgbClr val="000000"/>
                </a:solidFill>
                <a:latin typeface="Candara" pitchFamily="34" charset="0"/>
                <a:ea typeface="Times New Roman"/>
                <a:cs typeface="Times New Roman"/>
              </a:rPr>
              <a:t>et ses machines</a:t>
            </a:r>
            <a:endParaRPr lang="fr-FR" sz="44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800E8C8-8D2B-4B25-84F3-620FEA3C8426}" type="datetime1">
              <a:rPr lang="fr-FR" smtClean="0"/>
              <a:t>11/12/2021</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‹N°›</a:t>
            </a:fld>
            <a:endParaRPr lang="fr-FR" dirty="0"/>
          </a:p>
        </p:txBody>
      </p:sp>
    </p:spTree>
    <p:extLst>
      <p:ext uri="{BB962C8B-B14F-4D97-AF65-F5344CB8AC3E}">
        <p14:creationId xmlns:p14="http://schemas.microsoft.com/office/powerpoint/2010/main" val="33856379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A67063C-B4C2-4B7B-917E-A0B21A9B61B1}" type="datetime1">
              <a:rPr lang="fr-FR" smtClean="0"/>
              <a:t>11/12/2021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16030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1741999-6D2E-4A2D-A689-3652D94E6DF8}"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033B26C-4BBE-4195-8A31-5AF09BEFAB68}"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0910216-7B27-4C4C-AABA-9714F59EA31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F6AFA1F-7F50-42A6-B8E1-0ACC1AB7A31F}"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8046F25-44AE-4D08-AC09-E9591E169E2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B1DC5C1-548B-4DF3-9697-E6E2453A2A39}"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B1C3D0D-D84C-4A3E-B2C5-D1BB107F8E5F}"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EB319E1-10DB-45BF-AFA8-BA4619E31135}"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2256A2-5B64-4514-BEDF-68490AA70D7B}"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F206F59-6D7F-42D3-8B14-B408EF8487D4}"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41E0517-95B5-4490-997E-55C8DE1CCEDF}" type="datetime1">
              <a:rPr lang="fr-FR" smtClean="0"/>
              <a:t>11/12/2021</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91455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30D55D-94E7-45D3-9825-CDCCDEAF4E4B}"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68C0137-4831-4EDC-A130-3269F18C168B}"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4B80C04-BA68-4CB2-9AAD-2AEF0C655F3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BB145D8-7F80-407C-8908-82F1C1F71CF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33C5A7-B319-436C-89CA-227C04657E7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0A8373C-60B1-4839-B10C-ACD48EC4768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C7AFF59-1A23-431C-ABF1-439E0D0D8D96}"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9DA3C3D-186B-4C39-896E-FC6C0FA6990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3D694A1-B917-4B68-B238-75215D947DF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6BCE050-BFEE-4F0C-AFB7-A1FCAD4144E6}"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FD4CF81-E682-4AE3-BAEF-94367BEFA863}"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673763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0115F1E-A5BC-47B7-95BA-3EC298D448E5}"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EDDC32B-73E6-40D5-8E95-85FB118FDE1F}"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9C5A82F-A763-426A-9781-31AA1844873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148492-5736-41FC-A0D7-539013D77929}"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C25165D-1089-4556-A052-04C9D4E70D7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5EAC61-06DA-4EF5-8670-722CFEA5A70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C4848B9-E25C-4789-ABF5-B7BD927C0B4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02E5B17-8D02-4186-AA4C-0639792B3C6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FF4B0CA-4C19-419C-88D1-D28F07DC243A}"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C71AA8F-B903-42BF-8F80-C9BBC602DD5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640BAAC-BE50-4A8F-B21F-4DB24E2B00D6}" type="datetime1">
              <a:rPr lang="fr-FR" smtClean="0"/>
              <a:t>11/12/2021</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280506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A73F07B-D753-4C42-8DAF-29EC8E959B95}"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1796A86-B1E6-47E7-B8C7-E028B7079E1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2D39F9A-3CA6-429B-AE34-29BA520043D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D438173-FAC4-4F9E-A7D5-7E99B49CAFA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A1CD1F-1DA5-48B8-AF0A-32140AA9D876}"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85DAF3E-BB16-4709-B271-DF3F5CDF2DD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C95DC78-40F8-49E0-8375-7040607CED59}"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ABFB7FC-4E60-4FA1-9F18-2D54B887B6CA}"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D10BB4E-0C57-4D86-B2DB-B8D8929F02FE}"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55FAD7E-27D3-426D-8118-4AE65256F7E9}"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11/12/2021</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655063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EAA3BE4-D794-4AF3-B3FB-6B01261564C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E3513D4-46AF-4BAE-885C-6BCE9015F752}"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16764E-370F-4CBB-B474-B2D56BE832F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968EE99-2B4E-4875-9A82-CA1330C6738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E8F2D89-705E-46F4-ACF8-7FBAC06F3688}"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DB5B322-2BC6-4819-B500-361D4941B626}"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BB3D5F6-0108-40D7-91D7-B6AD8312E128}"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71D7C4-DC88-47E4-A831-07C1BE2340A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98158F6-B954-4CF6-90A6-9B520B2368B3}"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3ED404F-B735-4FF4-A83D-B123C98DE034}"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7C1E028-A5AA-41D5-B258-D366CB192299}" type="datetime1">
              <a:rPr lang="fr-FR" smtClean="0"/>
              <a:t>11/12/2021</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673973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919CC71-546F-4594-AE6C-2A1C83F65C55}"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3B3EA4E-5D87-4D09-91AB-8D5237F7B0B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93AF9CF-54A5-402A-B266-A7A83FBAD41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93DBEF-5A55-4819-85AF-F08E869462AF}"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149274B-CDE0-4A4D-A0A0-6A69AD5F4DAB}"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48670208"/>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15B3295-2E1B-4173-BB7D-4CD30ED3B57B}"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1915991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7A492D-32B1-4721-96AD-0DE47D84041B}"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7703727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27B136E-2F30-44FC-A7B4-B9FF3F7ED139}"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28138237"/>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A79A522-7BB0-47AB-87F3-E674B66CDFF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9432072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7B56DB3-9F6B-45EB-8D49-6B15F34CBAE1}"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993914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0388874-F193-4954-8179-EDE21BFCA908}" type="datetime1">
              <a:rPr lang="fr-FR" smtClean="0"/>
              <a:t>11/12/2021</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520898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FD663A5-4E8F-4D23-9D5F-39B38A9FBC2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1591205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24DEF51-62F1-429A-966C-1D3DB2B3A45A}"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195280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859BCD4-CF21-41C6-AA73-F36146491BD2}"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3832125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2655356-5F7C-4AB1-A0AF-9961C2F17138}"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8448220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3124D0-144E-42BB-AE2C-1022498D9854}"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5595658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15BDBF-79AD-4EBF-9260-426E8593DD40}"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8056922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F5DC000-440E-4A32-8D39-3476725CC8D8}"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9855582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3356A2F-DE44-4D33-8FBC-2F3A2BA10648}"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6757821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ACEDDBA-6E6C-43B0-922F-73F8C08DB05D}"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7766236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E35AA2-9716-4828-BCA6-7BF02C028997}" type="datetime1">
              <a:rPr lang="fr-FR" smtClean="0"/>
              <a:t>11/12/2021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0048842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theme" Target="../theme/theme1.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2025C-D40A-4B47-A7C2-EFA2E612E7D0}" type="datetime1">
              <a:rPr lang="fr-FR" smtClean="0"/>
              <a:t>11/12/2021</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02000558"/>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 id="2147484336" r:id="rId15"/>
    <p:sldLayoutId id="2147484339" r:id="rId16"/>
    <p:sldLayoutId id="2147484340" r:id="rId17"/>
    <p:sldLayoutId id="2147484341" r:id="rId18"/>
    <p:sldLayoutId id="2147484342" r:id="rId19"/>
    <p:sldLayoutId id="2147484345" r:id="rId20"/>
    <p:sldLayoutId id="2147484346" r:id="rId21"/>
    <p:sldLayoutId id="2147484347" r:id="rId22"/>
    <p:sldLayoutId id="2147484348" r:id="rId23"/>
    <p:sldLayoutId id="2147484353" r:id="rId24"/>
    <p:sldLayoutId id="2147484354" r:id="rId25"/>
    <p:sldLayoutId id="2147484355" r:id="rId26"/>
    <p:sldLayoutId id="2147483661" r:id="rId27"/>
    <p:sldLayoutId id="2147483649" r:id="rId28"/>
    <p:sldLayoutId id="2147484320" r:id="rId29"/>
    <p:sldLayoutId id="2147484368" r:id="rId30"/>
    <p:sldLayoutId id="2147484369" r:id="rId31"/>
    <p:sldLayoutId id="2147484372" r:id="rId32"/>
    <p:sldLayoutId id="2147484373" r:id="rId33"/>
    <p:sldLayoutId id="2147484374" r:id="rId34"/>
    <p:sldLayoutId id="2147484375" r:id="rId35"/>
    <p:sldLayoutId id="2147484376" r:id="rId36"/>
    <p:sldLayoutId id="2147484377" r:id="rId37"/>
    <p:sldLayoutId id="2147484378" r:id="rId38"/>
    <p:sldLayoutId id="2147484379" r:id="rId39"/>
    <p:sldLayoutId id="2147484380" r:id="rId40"/>
    <p:sldLayoutId id="2147484381" r:id="rId41"/>
    <p:sldLayoutId id="2147484384" r:id="rId42"/>
    <p:sldLayoutId id="2147484385" r:id="rId43"/>
    <p:sldLayoutId id="2147484386" r:id="rId44"/>
    <p:sldLayoutId id="2147484387" r:id="rId45"/>
    <p:sldLayoutId id="2147484388" r:id="rId46"/>
    <p:sldLayoutId id="2147484389" r:id="rId47"/>
    <p:sldLayoutId id="2147484390" r:id="rId48"/>
    <p:sldLayoutId id="2147484434" r:id="rId49"/>
    <p:sldLayoutId id="2147484435" r:id="rId50"/>
    <p:sldLayoutId id="2147484436" r:id="rId51"/>
    <p:sldLayoutId id="2147484437" r:id="rId52"/>
    <p:sldLayoutId id="2147484438" r:id="rId53"/>
    <p:sldLayoutId id="2147484439" r:id="rId54"/>
    <p:sldLayoutId id="2147484440" r:id="rId55"/>
    <p:sldLayoutId id="2147484441" r:id="rId56"/>
    <p:sldLayoutId id="2147484442" r:id="rId57"/>
    <p:sldLayoutId id="2147484443" r:id="rId58"/>
    <p:sldLayoutId id="2147484444" r:id="rId59"/>
    <p:sldLayoutId id="2147484445" r:id="rId60"/>
    <p:sldLayoutId id="2147484446" r:id="rId61"/>
    <p:sldLayoutId id="2147484447" r:id="rId62"/>
    <p:sldLayoutId id="2147484448" r:id="rId63"/>
    <p:sldLayoutId id="2147484449" r:id="rId64"/>
    <p:sldLayoutId id="2147484450" r:id="rId65"/>
    <p:sldLayoutId id="2147484451" r:id="rId66"/>
    <p:sldLayoutId id="2147484452" r:id="rId67"/>
    <p:sldLayoutId id="2147484633" r:id="rId68"/>
    <p:sldLayoutId id="2147484634" r:id="rId69"/>
    <p:sldLayoutId id="2147484635" r:id="rId70"/>
    <p:sldLayoutId id="2147484636" r:id="rId71"/>
    <p:sldLayoutId id="2147484637" r:id="rId72"/>
    <p:sldLayoutId id="2147484638" r:id="rId73"/>
    <p:sldLayoutId id="2147484639" r:id="rId74"/>
    <p:sldLayoutId id="2147484640" r:id="rId75"/>
    <p:sldLayoutId id="2147484641" r:id="rId76"/>
    <p:sldLayoutId id="2147484642" r:id="rId77"/>
    <p:sldLayoutId id="2147484643" r:id="rId78"/>
    <p:sldLayoutId id="2147484644" r:id="rId79"/>
    <p:sldLayoutId id="2147484645" r:id="rId80"/>
    <p:sldLayoutId id="2147484646" r:id="rId81"/>
    <p:sldLayoutId id="2147484647" r:id="rId82"/>
    <p:sldLayoutId id="2147484648" r:id="rId83"/>
    <p:sldLayoutId id="2147484750" r:id="rId84"/>
    <p:sldLayoutId id="2147484751" r:id="rId85"/>
    <p:sldLayoutId id="2147484752" r:id="rId86"/>
    <p:sldLayoutId id="2147484753" r:id="rId87"/>
    <p:sldLayoutId id="2147484754" r:id="rId88"/>
    <p:sldLayoutId id="2147484755" r:id="rId89"/>
    <p:sldLayoutId id="2147484756" r:id="rId90"/>
    <p:sldLayoutId id="2147484757" r:id="rId91"/>
    <p:sldLayoutId id="2147484758" r:id="rId92"/>
    <p:sldLayoutId id="2147484759" r:id="rId93"/>
    <p:sldLayoutId id="2147484760" r:id="rId94"/>
    <p:sldLayoutId id="2147484761" r:id="rId95"/>
    <p:sldLayoutId id="2147484990" r:id="rId96"/>
    <p:sldLayoutId id="2147484980" r:id="rId97"/>
    <p:sldLayoutId id="2147484981" r:id="rId98"/>
    <p:sldLayoutId id="2147484982" r:id="rId99"/>
    <p:sldLayoutId id="2147484984" r:id="rId100"/>
    <p:sldLayoutId id="2147484985" r:id="rId101"/>
    <p:sldLayoutId id="2147484986" r:id="rId102"/>
    <p:sldLayoutId id="2147484987" r:id="rId103"/>
    <p:sldLayoutId id="2147484988" r:id="rId104"/>
    <p:sldLayoutId id="2147484989" r:id="rId105"/>
    <p:sldLayoutId id="2147485031" r:id="rId106"/>
    <p:sldLayoutId id="2147485032" r:id="rId107"/>
    <p:sldLayoutId id="2147485033" r:id="rId108"/>
    <p:sldLayoutId id="2147485034" r:id="rId109"/>
    <p:sldLayoutId id="2147485035" r:id="rId110"/>
    <p:sldLayoutId id="2147485036" r:id="rId111"/>
    <p:sldLayoutId id="2147485037" r:id="rId112"/>
    <p:sldLayoutId id="2147485038" r:id="rId113"/>
    <p:sldLayoutId id="2147485039" r:id="rId114"/>
    <p:sldLayoutId id="2147485040" r:id="rId115"/>
    <p:sldLayoutId id="2147485247" r:id="rId116"/>
    <p:sldLayoutId id="2147485248" r:id="rId117"/>
    <p:sldLayoutId id="2147485249" r:id="rId118"/>
    <p:sldLayoutId id="2147485250" r:id="rId119"/>
    <p:sldLayoutId id="2147485251" r:id="rId120"/>
    <p:sldLayoutId id="2147485252" r:id="rId121"/>
    <p:sldLayoutId id="2147485253" r:id="rId122"/>
    <p:sldLayoutId id="2147485254" r:id="rId123"/>
    <p:sldLayoutId id="2147485255" r:id="rId124"/>
    <p:sldLayoutId id="2147485165" r:id="rId125"/>
    <p:sldLayoutId id="2147485166" r:id="rId126"/>
    <p:sldLayoutId id="2147485167" r:id="rId127"/>
    <p:sldLayoutId id="2147485168" r:id="rId128"/>
    <p:sldLayoutId id="2147485169" r:id="rId129"/>
    <p:sldLayoutId id="2147485170" r:id="rId130"/>
    <p:sldLayoutId id="2147485171" r:id="rId131"/>
    <p:sldLayoutId id="2147485172" r:id="rId132"/>
    <p:sldLayoutId id="2147485173" r:id="rId133"/>
    <p:sldLayoutId id="2147485174" r:id="rId134"/>
    <p:sldLayoutId id="2147485331" r:id="rId135"/>
    <p:sldLayoutId id="2147485332" r:id="rId136"/>
    <p:sldLayoutId id="2147485333" r:id="rId137"/>
    <p:sldLayoutId id="2147485334" r:id="rId138"/>
    <p:sldLayoutId id="2147485335" r:id="rId139"/>
    <p:sldLayoutId id="2147485336" r:id="rId140"/>
    <p:sldLayoutId id="2147485337" r:id="rId141"/>
    <p:sldLayoutId id="2147485338" r:id="rId142"/>
    <p:sldLayoutId id="2147485339" r:id="rId143"/>
    <p:sldLayoutId id="2147485340" r:id="rId144"/>
    <p:sldLayoutId id="2147485341" r:id="rId145"/>
    <p:sldLayoutId id="2147485342" r:id="rId146"/>
    <p:sldLayoutId id="2147485343" r:id="rId147"/>
    <p:sldLayoutId id="2147485344" r:id="rId148"/>
    <p:sldLayoutId id="2147485345" r:id="rId149"/>
    <p:sldLayoutId id="2147485346" r:id="rId150"/>
    <p:sldLayoutId id="2147485347" r:id="rId151"/>
    <p:sldLayoutId id="2147485348" r:id="rId152"/>
    <p:sldLayoutId id="2147485349" r:id="rId153"/>
    <p:sldLayoutId id="2147485350" r:id="rId154"/>
    <p:sldLayoutId id="2147485351" r:id="rId155"/>
    <p:sldLayoutId id="2147485352" r:id="rId156"/>
    <p:sldLayoutId id="2147485353" r:id="rId157"/>
    <p:sldLayoutId id="2147485354" r:id="rId158"/>
    <p:sldLayoutId id="2147485355" r:id="rId159"/>
    <p:sldLayoutId id="2147485356" r:id="rId160"/>
    <p:sldLayoutId id="2147485357" r:id="rId161"/>
    <p:sldLayoutId id="2147485358" r:id="rId162"/>
    <p:sldLayoutId id="2147485359" r:id="rId163"/>
    <p:sldLayoutId id="2147485360" r:id="rId164"/>
    <p:sldLayoutId id="2147485361" r:id="rId165"/>
    <p:sldLayoutId id="2147485362" r:id="rId166"/>
    <p:sldLayoutId id="2147485327" r:id="rId167"/>
    <p:sldLayoutId id="2147485377" r:id="rId168"/>
    <p:sldLayoutId id="2147485378" r:id="rId169"/>
    <p:sldLayoutId id="2147485379" r:id="rId170"/>
    <p:sldLayoutId id="2147485381" r:id="rId171"/>
    <p:sldLayoutId id="2147485382" r:id="rId172"/>
    <p:sldLayoutId id="2147485383" r:id="rId173"/>
    <p:sldLayoutId id="2147485390" r:id="rId174"/>
    <p:sldLayoutId id="2147485391" r:id="rId175"/>
    <p:sldLayoutId id="2147485392" r:id="rId176"/>
    <p:sldLayoutId id="2147485393" r:id="rId177"/>
    <p:sldLayoutId id="2147485394" r:id="rId178"/>
    <p:sldLayoutId id="2147485395" r:id="rId179"/>
    <p:sldLayoutId id="2147485396" r:id="rId180"/>
    <p:sldLayoutId id="2147485397" r:id="rId181"/>
    <p:sldLayoutId id="2147485398" r:id="rId182"/>
    <p:sldLayoutId id="2147485399" r:id="rId183"/>
    <p:sldLayoutId id="2147485400" r:id="rId184"/>
    <p:sldLayoutId id="2147485401" r:id="rId185"/>
    <p:sldLayoutId id="2147485402" r:id="rId186"/>
    <p:sldLayoutId id="2147485403" r:id="rId187"/>
    <p:sldLayoutId id="2147485404" r:id="rId188"/>
    <p:sldLayoutId id="2147485405" r:id="rId189"/>
    <p:sldLayoutId id="2147485406" r:id="rId190"/>
    <p:sldLayoutId id="2147485407" r:id="rId191"/>
    <p:sldLayoutId id="2147485408" r:id="rId192"/>
    <p:sldLayoutId id="2147485409" r:id="rId193"/>
    <p:sldLayoutId id="2147485410" r:id="rId194"/>
    <p:sldLayoutId id="2147485411" r:id="rId195"/>
    <p:sldLayoutId id="2147485412" r:id="rId196"/>
    <p:sldLayoutId id="2147485413" r:id="rId197"/>
    <p:sldLayoutId id="2147485414" r:id="rId198"/>
    <p:sldLayoutId id="2147485750" r:id="rId199"/>
    <p:sldLayoutId id="2147485751" r:id="rId200"/>
    <p:sldLayoutId id="2147485752" r:id="rId201"/>
    <p:sldLayoutId id="2147485753" r:id="rId202"/>
    <p:sldLayoutId id="2147485754" r:id="rId203"/>
    <p:sldLayoutId id="2147485755" r:id="rId204"/>
    <p:sldLayoutId id="2147485779" r:id="rId205"/>
    <p:sldLayoutId id="2147485780" r:id="rId206"/>
    <p:sldLayoutId id="2147485925" r:id="rId207"/>
    <p:sldLayoutId id="2147485926" r:id="rId208"/>
    <p:sldLayoutId id="2147485930" r:id="rId209"/>
    <p:sldLayoutId id="2147485931" r:id="rId210"/>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docrail.fr/"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4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4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3.wmf"/><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lum bright="-50000"/>
            <a:alphaModFix/>
          </a:blip>
          <a:srcRect/>
          <a:stretch>
            <a:fillRect/>
          </a:stretch>
        </p:blipFill>
        <p:spPr>
          <a:xfrm>
            <a:off x="8517599" y="116640"/>
            <a:ext cx="517678" cy="517678"/>
          </a:xfrm>
          <a:prstGeom prst="rect">
            <a:avLst/>
          </a:prstGeom>
          <a:noFill/>
          <a:ln cap="flat">
            <a:noFill/>
          </a:ln>
        </p:spPr>
      </p:pic>
      <p:sp>
        <p:nvSpPr>
          <p:cNvPr id="3" name="Rectangle 5"/>
          <p:cNvSpPr/>
          <p:nvPr/>
        </p:nvSpPr>
        <p:spPr>
          <a:xfrm>
            <a:off x="251642" y="1269004"/>
            <a:ext cx="8280724" cy="397454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1" compatLnSpc="0">
            <a:spAutoFit/>
          </a:bodyPr>
          <a:lstStyle/>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000000"/>
                </a:solidFill>
                <a:uFillTx/>
                <a:latin typeface="Candara" pitchFamily="34"/>
                <a:ea typeface="Microsoft YaHei" pitchFamily="2"/>
                <a:cs typeface="Dubai Medium" pitchFamily="34"/>
              </a:rPr>
              <a:t>Réunion</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000000"/>
                </a:solidFill>
                <a:uFillTx/>
                <a:latin typeface="Candara" pitchFamily="34"/>
                <a:ea typeface="Microsoft YaHei" pitchFamily="2"/>
                <a:cs typeface="Dubai Medium" pitchFamily="34"/>
              </a:rPr>
              <a:t>«  des Amis du Zéro »</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1200" cap="none" spc="0" baseline="0">
              <a:solidFill>
                <a:srgbClr val="000000"/>
              </a:solidFill>
              <a:uFillTx/>
              <a:latin typeface="Candara" pitchFamily="34"/>
              <a:ea typeface="Microsoft YaHei" pitchFamily="2"/>
              <a:cs typeface="Arial" pitchFamily="34"/>
            </a:endParaRP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0" i="0" u="none" strike="noStrike" kern="1200" cap="none" spc="0" baseline="0">
                <a:solidFill>
                  <a:srgbClr val="000000"/>
                </a:solidFill>
                <a:uFillTx/>
                <a:latin typeface="Candara" pitchFamily="34"/>
                <a:ea typeface="Microsoft YaHei" pitchFamily="2"/>
                <a:cs typeface="Arial" pitchFamily="34"/>
              </a:rPr>
              <a:t>11 décembre 2021</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0" i="0" u="none" strike="noStrike" kern="1200" cap="none" spc="0" baseline="0">
                <a:solidFill>
                  <a:srgbClr val="000000"/>
                </a:solidFill>
                <a:uFillTx/>
                <a:latin typeface="Candara" pitchFamily="34"/>
                <a:ea typeface="Microsoft YaHei" pitchFamily="2"/>
                <a:cs typeface="Arial" pitchFamily="34"/>
              </a:rPr>
              <a:t>de 10 à 16 heures</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0" i="0" u="none" strike="noStrike" kern="1200" cap="none" spc="0" baseline="0">
                <a:solidFill>
                  <a:srgbClr val="000000"/>
                </a:solidFill>
                <a:uFillTx/>
                <a:latin typeface="Candara" pitchFamily="34"/>
                <a:ea typeface="Microsoft YaHei" pitchFamily="2"/>
                <a:cs typeface="Arial" pitchFamily="34"/>
              </a:rPr>
              <a:t>au VATEL à Nîmes.</a:t>
            </a:r>
          </a:p>
        </p:txBody>
      </p:sp>
    </p:spTree>
    <p:extLst>
      <p:ext uri="{BB962C8B-B14F-4D97-AF65-F5344CB8AC3E}">
        <p14:creationId xmlns:p14="http://schemas.microsoft.com/office/powerpoint/2010/main" val="27105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10</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Rectangle 5"/>
          <p:cNvSpPr/>
          <p:nvPr/>
        </p:nvSpPr>
        <p:spPr>
          <a:xfrm>
            <a:off x="-250563" y="1989002"/>
            <a:ext cx="9143643" cy="217547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0000"/>
                </a:solidFill>
                <a:uFillTx/>
                <a:latin typeface="Candara" pitchFamily="34"/>
                <a:ea typeface="Microsoft YaHei" pitchFamily="2"/>
                <a:cs typeface="Arial" pitchFamily="34"/>
              </a:rPr>
              <a:t>Infos Cercle du Zéro  </a:t>
            </a:r>
          </a:p>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0000"/>
                </a:solidFill>
                <a:uFillTx/>
                <a:latin typeface="Candara" pitchFamily="34"/>
                <a:ea typeface="Microsoft YaHei" pitchFamily="2"/>
                <a:cs typeface="Arial" pitchFamily="34"/>
              </a:rPr>
              <a:t>François CECCALDI</a:t>
            </a:r>
          </a:p>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0000"/>
                </a:solidFill>
                <a:uFillTx/>
                <a:latin typeface="Candara" pitchFamily="34"/>
                <a:ea typeface="Microsoft YaHei" pitchFamily="2"/>
                <a:cs typeface="Arial" pitchFamily="34"/>
              </a:rPr>
              <a:t>Délégué régional</a:t>
            </a:r>
          </a:p>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0000"/>
                </a:solidFill>
                <a:uFillTx/>
                <a:latin typeface="Candara" pitchFamily="34"/>
                <a:ea typeface="Microsoft YaHei" pitchFamily="2"/>
                <a:cs typeface="Arial" pitchFamily="34"/>
              </a:rPr>
              <a:t>Languedoc- Roussillon</a:t>
            </a:r>
          </a:p>
        </p:txBody>
      </p:sp>
      <p:pic>
        <p:nvPicPr>
          <p:cNvPr id="5" name="Image 8"/>
          <p:cNvPicPr>
            <a:picLocks noChangeAspect="1"/>
          </p:cNvPicPr>
          <p:nvPr/>
        </p:nvPicPr>
        <p:blipFill>
          <a:blip r:embed="rId3">
            <a:lum bright="-50000"/>
            <a:alphaModFix/>
          </a:blip>
          <a:srcRect/>
          <a:stretch>
            <a:fillRect/>
          </a:stretch>
        </p:blipFill>
        <p:spPr>
          <a:xfrm>
            <a:off x="563041" y="304202"/>
            <a:ext cx="1114196" cy="1095122"/>
          </a:xfrm>
          <a:prstGeom prst="rect">
            <a:avLst/>
          </a:prstGeom>
          <a:noFill/>
          <a:ln cap="flat">
            <a:noFill/>
          </a:ln>
        </p:spPr>
      </p:pic>
    </p:spTree>
    <p:extLst>
      <p:ext uri="{BB962C8B-B14F-4D97-AF65-F5344CB8AC3E}">
        <p14:creationId xmlns:p14="http://schemas.microsoft.com/office/powerpoint/2010/main" val="2874506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323642" y="2349002"/>
            <a:ext cx="8229243" cy="1142643"/>
          </a:xfrm>
        </p:spPr>
        <p:txBody>
          <a:bodyPr/>
          <a:lstStyle/>
          <a:p>
            <a:pPr lvl="0"/>
            <a:r>
              <a:rPr lang="fr-FR" b="1"/>
              <a:t>Les expositions</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46273BA-0C2F-4FA1-8153-EB379EBE57F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7C13B5-889F-4D35-A589-837E127842D2}" type="slidenum">
              <a:t>11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1937076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9BC5BED-10FE-432B-9CAD-94DB0693E913}"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7DB1D81-6300-4FE3-8F03-D9E8CBBF8843}" type="slidenum">
              <a:t>12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Picture 2" descr="https://www.amfl.fr/sites/default/files/images_evnt/afficheCharbo2021-v4.jpg"/>
          <p:cNvPicPr>
            <a:picLocks noChangeAspect="1"/>
          </p:cNvPicPr>
          <p:nvPr/>
        </p:nvPicPr>
        <p:blipFill>
          <a:blip r:embed="rId3"/>
          <a:srcRect/>
          <a:stretch>
            <a:fillRect/>
          </a:stretch>
        </p:blipFill>
        <p:spPr>
          <a:xfrm>
            <a:off x="2330394" y="0"/>
            <a:ext cx="4841894" cy="6858000"/>
          </a:xfrm>
          <a:prstGeom prst="rect">
            <a:avLst/>
          </a:prstGeom>
          <a:noFill/>
          <a:ln cap="flat">
            <a:noFill/>
          </a:ln>
        </p:spPr>
      </p:pic>
    </p:spTree>
    <p:extLst>
      <p:ext uri="{BB962C8B-B14F-4D97-AF65-F5344CB8AC3E}">
        <p14:creationId xmlns:p14="http://schemas.microsoft.com/office/powerpoint/2010/main" val="2998533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2A8A1D1-8F9B-4A14-83E7-B0C74377F1E4}"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667C62C-E610-4228-A202-7603009D41E2}" type="slidenum">
              <a:t>13</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AutoShape 4" descr="https://www.helloasso.com/assets/img/photos/2021-affiche-ammra-df4a6ae32a6341c4918d51f3ac86a958.jpg"/>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a typeface=""/>
              <a:cs typeface=""/>
            </a:endParaRPr>
          </a:p>
        </p:txBody>
      </p:sp>
      <p:pic>
        <p:nvPicPr>
          <p:cNvPr id="5" name="Image 5"/>
          <p:cNvPicPr>
            <a:picLocks noChangeAspect="1"/>
          </p:cNvPicPr>
          <p:nvPr/>
        </p:nvPicPr>
        <p:blipFill>
          <a:blip r:embed="rId3"/>
          <a:stretch>
            <a:fillRect/>
          </a:stretch>
        </p:blipFill>
        <p:spPr>
          <a:xfrm>
            <a:off x="2147303" y="0"/>
            <a:ext cx="4849392" cy="6858000"/>
          </a:xfrm>
          <a:prstGeom prst="rect">
            <a:avLst/>
          </a:prstGeom>
          <a:noFill/>
          <a:ln cap="flat">
            <a:noFill/>
          </a:ln>
        </p:spPr>
      </p:pic>
    </p:spTree>
    <p:extLst>
      <p:ext uri="{BB962C8B-B14F-4D97-AF65-F5344CB8AC3E}">
        <p14:creationId xmlns:p14="http://schemas.microsoft.com/office/powerpoint/2010/main" val="3344531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78F600E-0A33-4123-8AB8-F008F585D3A4}"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B4A6E7E-150F-4BFE-A32D-CB19BA95C669}" type="slidenum">
              <a:t>14</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4"/>
          <p:cNvPicPr>
            <a:picLocks noChangeAspect="1"/>
          </p:cNvPicPr>
          <p:nvPr/>
        </p:nvPicPr>
        <p:blipFill>
          <a:blip r:embed="rId3"/>
          <a:stretch>
            <a:fillRect/>
          </a:stretch>
        </p:blipFill>
        <p:spPr>
          <a:xfrm>
            <a:off x="1646852" y="0"/>
            <a:ext cx="4836535" cy="6858000"/>
          </a:xfrm>
          <a:prstGeom prst="rect">
            <a:avLst/>
          </a:prstGeom>
          <a:noFill/>
          <a:ln cap="flat">
            <a:noFill/>
          </a:ln>
        </p:spPr>
      </p:pic>
    </p:spTree>
    <p:extLst>
      <p:ext uri="{BB962C8B-B14F-4D97-AF65-F5344CB8AC3E}">
        <p14:creationId xmlns:p14="http://schemas.microsoft.com/office/powerpoint/2010/main" val="3955464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457200" y="3788999"/>
            <a:ext cx="8229243" cy="4525557"/>
          </a:xfrm>
        </p:spPr>
        <p:txBody>
          <a:bodyPr anchorCtr="1"/>
          <a:lstStyle/>
          <a:p>
            <a:pPr lvl="0" algn="ctr">
              <a:spcBef>
                <a:spcPts val="640"/>
              </a:spcBef>
              <a:buNone/>
            </a:pPr>
            <a:r>
              <a:rPr lang="fr-FR">
                <a:hlinkClick r:id="rId3"/>
              </a:rPr>
              <a:t>DocRail – Le site de documentation ferroviaire</a:t>
            </a:r>
          </a:p>
          <a:p>
            <a:pPr lvl="0" algn="ctr">
              <a:spcBef>
                <a:spcPts val="640"/>
              </a:spcBef>
              <a:buNone/>
            </a:pPr>
            <a:endParaRPr lang="fr-FR"/>
          </a:p>
          <a:p>
            <a:pPr lvl="0" algn="ctr">
              <a:spcBef>
                <a:spcPts val="640"/>
              </a:spcBef>
              <a:buNone/>
            </a:pPr>
            <a:r>
              <a:rPr lang="fr-FR" u="sng"/>
              <a:t>https://docrail.fr/</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BF136F2-AC2E-48B8-A9C1-0FCA73F50B0E}"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BF91194-F839-4783-9B37-030900BE0F60}" type="slidenum">
              <a:t>15</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5" name="Image 5"/>
          <p:cNvPicPr>
            <a:picLocks noChangeAspect="1"/>
          </p:cNvPicPr>
          <p:nvPr/>
        </p:nvPicPr>
        <p:blipFill>
          <a:blip r:embed="rId4">
            <a:lum bright="-50000"/>
            <a:alphaModFix/>
          </a:blip>
          <a:srcRect/>
          <a:stretch>
            <a:fillRect/>
          </a:stretch>
        </p:blipFill>
        <p:spPr>
          <a:xfrm>
            <a:off x="-9363" y="410044"/>
            <a:ext cx="9152997" cy="2095201"/>
          </a:xfrm>
          <a:prstGeom prst="rect">
            <a:avLst/>
          </a:prstGeom>
          <a:noFill/>
          <a:ln cap="flat">
            <a:noFill/>
          </a:ln>
        </p:spPr>
      </p:pic>
    </p:spTree>
    <p:extLst>
      <p:ext uri="{BB962C8B-B14F-4D97-AF65-F5344CB8AC3E}">
        <p14:creationId xmlns:p14="http://schemas.microsoft.com/office/powerpoint/2010/main" val="1954381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lstStyle/>
          <a:p>
            <a:endParaRPr lang="fr-F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4E5417E-F702-476B-AF2E-ED6AB7F89CF9}"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0B24206-5002-4E5C-85A7-B2AD76B2E68D}" type="slidenum">
              <a:t>16</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5" name="Image 5"/>
          <p:cNvPicPr>
            <a:picLocks noChangeAspect="1"/>
          </p:cNvPicPr>
          <p:nvPr/>
        </p:nvPicPr>
        <p:blipFill>
          <a:blip r:embed="rId3"/>
          <a:stretch>
            <a:fillRect/>
          </a:stretch>
        </p:blipFill>
        <p:spPr>
          <a:xfrm>
            <a:off x="0" y="1089251"/>
            <a:ext cx="9144000" cy="5152424"/>
          </a:xfrm>
          <a:prstGeom prst="rect">
            <a:avLst/>
          </a:prstGeom>
          <a:noFill/>
          <a:ln cap="flat">
            <a:noFill/>
          </a:ln>
        </p:spPr>
      </p:pic>
    </p:spTree>
    <p:extLst>
      <p:ext uri="{BB962C8B-B14F-4D97-AF65-F5344CB8AC3E}">
        <p14:creationId xmlns:p14="http://schemas.microsoft.com/office/powerpoint/2010/main" val="1343612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A77541C-B31F-49F0-B55C-474CCA212F1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CC7D74-99E4-44B3-B561-6E0AC2894AAE}" type="slidenum">
              <a:t>17</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4"/>
          <p:cNvPicPr>
            <a:picLocks noChangeAspect="1"/>
          </p:cNvPicPr>
          <p:nvPr/>
        </p:nvPicPr>
        <p:blipFill>
          <a:blip r:embed="rId3"/>
          <a:stretch>
            <a:fillRect/>
          </a:stretch>
        </p:blipFill>
        <p:spPr>
          <a:xfrm>
            <a:off x="0" y="991191"/>
            <a:ext cx="9144000" cy="5223866"/>
          </a:xfrm>
          <a:prstGeom prst="rect">
            <a:avLst/>
          </a:prstGeom>
          <a:noFill/>
          <a:ln cap="flat">
            <a:noFill/>
          </a:ln>
        </p:spPr>
      </p:pic>
    </p:spTree>
    <p:extLst>
      <p:ext uri="{BB962C8B-B14F-4D97-AF65-F5344CB8AC3E}">
        <p14:creationId xmlns:p14="http://schemas.microsoft.com/office/powerpoint/2010/main" val="991417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E923681-5483-4659-8990-3A066CB902C2}"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6703652-F83A-4D7C-AF1A-0FD69C06ECC2}" type="slidenum">
              <a:t>18</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Picture 2" descr="https://docrail.fr/wp-content/uploads/2021/07/Capture-decran-2021-07-16-a-17.31.46-1024x675.jpg"/>
          <p:cNvPicPr>
            <a:picLocks noChangeAspect="1"/>
          </p:cNvPicPr>
          <p:nvPr/>
        </p:nvPicPr>
        <p:blipFill>
          <a:blip r:embed="rId3"/>
          <a:srcRect/>
          <a:stretch>
            <a:fillRect/>
          </a:stretch>
        </p:blipFill>
        <p:spPr>
          <a:xfrm>
            <a:off x="310548" y="664238"/>
            <a:ext cx="8635401" cy="5692277"/>
          </a:xfrm>
          <a:prstGeom prst="rect">
            <a:avLst/>
          </a:prstGeom>
          <a:noFill/>
          <a:ln cap="flat">
            <a:noFill/>
          </a:ln>
        </p:spPr>
      </p:pic>
    </p:spTree>
    <p:extLst>
      <p:ext uri="{BB962C8B-B14F-4D97-AF65-F5344CB8AC3E}">
        <p14:creationId xmlns:p14="http://schemas.microsoft.com/office/powerpoint/2010/main" val="1444431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lstStyle/>
          <a:p>
            <a:endParaRPr lang="fr-F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F67106-C8EF-490A-B65F-6F851A4D54D2}"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86AF843-5A61-43E4-B3E2-B9A85C5A8BAC}" type="slidenum">
              <a:t>19</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5" name="Picture 2" descr="https://docrail.fr/wp-content/uploads/2021/07/Capture-decran-2021-07-18-a-21.50.31-1024x586.jpg"/>
          <p:cNvPicPr>
            <a:picLocks noChangeAspect="1"/>
          </p:cNvPicPr>
          <p:nvPr/>
        </p:nvPicPr>
        <p:blipFill>
          <a:blip r:embed="rId3"/>
          <a:srcRect/>
          <a:stretch>
            <a:fillRect/>
          </a:stretch>
        </p:blipFill>
        <p:spPr>
          <a:xfrm>
            <a:off x="0" y="908822"/>
            <a:ext cx="9144000" cy="5232800"/>
          </a:xfrm>
          <a:prstGeom prst="rect">
            <a:avLst/>
          </a:prstGeom>
          <a:noFill/>
          <a:ln cap="flat">
            <a:noFill/>
          </a:ln>
        </p:spPr>
      </p:pic>
    </p:spTree>
    <p:extLst>
      <p:ext uri="{BB962C8B-B14F-4D97-AF65-F5344CB8AC3E}">
        <p14:creationId xmlns:p14="http://schemas.microsoft.com/office/powerpoint/2010/main" val="801553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79643" y="1022756"/>
            <a:ext cx="4392357" cy="3774396"/>
          </a:xfrm>
        </p:spPr>
        <p:txBody>
          <a:bodyPr anchorCtr="1">
            <a:normAutofit fontScale="25000" lnSpcReduction="20000"/>
          </a:bodyPr>
          <a:lstStyle/>
          <a:p>
            <a:pPr lvl="0" algn="ctr">
              <a:spcAft>
                <a:spcPts val="600"/>
              </a:spcAft>
              <a:buNone/>
            </a:pPr>
            <a:r>
              <a:rPr lang="fr-FR" sz="3500" dirty="0"/>
              <a:t> </a:t>
            </a:r>
            <a:r>
              <a:rPr lang="fr-FR" sz="7200" b="1" dirty="0">
                <a:latin typeface="Candara" pitchFamily="34"/>
                <a:cs typeface="Arial" pitchFamily="34"/>
              </a:rPr>
              <a:t>Café croissants à 10h00</a:t>
            </a:r>
          </a:p>
          <a:p>
            <a:pPr lvl="0" algn="ctr">
              <a:spcAft>
                <a:spcPts val="600"/>
              </a:spcAft>
              <a:buNone/>
            </a:pPr>
            <a:r>
              <a:rPr lang="fr-FR" sz="7200" b="1" dirty="0">
                <a:latin typeface="Candara" pitchFamily="34"/>
                <a:cs typeface="Arial" pitchFamily="34"/>
              </a:rPr>
              <a:t>Prochaines réunions</a:t>
            </a:r>
          </a:p>
          <a:p>
            <a:pPr lvl="0" algn="ctr">
              <a:spcAft>
                <a:spcPts val="600"/>
              </a:spcAft>
              <a:buNone/>
            </a:pPr>
            <a:r>
              <a:rPr lang="fr-FR" sz="7200" b="1" dirty="0">
                <a:latin typeface="Candara" pitchFamily="34"/>
                <a:cs typeface="Arial" pitchFamily="34"/>
              </a:rPr>
              <a:t>Assemblée générale</a:t>
            </a:r>
          </a:p>
          <a:p>
            <a:pPr lvl="0" algn="ctr">
              <a:spcAft>
                <a:spcPts val="600"/>
              </a:spcAft>
              <a:buNone/>
            </a:pPr>
            <a:r>
              <a:rPr lang="fr-FR" sz="7200" b="1" dirty="0">
                <a:latin typeface="Candara" pitchFamily="34"/>
                <a:cs typeface="Arial" pitchFamily="34"/>
              </a:rPr>
              <a:t>Infos Cercle du Zéro - François CECCALDI</a:t>
            </a:r>
          </a:p>
          <a:p>
            <a:pPr lvl="0" algn="ctr">
              <a:spcAft>
                <a:spcPts val="600"/>
              </a:spcAft>
              <a:buNone/>
            </a:pPr>
            <a:r>
              <a:rPr lang="fr-FR" sz="7200" b="1" dirty="0">
                <a:latin typeface="Candara" pitchFamily="34"/>
                <a:cs typeface="Arial" pitchFamily="34"/>
              </a:rPr>
              <a:t>Expositions d’automne</a:t>
            </a:r>
          </a:p>
          <a:p>
            <a:pPr lvl="0" algn="ctr">
              <a:spcAft>
                <a:spcPts val="600"/>
              </a:spcAft>
              <a:buNone/>
            </a:pPr>
            <a:r>
              <a:rPr lang="fr-FR" sz="7200" b="1" dirty="0">
                <a:latin typeface="Candara" pitchFamily="34"/>
                <a:cs typeface="Arial" pitchFamily="34"/>
              </a:rPr>
              <a:t>Déplacements futurs (Italie /Allemagne)</a:t>
            </a:r>
          </a:p>
          <a:p>
            <a:pPr lvl="0" algn="ctr">
              <a:spcAft>
                <a:spcPts val="600"/>
              </a:spcAft>
              <a:buNone/>
            </a:pPr>
            <a:r>
              <a:rPr lang="fr-FR" sz="7200" b="1" dirty="0">
                <a:latin typeface="Candara" pitchFamily="34"/>
                <a:cs typeface="Arial" pitchFamily="34"/>
              </a:rPr>
              <a:t>Doc rail</a:t>
            </a:r>
          </a:p>
          <a:p>
            <a:pPr lvl="0" algn="ctr">
              <a:spcAft>
                <a:spcPts val="600"/>
              </a:spcAft>
              <a:buNone/>
            </a:pPr>
            <a:r>
              <a:rPr lang="fr-FR" sz="7200" b="1" dirty="0">
                <a:latin typeface="Candara" pitchFamily="34"/>
                <a:cs typeface="Arial" pitchFamily="34"/>
              </a:rPr>
              <a:t>Achats en commun</a:t>
            </a:r>
          </a:p>
          <a:p>
            <a:pPr lvl="0" algn="ctr">
              <a:spcAft>
                <a:spcPts val="600"/>
              </a:spcAft>
              <a:buNone/>
            </a:pPr>
            <a:r>
              <a:rPr lang="fr-FR" sz="7200" b="1" dirty="0">
                <a:latin typeface="Candara" pitchFamily="34"/>
                <a:cs typeface="Arial" pitchFamily="34"/>
              </a:rPr>
              <a:t>Actualités</a:t>
            </a:r>
          </a:p>
          <a:p>
            <a:pPr lvl="0" algn="ctr">
              <a:spcAft>
                <a:spcPts val="600"/>
              </a:spcAft>
              <a:buNone/>
            </a:pPr>
            <a:r>
              <a:rPr lang="fr-FR" sz="7200" b="1" dirty="0">
                <a:latin typeface="Candara" pitchFamily="34"/>
                <a:cs typeface="Arial" pitchFamily="34"/>
              </a:rPr>
              <a:t>Modules standardises</a:t>
            </a:r>
          </a:p>
          <a:p>
            <a:pPr lvl="0" algn="ctr">
              <a:spcAft>
                <a:spcPts val="600"/>
              </a:spcAft>
              <a:buNone/>
            </a:pPr>
            <a:r>
              <a:rPr lang="fr-FR" sz="7200" b="1" dirty="0">
                <a:latin typeface="Candara" pitchFamily="34"/>
                <a:cs typeface="Arial" pitchFamily="34"/>
              </a:rPr>
              <a:t>Souvenirs ferroviaires autorails</a:t>
            </a:r>
          </a:p>
          <a:p>
            <a:pPr lvl="0" algn="ctr">
              <a:spcAft>
                <a:spcPts val="600"/>
              </a:spcAft>
              <a:buNone/>
            </a:pPr>
            <a:r>
              <a:rPr lang="fr-FR" sz="7200" b="1" dirty="0">
                <a:latin typeface="Candara" pitchFamily="34"/>
                <a:cs typeface="Arial" pitchFamily="34"/>
              </a:rPr>
              <a:t>Art ferroviaire Edward Hopper</a:t>
            </a:r>
          </a:p>
          <a:p>
            <a:pPr lvl="0" algn="ctr">
              <a:spcAft>
                <a:spcPts val="600"/>
              </a:spcAft>
              <a:buNone/>
            </a:pPr>
            <a:r>
              <a:rPr lang="fr-FR" sz="7200" b="1" dirty="0">
                <a:latin typeface="Candara" pitchFamily="34"/>
                <a:cs typeface="Arial" pitchFamily="34"/>
              </a:rPr>
              <a:t>Questions diverses</a:t>
            </a:r>
          </a:p>
          <a:p>
            <a:pPr lvl="0" algn="ctr">
              <a:spcAft>
                <a:spcPts val="600"/>
              </a:spcAft>
              <a:buNone/>
            </a:pPr>
            <a:r>
              <a:rPr lang="fr-FR" sz="6400" b="1" dirty="0">
                <a:latin typeface="Candara" pitchFamily="34"/>
                <a:cs typeface="Arial" pitchFamily="34"/>
              </a:rPr>
              <a:t>	</a:t>
            </a:r>
          </a:p>
          <a:p>
            <a:pPr lvl="0" algn="ctr">
              <a:lnSpc>
                <a:spcPct val="120000"/>
              </a:lnSpc>
              <a:spcBef>
                <a:spcPts val="640"/>
              </a:spcBef>
              <a:buNone/>
            </a:pPr>
            <a:endParaRPr lang="fr-FR" sz="1400" dirty="0">
              <a:latin typeface="Candara" pitchFamily="34"/>
              <a:cs typeface="Arial" pitchFamily="34"/>
            </a:endParaRPr>
          </a:p>
          <a:p>
            <a:pPr lvl="0" algn="ctr">
              <a:lnSpc>
                <a:spcPct val="120000"/>
              </a:lnSpc>
              <a:spcBef>
                <a:spcPts val="640"/>
              </a:spcBef>
              <a:buNone/>
            </a:pPr>
            <a:r>
              <a:rPr lang="fr-FR" sz="1400" dirty="0">
                <a:latin typeface="Candara" pitchFamily="34"/>
                <a:cs typeface="Arial" pitchFamily="34"/>
              </a:rPr>
              <a:t> </a:t>
            </a:r>
          </a:p>
          <a:p>
            <a:pPr lvl="0" algn="ctr">
              <a:lnSpc>
                <a:spcPct val="120000"/>
              </a:lnSpc>
              <a:spcBef>
                <a:spcPts val="640"/>
              </a:spcBef>
              <a:buNone/>
            </a:pPr>
            <a:r>
              <a:rPr lang="fr-FR" sz="1400" dirty="0">
                <a:latin typeface="Candara" pitchFamily="34"/>
                <a:cs typeface="Arial" pitchFamily="34"/>
              </a:rPr>
              <a:t> </a:t>
            </a:r>
          </a:p>
          <a:p>
            <a:pPr lvl="0" algn="ctr">
              <a:lnSpc>
                <a:spcPct val="120000"/>
              </a:lnSpc>
              <a:buNone/>
            </a:pPr>
            <a:endParaRPr lang="fr-FR" sz="4000" b="1" dirty="0">
              <a:latin typeface="Candara" pitchFamily="34"/>
              <a:cs typeface="Arial" pitchFamily="34"/>
            </a:endParaRPr>
          </a:p>
          <a:p>
            <a:pPr lvl="0" algn="ctr">
              <a:lnSpc>
                <a:spcPct val="120000"/>
              </a:lnSpc>
              <a:spcBef>
                <a:spcPts val="640"/>
              </a:spcBef>
              <a:buNone/>
            </a:pPr>
            <a:r>
              <a:rPr lang="fr-FR" sz="4000" dirty="0">
                <a:latin typeface="Candara" pitchFamily="34"/>
                <a:cs typeface="Arial" pitchFamily="34"/>
              </a:rPr>
              <a:t> </a:t>
            </a:r>
          </a:p>
          <a:p>
            <a:pPr lvl="0" algn="ctr">
              <a:lnSpc>
                <a:spcPct val="120000"/>
              </a:lnSpc>
              <a:spcBef>
                <a:spcPts val="640"/>
              </a:spcBef>
              <a:buNone/>
            </a:pPr>
            <a:r>
              <a:rPr lang="fr-FR" sz="4000" dirty="0">
                <a:latin typeface="Candara" pitchFamily="34"/>
                <a:cs typeface="Arial" pitchFamily="34"/>
              </a:rPr>
              <a:t> </a:t>
            </a:r>
          </a:p>
          <a:p>
            <a:pPr lvl="0" algn="ctr">
              <a:lnSpc>
                <a:spcPct val="120000"/>
              </a:lnSpc>
              <a:spcBef>
                <a:spcPts val="640"/>
              </a:spcBef>
              <a:buNone/>
            </a:pPr>
            <a:endParaRPr lang="fr-FR" sz="4000" dirty="0">
              <a:cs typeface="Arial" pitchFamily="34"/>
            </a:endParaRPr>
          </a:p>
          <a:p>
            <a:pPr lvl="0" algn="ctr">
              <a:lnSpc>
                <a:spcPct val="120000"/>
              </a:lnSpc>
              <a:spcBef>
                <a:spcPts val="1200"/>
              </a:spcBef>
              <a:buNone/>
            </a:pPr>
            <a:endParaRPr lang="fr-FR" sz="4000" dirty="0">
              <a:cs typeface="Arial" pitchFamily="34"/>
            </a:endParaRPr>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F6A6D2-D19C-4D74-822F-D5C5C6CAA398}"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Rectangle 1"/>
          <p:cNvSpPr/>
          <p:nvPr/>
        </p:nvSpPr>
        <p:spPr>
          <a:xfrm>
            <a:off x="755641" y="92518"/>
            <a:ext cx="7272360" cy="71846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0" u="none" strike="noStrike" kern="1200" cap="none" spc="0" baseline="0">
                <a:solidFill>
                  <a:srgbClr val="000000"/>
                </a:solidFill>
                <a:uFillTx/>
                <a:latin typeface="Candara" pitchFamily="34"/>
                <a:ea typeface="Microsoft YaHei" pitchFamily="2"/>
                <a:cs typeface="Arial" pitchFamily="34"/>
              </a:rPr>
              <a:t>A l’ordre du jour</a:t>
            </a:r>
          </a:p>
        </p:txBody>
      </p:sp>
      <p:sp>
        <p:nvSpPr>
          <p:cNvPr id="5" name="ZoneTexte 4"/>
          <p:cNvSpPr txBox="1"/>
          <p:nvPr/>
        </p:nvSpPr>
        <p:spPr>
          <a:xfrm>
            <a:off x="4860032" y="1268760"/>
            <a:ext cx="3528392" cy="2734275"/>
          </a:xfrm>
          <a:prstGeom prst="rect">
            <a:avLst/>
          </a:prstGeom>
          <a:noFill/>
        </p:spPr>
        <p:txBody>
          <a:bodyPr wrap="square" rtlCol="0">
            <a:spAutoFit/>
          </a:bodyPr>
          <a:lstStyle/>
          <a:p>
            <a:pPr lvl="0" algn="ctr">
              <a:spcAft>
                <a:spcPts val="600"/>
              </a:spcAft>
              <a:buNone/>
            </a:pPr>
            <a:r>
              <a:rPr lang="fr-FR" b="1" dirty="0">
                <a:latin typeface="Candara" pitchFamily="34"/>
                <a:cs typeface="Arial" pitchFamily="34"/>
              </a:rPr>
              <a:t>Repas  12h00</a:t>
            </a:r>
          </a:p>
          <a:p>
            <a:pPr lvl="0" algn="ctr">
              <a:spcAft>
                <a:spcPts val="600"/>
              </a:spcAft>
              <a:buNone/>
            </a:pPr>
            <a:r>
              <a:rPr lang="fr-FR" b="1" dirty="0">
                <a:latin typeface="Candara" pitchFamily="34"/>
                <a:cs typeface="Arial" pitchFamily="34"/>
              </a:rPr>
              <a:t>Vidéo « mémère en ballade » </a:t>
            </a:r>
            <a:r>
              <a:rPr lang="fr-FR" b="1" dirty="0" smtClean="0">
                <a:latin typeface="Candara" pitchFamily="34"/>
                <a:cs typeface="Arial" pitchFamily="34"/>
              </a:rPr>
              <a:t>Thierry </a:t>
            </a:r>
            <a:r>
              <a:rPr lang="fr-FR" b="1" dirty="0">
                <a:latin typeface="Candara" pitchFamily="34"/>
                <a:cs typeface="Arial" pitchFamily="34"/>
              </a:rPr>
              <a:t>CAMBOUNET</a:t>
            </a:r>
          </a:p>
          <a:p>
            <a:pPr lvl="0" algn="ctr">
              <a:spcAft>
                <a:spcPts val="600"/>
              </a:spcAft>
              <a:buNone/>
            </a:pPr>
            <a:r>
              <a:rPr lang="fr-FR" b="1" dirty="0">
                <a:latin typeface="Candara" pitchFamily="34"/>
                <a:cs typeface="Arial" pitchFamily="34"/>
              </a:rPr>
              <a:t>Vidéo Joël ROYER</a:t>
            </a:r>
          </a:p>
          <a:p>
            <a:pPr lvl="0" algn="ctr">
              <a:spcAft>
                <a:spcPts val="600"/>
              </a:spcAft>
              <a:buNone/>
            </a:pPr>
            <a:r>
              <a:rPr lang="fr-FR" b="1" dirty="0">
                <a:latin typeface="Candara" pitchFamily="34"/>
                <a:cs typeface="Arial" pitchFamily="34"/>
              </a:rPr>
              <a:t>Atelier Module</a:t>
            </a:r>
          </a:p>
          <a:p>
            <a:pPr lvl="0" algn="ctr">
              <a:spcAft>
                <a:spcPts val="600"/>
              </a:spcAft>
              <a:buNone/>
            </a:pPr>
            <a:r>
              <a:rPr lang="fr-FR" b="1" dirty="0">
                <a:latin typeface="Candara" pitchFamily="34"/>
                <a:cs typeface="Arial" pitchFamily="34"/>
              </a:rPr>
              <a:t>Présentation de votre matériel</a:t>
            </a:r>
          </a:p>
          <a:p>
            <a:pPr lvl="0" algn="ctr">
              <a:spcAft>
                <a:spcPts val="600"/>
              </a:spcAft>
              <a:buNone/>
            </a:pPr>
            <a:r>
              <a:rPr lang="fr-FR" b="1" dirty="0">
                <a:latin typeface="Candara" pitchFamily="34"/>
                <a:cs typeface="Arial" pitchFamily="34"/>
              </a:rPr>
              <a:t>Fin de réunion 16h00</a:t>
            </a:r>
          </a:p>
          <a:p>
            <a:pPr lvl="0" algn="ctr">
              <a:lnSpc>
                <a:spcPct val="120000"/>
              </a:lnSpc>
              <a:buNone/>
            </a:pPr>
            <a:endParaRPr lang="fr-FR" sz="900" b="1" dirty="0">
              <a:latin typeface="Candara" pitchFamily="34"/>
              <a:cs typeface="Arial" pitchFamily="34"/>
            </a:endParaRPr>
          </a:p>
        </p:txBody>
      </p:sp>
    </p:spTree>
    <p:extLst>
      <p:ext uri="{BB962C8B-B14F-4D97-AF65-F5344CB8AC3E}">
        <p14:creationId xmlns:p14="http://schemas.microsoft.com/office/powerpoint/2010/main" val="4160228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ocrail.fr/wp-content/uploads/2021/05/Capture-decran-2021-05-26-a-23.58.49-1024x674.jpg"/>
          <p:cNvPicPr>
            <a:picLocks noChangeAspect="1"/>
          </p:cNvPicPr>
          <p:nvPr/>
        </p:nvPicPr>
        <p:blipFill>
          <a:blip r:embed="rId2"/>
          <a:srcRect/>
          <a:stretch>
            <a:fillRect/>
          </a:stretch>
        </p:blipFill>
        <p:spPr>
          <a:xfrm>
            <a:off x="0" y="1026542"/>
            <a:ext cx="9152951" cy="6024506"/>
          </a:xfrm>
          <a:prstGeom prst="rect">
            <a:avLst/>
          </a:prstGeom>
          <a:noFill/>
          <a:ln cap="flat">
            <a:noFill/>
          </a:ln>
        </p:spPr>
      </p:pic>
      <p:sp>
        <p:nvSpPr>
          <p:cNvPr id="3" name="Rectangle 1"/>
          <p:cNvSpPr/>
          <p:nvPr/>
        </p:nvSpPr>
        <p:spPr>
          <a:xfrm>
            <a:off x="173699" y="242343"/>
            <a:ext cx="4105674" cy="461662"/>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libri"/>
                <a:ea typeface=""/>
                <a:cs typeface=""/>
              </a:rPr>
              <a:t>Les OCEM PL, Panneaux Lisses.</a:t>
            </a:r>
          </a:p>
        </p:txBody>
      </p:sp>
    </p:spTree>
    <p:extLst>
      <p:ext uri="{BB962C8B-B14F-4D97-AF65-F5344CB8AC3E}">
        <p14:creationId xmlns:p14="http://schemas.microsoft.com/office/powerpoint/2010/main" val="288763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ocrail.fr/wp-content/uploads/2021/05/Capture-decran-2021-05-26-a-21.45.23-661x1024.jpg"/>
          <p:cNvPicPr>
            <a:picLocks noChangeAspect="1"/>
          </p:cNvPicPr>
          <p:nvPr/>
        </p:nvPicPr>
        <p:blipFill>
          <a:blip r:embed="rId2"/>
          <a:srcRect/>
          <a:stretch>
            <a:fillRect/>
          </a:stretch>
        </p:blipFill>
        <p:spPr>
          <a:xfrm>
            <a:off x="77641" y="0"/>
            <a:ext cx="4438131" cy="6875410"/>
          </a:xfrm>
          <a:prstGeom prst="rect">
            <a:avLst/>
          </a:prstGeom>
          <a:noFill/>
          <a:ln cap="flat">
            <a:noFill/>
          </a:ln>
        </p:spPr>
      </p:pic>
      <p:pic>
        <p:nvPicPr>
          <p:cNvPr id="3" name="Picture 4" descr="https://docrail.fr/wp-content/uploads/2021/05/Capture-decran-2021-05-26-a-21.45.12-661x1024.jpg"/>
          <p:cNvPicPr>
            <a:picLocks noChangeAspect="1"/>
          </p:cNvPicPr>
          <p:nvPr/>
        </p:nvPicPr>
        <p:blipFill>
          <a:blip r:embed="rId3"/>
          <a:srcRect/>
          <a:stretch>
            <a:fillRect/>
          </a:stretch>
        </p:blipFill>
        <p:spPr>
          <a:xfrm>
            <a:off x="4622218" y="0"/>
            <a:ext cx="4426893" cy="6858000"/>
          </a:xfrm>
          <a:prstGeom prst="rect">
            <a:avLst/>
          </a:prstGeom>
          <a:noFill/>
          <a:ln cap="flat">
            <a:noFill/>
          </a:ln>
        </p:spPr>
      </p:pic>
    </p:spTree>
    <p:extLst>
      <p:ext uri="{BB962C8B-B14F-4D97-AF65-F5344CB8AC3E}">
        <p14:creationId xmlns:p14="http://schemas.microsoft.com/office/powerpoint/2010/main" val="156300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66155" y="-3694"/>
            <a:ext cx="6754480" cy="6861694"/>
          </a:xfrm>
          <a:prstGeom prst="rect">
            <a:avLst/>
          </a:prstGeom>
          <a:noFill/>
          <a:ln cap="flat">
            <a:noFill/>
          </a:ln>
        </p:spPr>
      </p:pic>
    </p:spTree>
    <p:extLst>
      <p:ext uri="{BB962C8B-B14F-4D97-AF65-F5344CB8AC3E}">
        <p14:creationId xmlns:p14="http://schemas.microsoft.com/office/powerpoint/2010/main" val="3660277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37BCA82-EB45-469F-BEE8-B5839B0079BE}"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A1DC602-DFBC-4D52-8150-7691CFF75783}" type="slidenum">
              <a:t>23</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Picture 2" descr="https://docrail.fr/wp-content/uploads/2021/10/SNCF-183-Copie-1024x386.jpg"/>
          <p:cNvPicPr>
            <a:picLocks noChangeAspect="1"/>
          </p:cNvPicPr>
          <p:nvPr/>
        </p:nvPicPr>
        <p:blipFill>
          <a:blip r:embed="rId3"/>
          <a:srcRect/>
          <a:stretch>
            <a:fillRect/>
          </a:stretch>
        </p:blipFill>
        <p:spPr>
          <a:xfrm>
            <a:off x="0" y="598858"/>
            <a:ext cx="9144182" cy="3446931"/>
          </a:xfrm>
          <a:prstGeom prst="rect">
            <a:avLst/>
          </a:prstGeom>
          <a:noFill/>
          <a:ln cap="flat">
            <a:noFill/>
          </a:ln>
        </p:spPr>
      </p:pic>
      <p:pic>
        <p:nvPicPr>
          <p:cNvPr id="5" name="Image 5"/>
          <p:cNvPicPr>
            <a:picLocks noChangeAspect="1"/>
          </p:cNvPicPr>
          <p:nvPr/>
        </p:nvPicPr>
        <p:blipFill>
          <a:blip r:embed="rId4"/>
          <a:stretch>
            <a:fillRect/>
          </a:stretch>
        </p:blipFill>
        <p:spPr>
          <a:xfrm>
            <a:off x="0" y="3066687"/>
            <a:ext cx="5055077" cy="3791312"/>
          </a:xfrm>
          <a:prstGeom prst="rect">
            <a:avLst/>
          </a:prstGeom>
          <a:noFill/>
          <a:ln cap="flat">
            <a:noFill/>
          </a:ln>
        </p:spPr>
      </p:pic>
    </p:spTree>
    <p:extLst>
      <p:ext uri="{BB962C8B-B14F-4D97-AF65-F5344CB8AC3E}">
        <p14:creationId xmlns:p14="http://schemas.microsoft.com/office/powerpoint/2010/main" val="2255988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rmAutofit fontScale="90000"/>
          </a:bodyPr>
          <a:lstStyle/>
          <a:p>
            <a:pPr lvl="0"/>
            <a:r>
              <a:rPr lang="fr-FR" sz="4000" b="1" dirty="0">
                <a:latin typeface="Candara" pitchFamily="34"/>
              </a:rPr>
              <a:t>Idée voyage en Italie </a:t>
            </a:r>
            <a:br>
              <a:rPr lang="fr-FR" sz="4000" b="1" dirty="0">
                <a:latin typeface="Candara" pitchFamily="34"/>
              </a:rPr>
            </a:br>
            <a:endParaRPr lang="fr-FR" sz="4000" b="1" dirty="0">
              <a:latin typeface="Candara" pitchFamily="34"/>
            </a:endParaRPr>
          </a:p>
        </p:txBody>
      </p:sp>
      <p:sp>
        <p:nvSpPr>
          <p:cNvPr id="3" name="Espace réservé du contenu 2"/>
          <p:cNvSpPr txBox="1">
            <a:spLocks noGrp="1"/>
          </p:cNvSpPr>
          <p:nvPr>
            <p:ph type="body" idx="4294967295"/>
          </p:nvPr>
        </p:nvSpPr>
        <p:spPr>
          <a:xfrm>
            <a:off x="457200" y="1211580"/>
            <a:ext cx="8352714" cy="4371481"/>
          </a:xfrm>
        </p:spPr>
        <p:txBody>
          <a:bodyPr/>
          <a:lstStyle/>
          <a:p>
            <a:pPr lvl="0">
              <a:spcBef>
                <a:spcPts val="640"/>
              </a:spcBef>
              <a:buClr>
                <a:srgbClr val="E7E6E6"/>
              </a:buClr>
              <a:buFont typeface="Courier New" pitchFamily="49"/>
              <a:buChar char="o"/>
            </a:pPr>
            <a:r>
              <a:rPr lang="fr-FR" sz="2800" b="1">
                <a:latin typeface="Candara" pitchFamily="34"/>
              </a:rPr>
              <a:t>LOMBARDI à CUSAGO à la périphérie de Milan</a:t>
            </a:r>
          </a:p>
          <a:p>
            <a:pPr lvl="0">
              <a:spcBef>
                <a:spcPts val="640"/>
              </a:spcBef>
              <a:buClr>
                <a:srgbClr val="E7E6E6"/>
              </a:buClr>
              <a:buFont typeface="Courier New" pitchFamily="49"/>
              <a:buChar char="o"/>
            </a:pPr>
            <a:r>
              <a:rPr lang="fr-FR" sz="2800" b="1">
                <a:latin typeface="Candara" pitchFamily="34"/>
              </a:rPr>
              <a:t>ELETTREN à MARNATE dans la province de Varèse en Lombardie</a:t>
            </a:r>
          </a:p>
          <a:p>
            <a:pPr lvl="0">
              <a:spcBef>
                <a:spcPts val="640"/>
              </a:spcBef>
              <a:buClr>
                <a:srgbClr val="E7E6E6"/>
              </a:buClr>
              <a:buFont typeface="Courier New" pitchFamily="49"/>
              <a:buChar char="o"/>
            </a:pPr>
            <a:r>
              <a:rPr lang="fr-FR" sz="2800" b="1">
                <a:latin typeface="Candara" pitchFamily="34"/>
              </a:rPr>
              <a:t>Aldo musée de l’automobile à TURIN</a:t>
            </a:r>
          </a:p>
          <a:p>
            <a:pPr lvl="0">
              <a:spcBef>
                <a:spcPts val="640"/>
              </a:spcBef>
              <a:buClr>
                <a:srgbClr val="E7E6E6"/>
              </a:buClr>
              <a:buFont typeface="Courier New" pitchFamily="49"/>
              <a:buChar char="o"/>
            </a:pPr>
            <a:r>
              <a:rPr lang="fr-FR" sz="2800" b="1">
                <a:latin typeface="Candara" pitchFamily="34"/>
              </a:rPr>
              <a:t> ?</a:t>
            </a:r>
          </a:p>
          <a:p>
            <a:pPr lvl="0" algn="ctr">
              <a:spcBef>
                <a:spcPts val="640"/>
              </a:spcBef>
              <a:buNone/>
            </a:pPr>
            <a:r>
              <a:rPr lang="fr-FR" sz="2800" b="1">
                <a:latin typeface="Candara" pitchFamily="34"/>
              </a:rPr>
              <a:t>Comment se déplacer ?</a:t>
            </a:r>
          </a:p>
          <a:p>
            <a:pPr lvl="0" algn="ctr">
              <a:spcBef>
                <a:spcPts val="640"/>
              </a:spcBef>
              <a:buNone/>
            </a:pPr>
            <a:r>
              <a:rPr lang="fr-FR" sz="2800" b="1">
                <a:latin typeface="Candara" pitchFamily="34"/>
              </a:rPr>
              <a:t>Qui souhaite venir ?</a:t>
            </a:r>
          </a:p>
          <a:p>
            <a:pPr lvl="0" algn="ctr">
              <a:spcBef>
                <a:spcPts val="640"/>
              </a:spcBef>
              <a:buNone/>
            </a:pPr>
            <a:r>
              <a:rPr lang="fr-FR" sz="2800" b="1">
                <a:latin typeface="Candara" pitchFamily="34"/>
              </a:rPr>
              <a:t>Dates à définir : ?</a:t>
            </a:r>
          </a:p>
          <a:p>
            <a:pPr lvl="0">
              <a:spcBef>
                <a:spcPts val="640"/>
              </a:spcBef>
              <a:buNone/>
            </a:pPr>
            <a:endParaRPr lang="fr-FR">
              <a:latin typeface="Segoe Print" pitchFamily="18"/>
            </a:endParaRPr>
          </a:p>
        </p:txBody>
      </p:sp>
      <p:sp>
        <p:nvSpPr>
          <p:cNvPr id="4" name="Espace réservé de la date 6"/>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70000A1-D958-4C8E-BD50-F27F646A0E4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5" name="Espace réservé du numéro de diapositive 5"/>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0C064E-7C04-4344-A070-8DE72BFB4B09}" type="slidenum">
              <a:t>24</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2321234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rmAutofit fontScale="90000"/>
          </a:bodyPr>
          <a:lstStyle/>
          <a:p>
            <a:pPr lvl="0"/>
            <a:r>
              <a:rPr lang="fr-FR" sz="4000" b="1" dirty="0">
                <a:latin typeface="Candara" pitchFamily="34"/>
              </a:rPr>
              <a:t>Idée voyage en Allemagne</a:t>
            </a:r>
            <a:br>
              <a:rPr lang="fr-FR" sz="4000" b="1" dirty="0">
                <a:latin typeface="Candara" pitchFamily="34"/>
              </a:rPr>
            </a:br>
            <a:endParaRPr lang="fr-FR" sz="4000" b="1" dirty="0">
              <a:latin typeface="Candara" pitchFamily="34"/>
            </a:endParaRPr>
          </a:p>
        </p:txBody>
      </p:sp>
      <p:sp>
        <p:nvSpPr>
          <p:cNvPr id="3" name="Espace réservé du contenu 2"/>
          <p:cNvSpPr txBox="1">
            <a:spLocks noGrp="1"/>
          </p:cNvSpPr>
          <p:nvPr>
            <p:ph type="body" idx="4294967295"/>
          </p:nvPr>
        </p:nvSpPr>
        <p:spPr>
          <a:xfrm>
            <a:off x="395642" y="1556637"/>
            <a:ext cx="8352714" cy="4371481"/>
          </a:xfrm>
        </p:spPr>
        <p:txBody>
          <a:bodyPr anchorCtr="1"/>
          <a:lstStyle/>
          <a:p>
            <a:pPr lvl="0" algn="ctr">
              <a:spcBef>
                <a:spcPts val="640"/>
              </a:spcBef>
              <a:buNone/>
            </a:pPr>
            <a:r>
              <a:rPr lang="fr-FR" sz="2400" b="1">
                <a:latin typeface="Candara" pitchFamily="34"/>
              </a:rPr>
              <a:t>Technik Museum Sinsheim</a:t>
            </a:r>
          </a:p>
          <a:p>
            <a:pPr lvl="0" algn="ctr">
              <a:spcBef>
                <a:spcPts val="640"/>
              </a:spcBef>
              <a:buClr>
                <a:srgbClr val="E7E6E6"/>
              </a:buClr>
              <a:buFont typeface="Arial" pitchFamily="32"/>
              <a:buChar char="•"/>
            </a:pPr>
            <a:r>
              <a:rPr lang="fr-FR" sz="2400" b="1">
                <a:latin typeface="Candara" pitchFamily="34"/>
              </a:rPr>
              <a:t>Ouvert en juin 2021 à Göppingen, le Märklineum </a:t>
            </a:r>
          </a:p>
          <a:p>
            <a:pPr lvl="0" algn="ctr">
              <a:spcBef>
                <a:spcPts val="640"/>
              </a:spcBef>
              <a:buClr>
                <a:srgbClr val="E7E6E6"/>
              </a:buClr>
              <a:buFont typeface="Arial" pitchFamily="32"/>
              <a:buChar char="•"/>
            </a:pPr>
            <a:r>
              <a:rPr lang="fr-FR" sz="2400" b="1">
                <a:latin typeface="Candara" pitchFamily="34"/>
              </a:rPr>
              <a:t>Süddeutsches Eisenbahnmuseum Heilbronn</a:t>
            </a:r>
          </a:p>
          <a:p>
            <a:pPr lvl="0" algn="ctr">
              <a:spcBef>
                <a:spcPts val="640"/>
              </a:spcBef>
              <a:buClr>
                <a:srgbClr val="E7E6E6"/>
              </a:buClr>
              <a:buFont typeface="Arial" pitchFamily="32"/>
              <a:buChar char="•"/>
            </a:pPr>
            <a:r>
              <a:rPr lang="fr-FR" sz="2400" b="1">
                <a:latin typeface="Candara" pitchFamily="34"/>
              </a:rPr>
              <a:t>DB Museum - Deutsche Bahn Stiftung Nürnberg</a:t>
            </a:r>
            <a:endParaRPr lang="fr-FR" sz="2800" b="1"/>
          </a:p>
          <a:p>
            <a:pPr lvl="0" algn="ctr">
              <a:spcBef>
                <a:spcPts val="640"/>
              </a:spcBef>
              <a:buNone/>
            </a:pPr>
            <a:r>
              <a:rPr lang="fr-FR" sz="2800" b="1">
                <a:latin typeface="Candara" pitchFamily="34"/>
              </a:rPr>
              <a:t>Qui souhaite préparer un déplacement ?</a:t>
            </a:r>
          </a:p>
          <a:p>
            <a:pPr lvl="0" algn="ctr">
              <a:spcBef>
                <a:spcPts val="640"/>
              </a:spcBef>
              <a:buNone/>
            </a:pPr>
            <a:r>
              <a:rPr lang="fr-FR" sz="2800" b="1">
                <a:latin typeface="Candara" pitchFamily="34"/>
              </a:rPr>
              <a:t>Dates à définir</a:t>
            </a:r>
          </a:p>
        </p:txBody>
      </p:sp>
      <p:sp>
        <p:nvSpPr>
          <p:cNvPr id="4" name="Espace réservé de la date 6"/>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BE6677C-609B-42BD-A230-A1B5A60516C1}"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5" name="Espace réservé du numéro de diapositive 5"/>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B28A256-5A5D-4E9F-A911-23346A0AEA3F}" type="slidenum">
              <a:t>25</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1286230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11/12/2021</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26</a:t>
            </a:fld>
            <a:endParaRPr lang="fr-FR" dirty="0"/>
          </a:p>
        </p:txBody>
      </p:sp>
      <p:sp>
        <p:nvSpPr>
          <p:cNvPr id="4" name="Rectangle 3"/>
          <p:cNvSpPr/>
          <p:nvPr/>
        </p:nvSpPr>
        <p:spPr>
          <a:xfrm>
            <a:off x="251520" y="620688"/>
            <a:ext cx="7848872" cy="646331"/>
          </a:xfrm>
          <a:prstGeom prst="rect">
            <a:avLst/>
          </a:prstGeom>
        </p:spPr>
        <p:txBody>
          <a:bodyPr wrap="square">
            <a:spAutoFit/>
          </a:bodyPr>
          <a:lstStyle/>
          <a:p>
            <a:pPr algn="ctr"/>
            <a:r>
              <a:rPr lang="fr-FR" sz="3600" b="1" dirty="0">
                <a:latin typeface="Candara" pitchFamily="34"/>
              </a:rPr>
              <a:t>Idée voyage en </a:t>
            </a:r>
            <a:r>
              <a:rPr lang="fr-FR" sz="3600" b="1" dirty="0" smtClean="0">
                <a:latin typeface="Candara" pitchFamily="34"/>
              </a:rPr>
              <a:t>Suisse</a:t>
            </a:r>
            <a:endParaRPr lang="fr-FR" sz="3600" dirty="0"/>
          </a:p>
        </p:txBody>
      </p:sp>
      <p:sp>
        <p:nvSpPr>
          <p:cNvPr id="5" name="ZoneTexte 4"/>
          <p:cNvSpPr txBox="1"/>
          <p:nvPr/>
        </p:nvSpPr>
        <p:spPr>
          <a:xfrm>
            <a:off x="1763688" y="4292143"/>
            <a:ext cx="4512774" cy="1938992"/>
          </a:xfrm>
          <a:prstGeom prst="rect">
            <a:avLst/>
          </a:prstGeom>
          <a:noFill/>
        </p:spPr>
        <p:txBody>
          <a:bodyPr wrap="none" rtlCol="0">
            <a:spAutoFit/>
          </a:bodyPr>
          <a:lstStyle/>
          <a:p>
            <a:pPr algn="ctr"/>
            <a:r>
              <a:rPr lang="fr-FR" sz="2000" dirty="0" smtClean="0"/>
              <a:t>21 </a:t>
            </a:r>
            <a:r>
              <a:rPr lang="fr-FR" sz="2000" dirty="0"/>
              <a:t>et 22 mai </a:t>
            </a:r>
            <a:r>
              <a:rPr lang="fr-FR" sz="2000" dirty="0" smtClean="0"/>
              <a:t>2022</a:t>
            </a:r>
          </a:p>
          <a:p>
            <a:pPr algn="ctr"/>
            <a:endParaRPr lang="fr-FR" sz="2000" dirty="0"/>
          </a:p>
          <a:p>
            <a:pPr algn="ctr"/>
            <a:r>
              <a:rPr lang="fr-FR" sz="2000" dirty="0" err="1" smtClean="0"/>
              <a:t>Birmensdorf</a:t>
            </a:r>
            <a:r>
              <a:rPr lang="fr-FR" sz="2000" dirty="0" smtClean="0"/>
              <a:t> </a:t>
            </a:r>
            <a:r>
              <a:rPr lang="fr-FR" sz="2000" dirty="0"/>
              <a:t>/Suisse</a:t>
            </a:r>
            <a:endParaRPr lang="fr-FR" sz="2000" dirty="0" smtClean="0"/>
          </a:p>
          <a:p>
            <a:pPr algn="ctr"/>
            <a:r>
              <a:rPr lang="fr-FR" sz="2000" dirty="0" smtClean="0"/>
              <a:t>À coté de Zurich</a:t>
            </a:r>
          </a:p>
          <a:p>
            <a:pPr algn="ctr"/>
            <a:endParaRPr lang="fr-FR" sz="2000" dirty="0" smtClean="0"/>
          </a:p>
          <a:p>
            <a:pPr algn="ctr"/>
            <a:r>
              <a:rPr lang="fr-FR" sz="2000" dirty="0" smtClean="0"/>
              <a:t>WE suivant la réunion des constructeurs</a:t>
            </a:r>
            <a:endParaRPr lang="fr-FR" sz="2000" dirty="0"/>
          </a:p>
        </p:txBody>
      </p:sp>
      <p:pic>
        <p:nvPicPr>
          <p:cNvPr id="4100" name="Picture 4" descr="https://storage-peppershop.abaservices.ch/www-peppershop-public/9c/a2/bef9-6f45-47db-8cc8-dd7093a1bf1c/shop/ProdukteBilder/821_g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0896" y="1293330"/>
            <a:ext cx="2810119" cy="281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88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11/12/2021</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27</a:t>
            </a:fld>
            <a:endParaRPr lang="fr-FR" dirty="0"/>
          </a:p>
        </p:txBody>
      </p:sp>
      <p:graphicFrame>
        <p:nvGraphicFramePr>
          <p:cNvPr id="7" name="Objet 6"/>
          <p:cNvGraphicFramePr>
            <a:graphicFrameLocks noChangeAspect="1"/>
          </p:cNvGraphicFramePr>
          <p:nvPr>
            <p:extLst>
              <p:ext uri="{D42A27DB-BD31-4B8C-83A1-F6EECF244321}">
                <p14:modId xmlns:p14="http://schemas.microsoft.com/office/powerpoint/2010/main" val="2835098605"/>
              </p:ext>
            </p:extLst>
          </p:nvPr>
        </p:nvGraphicFramePr>
        <p:xfrm>
          <a:off x="-1" y="980728"/>
          <a:ext cx="9195633" cy="4921101"/>
        </p:xfrm>
        <a:graphic>
          <a:graphicData uri="http://schemas.openxmlformats.org/presentationml/2006/ole">
            <mc:AlternateContent xmlns:mc="http://schemas.openxmlformats.org/markup-compatibility/2006">
              <mc:Choice xmlns:v="urn:schemas-microsoft-com:vml" Requires="v">
                <p:oleObj spid="_x0000_s4106" name="Acrobat Document" r:id="rId3" imgW="10801036" imgH="5781509" progId="Acrobat.Document.DC">
                  <p:embed/>
                </p:oleObj>
              </mc:Choice>
              <mc:Fallback>
                <p:oleObj name="Acrobat Document" r:id="rId3" imgW="10801036" imgH="5781509" progId="Acrobat.Document.DC">
                  <p:embed/>
                  <p:pic>
                    <p:nvPicPr>
                      <p:cNvPr id="0" name=""/>
                      <p:cNvPicPr/>
                      <p:nvPr/>
                    </p:nvPicPr>
                    <p:blipFill>
                      <a:blip r:embed="rId4"/>
                      <a:stretch>
                        <a:fillRect/>
                      </a:stretch>
                    </p:blipFill>
                    <p:spPr>
                      <a:xfrm>
                        <a:off x="-1" y="980728"/>
                        <a:ext cx="9195633" cy="4921101"/>
                      </a:xfrm>
                      <a:prstGeom prst="rect">
                        <a:avLst/>
                      </a:prstGeom>
                    </p:spPr>
                  </p:pic>
                </p:oleObj>
              </mc:Fallback>
            </mc:AlternateContent>
          </a:graphicData>
        </a:graphic>
      </p:graphicFrame>
    </p:spTree>
    <p:extLst>
      <p:ext uri="{BB962C8B-B14F-4D97-AF65-F5344CB8AC3E}">
        <p14:creationId xmlns:p14="http://schemas.microsoft.com/office/powerpoint/2010/main" val="36877849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11/12/2021</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28</a:t>
            </a:fld>
            <a:endParaRPr lang="fr-FR" dirty="0"/>
          </a:p>
        </p:txBody>
      </p:sp>
      <p:pic>
        <p:nvPicPr>
          <p:cNvPr id="4" name="Image 3"/>
          <p:cNvPicPr>
            <a:picLocks noChangeAspect="1"/>
          </p:cNvPicPr>
          <p:nvPr/>
        </p:nvPicPr>
        <p:blipFill>
          <a:blip r:embed="rId2"/>
          <a:stretch>
            <a:fillRect/>
          </a:stretch>
        </p:blipFill>
        <p:spPr>
          <a:xfrm>
            <a:off x="1" y="1412776"/>
            <a:ext cx="9169276" cy="4911824"/>
          </a:xfrm>
          <a:prstGeom prst="rect">
            <a:avLst/>
          </a:prstGeom>
        </p:spPr>
      </p:pic>
    </p:spTree>
    <p:extLst>
      <p:ext uri="{BB962C8B-B14F-4D97-AF65-F5344CB8AC3E}">
        <p14:creationId xmlns:p14="http://schemas.microsoft.com/office/powerpoint/2010/main" val="2550769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Avion</a:t>
            </a:r>
            <a:r>
              <a:rPr lang="fr-FR"/>
              <a:t> </a:t>
            </a:r>
            <a:r>
              <a:rPr lang="fr-FR"/>
              <a:t>250 €</a:t>
            </a:r>
            <a:r>
              <a:rPr lang="fr-FR"/>
              <a:t> </a:t>
            </a:r>
            <a:r>
              <a:rPr lang="fr-FR"/>
              <a:t>20 €</a:t>
            </a:r>
            <a:r>
              <a:rPr lang="fr-FR"/>
              <a:t> </a:t>
            </a:r>
            <a:r>
              <a:rPr lang="fr-FR"/>
              <a:t>10 €</a:t>
            </a:r>
            <a:r>
              <a:rPr lang="fr-FR"/>
              <a:t> </a:t>
            </a:r>
            <a:r>
              <a:rPr lang="fr-FR"/>
              <a:t>25 €</a:t>
            </a:r>
            <a:r>
              <a:rPr lang="fr-FR"/>
              <a:t> </a:t>
            </a:r>
            <a:r>
              <a:rPr lang="fr-FR"/>
              <a:t> </a:t>
            </a:r>
            <a:r>
              <a:rPr lang="fr-FR"/>
              <a:t> </a:t>
            </a:r>
            <a:r>
              <a:rPr lang="fr-FR"/>
              <a:t>15 €</a:t>
            </a:r>
            <a:r>
              <a:rPr lang="fr-FR"/>
              <a:t> </a:t>
            </a:r>
            <a:r>
              <a:rPr lang="fr-FR"/>
              <a:t>120 €</a:t>
            </a:r>
            <a:r>
              <a:rPr lang="fr-FR"/>
              <a:t> </a:t>
            </a:r>
            <a:r>
              <a:rPr lang="fr-FR"/>
              <a:t>440 €</a:t>
            </a:r>
            <a:r>
              <a:rPr lang="fr-FR"/>
              <a:t> </a:t>
            </a:r>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29</a:t>
            </a:fld>
            <a:endParaRPr lang="fr-FR" dirty="0"/>
          </a:p>
        </p:txBody>
      </p:sp>
      <p:sp>
        <p:nvSpPr>
          <p:cNvPr id="4" name="ZoneTexte 3"/>
          <p:cNvSpPr txBox="1"/>
          <p:nvPr/>
        </p:nvSpPr>
        <p:spPr>
          <a:xfrm>
            <a:off x="2771800" y="764704"/>
            <a:ext cx="184731" cy="646331"/>
          </a:xfrm>
          <a:prstGeom prst="rect">
            <a:avLst/>
          </a:prstGeom>
          <a:noFill/>
        </p:spPr>
        <p:txBody>
          <a:bodyPr wrap="none" rtlCol="0">
            <a:spAutoFit/>
          </a:bodyPr>
          <a:lstStyle/>
          <a:p>
            <a:endParaRPr lang="fr-FR" dirty="0"/>
          </a:p>
          <a:p>
            <a:endParaRPr lang="fr-FR" dirty="0"/>
          </a:p>
        </p:txBody>
      </p:sp>
      <p:sp>
        <p:nvSpPr>
          <p:cNvPr id="5" name="ZoneTexte 4"/>
          <p:cNvSpPr txBox="1"/>
          <p:nvPr/>
        </p:nvSpPr>
        <p:spPr>
          <a:xfrm>
            <a:off x="3629771" y="252961"/>
            <a:ext cx="4464496" cy="3139321"/>
          </a:xfrm>
          <a:prstGeom prst="rect">
            <a:avLst/>
          </a:prstGeom>
          <a:noFill/>
          <a:ln w="57150">
            <a:solidFill>
              <a:srgbClr val="FFFF00"/>
            </a:solidFill>
          </a:ln>
        </p:spPr>
        <p:txBody>
          <a:bodyPr wrap="square" rtlCol="0">
            <a:spAutoFit/>
          </a:bodyPr>
          <a:lstStyle/>
          <a:p>
            <a:r>
              <a:rPr lang="fr-FR" b="1" dirty="0" smtClean="0"/>
              <a:t>TRAIN environ 6h30</a:t>
            </a:r>
            <a:endParaRPr lang="fr-FR" b="1" dirty="0"/>
          </a:p>
          <a:p>
            <a:endParaRPr lang="fr-FR" b="1" dirty="0" smtClean="0"/>
          </a:p>
          <a:p>
            <a:r>
              <a:rPr lang="fr-FR" b="1" dirty="0" smtClean="0"/>
              <a:t>De Nîmes à Zurich </a:t>
            </a:r>
          </a:p>
          <a:p>
            <a:r>
              <a:rPr lang="fr-FR" dirty="0" smtClean="0"/>
              <a:t>Départ 5h48 arrivée 12h26 via Genève 150€</a:t>
            </a:r>
          </a:p>
          <a:p>
            <a:r>
              <a:rPr lang="fr-FR" dirty="0" smtClean="0"/>
              <a:t>Départ 7h00 arrivée13h26 via Mulhouse 110 €</a:t>
            </a:r>
          </a:p>
          <a:p>
            <a:r>
              <a:rPr lang="fr-FR" dirty="0" smtClean="0"/>
              <a:t>Départ 15h28 arrivée 19h56 via Genève 150€</a:t>
            </a:r>
          </a:p>
          <a:p>
            <a:endParaRPr lang="fr-FR" dirty="0" smtClean="0"/>
          </a:p>
          <a:p>
            <a:r>
              <a:rPr lang="fr-FR" b="1" dirty="0" smtClean="0"/>
              <a:t>Zurich à Nîmes 6h15/7h00</a:t>
            </a:r>
          </a:p>
          <a:p>
            <a:r>
              <a:rPr lang="fr-FR" dirty="0" smtClean="0"/>
              <a:t>12h32 arrivée 19h35 </a:t>
            </a:r>
            <a:r>
              <a:rPr lang="fr-FR" dirty="0"/>
              <a:t>via Genève 150€</a:t>
            </a:r>
          </a:p>
          <a:p>
            <a:endParaRPr lang="fr-FR" dirty="0" smtClean="0"/>
          </a:p>
          <a:p>
            <a:endParaRPr lang="fr-FR" dirty="0"/>
          </a:p>
        </p:txBody>
      </p:sp>
      <p:sp>
        <p:nvSpPr>
          <p:cNvPr id="13" name="ZoneTexte 12"/>
          <p:cNvSpPr txBox="1"/>
          <p:nvPr/>
        </p:nvSpPr>
        <p:spPr>
          <a:xfrm>
            <a:off x="114452" y="252961"/>
            <a:ext cx="3361782" cy="2308324"/>
          </a:xfrm>
          <a:prstGeom prst="rect">
            <a:avLst/>
          </a:prstGeom>
          <a:noFill/>
          <a:ln w="57150">
            <a:solidFill>
              <a:srgbClr val="00B0F0"/>
            </a:solidFill>
          </a:ln>
        </p:spPr>
        <p:txBody>
          <a:bodyPr wrap="square" rtlCol="0">
            <a:spAutoFit/>
          </a:bodyPr>
          <a:lstStyle/>
          <a:p>
            <a:r>
              <a:rPr lang="fr-FR" b="1" dirty="0" smtClean="0"/>
              <a:t>AVION 6h00</a:t>
            </a:r>
          </a:p>
          <a:p>
            <a:r>
              <a:rPr lang="fr-FR" dirty="0" smtClean="0"/>
              <a:t>Montpellier Zurich </a:t>
            </a:r>
            <a:r>
              <a:rPr lang="fr-FR" dirty="0" smtClean="0"/>
              <a:t> V S &amp; D</a:t>
            </a:r>
          </a:p>
          <a:p>
            <a:r>
              <a:rPr lang="fr-FR" dirty="0" smtClean="0"/>
              <a:t>Aller </a:t>
            </a:r>
            <a:r>
              <a:rPr lang="fr-FR" dirty="0" smtClean="0"/>
              <a:t>KLM </a:t>
            </a:r>
            <a:r>
              <a:rPr lang="fr-FR" dirty="0"/>
              <a:t> </a:t>
            </a:r>
            <a:r>
              <a:rPr lang="fr-FR" dirty="0" smtClean="0"/>
              <a:t>16:25 - 22:25</a:t>
            </a:r>
            <a:endParaRPr lang="fr-FR" dirty="0"/>
          </a:p>
          <a:p>
            <a:r>
              <a:rPr lang="fr-FR" dirty="0" smtClean="0"/>
              <a:t>Ou 10:10 – 14:10 S &amp;D</a:t>
            </a:r>
          </a:p>
          <a:p>
            <a:endParaRPr lang="fr-FR" dirty="0" smtClean="0"/>
          </a:p>
          <a:p>
            <a:r>
              <a:rPr lang="fr-FR" dirty="0" smtClean="0"/>
              <a:t>RETOUR 4h </a:t>
            </a:r>
          </a:p>
          <a:p>
            <a:r>
              <a:rPr lang="fr-FR" dirty="0" smtClean="0"/>
              <a:t>Air France 18:40 - </a:t>
            </a:r>
            <a:r>
              <a:rPr lang="fr-FR" dirty="0" smtClean="0"/>
              <a:t>22:45</a:t>
            </a:r>
            <a:endParaRPr lang="fr-FR" dirty="0" smtClean="0"/>
          </a:p>
          <a:p>
            <a:r>
              <a:rPr lang="fr-FR" dirty="0" smtClean="0"/>
              <a:t>Entre </a:t>
            </a:r>
            <a:r>
              <a:rPr lang="fr-FR" dirty="0"/>
              <a:t> </a:t>
            </a:r>
            <a:r>
              <a:rPr lang="fr-FR" dirty="0" smtClean="0"/>
              <a:t>210 et 250 €</a:t>
            </a:r>
            <a:endParaRPr lang="fr-FR" dirty="0"/>
          </a:p>
        </p:txBody>
      </p:sp>
      <p:sp>
        <p:nvSpPr>
          <p:cNvPr id="14" name="ZoneTexte 13"/>
          <p:cNvSpPr txBox="1"/>
          <p:nvPr/>
        </p:nvSpPr>
        <p:spPr>
          <a:xfrm>
            <a:off x="1325515" y="3882312"/>
            <a:ext cx="6768752" cy="1200329"/>
          </a:xfrm>
          <a:prstGeom prst="rect">
            <a:avLst/>
          </a:prstGeom>
          <a:noFill/>
          <a:ln w="57150">
            <a:solidFill>
              <a:schemeClr val="accent2"/>
            </a:solidFill>
          </a:ln>
        </p:spPr>
        <p:txBody>
          <a:bodyPr wrap="square" rtlCol="0">
            <a:spAutoFit/>
          </a:bodyPr>
          <a:lstStyle/>
          <a:p>
            <a:r>
              <a:rPr lang="fr-FR" b="1" dirty="0" smtClean="0"/>
              <a:t>VOITURE </a:t>
            </a:r>
            <a:r>
              <a:rPr lang="fr-FR" b="1" dirty="0"/>
              <a:t>7h de </a:t>
            </a:r>
            <a:r>
              <a:rPr lang="fr-FR" b="1" dirty="0" smtClean="0"/>
              <a:t>route</a:t>
            </a:r>
          </a:p>
          <a:p>
            <a:r>
              <a:rPr lang="fr-FR" b="1" dirty="0" smtClean="0"/>
              <a:t>Nîmes Lyon Genève Zurich via </a:t>
            </a:r>
            <a:r>
              <a:rPr lang="fr-FR" b="1" dirty="0"/>
              <a:t>A7 A40 </a:t>
            </a:r>
            <a:r>
              <a:rPr lang="fr-FR" b="1" dirty="0" smtClean="0"/>
              <a:t>A1</a:t>
            </a:r>
          </a:p>
          <a:p>
            <a:r>
              <a:rPr lang="fr-FR" b="1" dirty="0" smtClean="0"/>
              <a:t>678 km - Péage 40€</a:t>
            </a:r>
          </a:p>
          <a:p>
            <a:r>
              <a:rPr lang="fr-FR" b="1" dirty="0"/>
              <a:t>147,87 € (péage 39,60 € + carburant 69,77 € + vignette </a:t>
            </a:r>
            <a:r>
              <a:rPr lang="fr-FR" b="1" dirty="0" smtClean="0"/>
              <a:t>suisse 38,50 </a:t>
            </a:r>
            <a:r>
              <a:rPr lang="fr-FR" b="1" dirty="0"/>
              <a:t>€)</a:t>
            </a:r>
          </a:p>
        </p:txBody>
      </p:sp>
      <p:sp>
        <p:nvSpPr>
          <p:cNvPr id="21" name="ZoneTexte 20"/>
          <p:cNvSpPr txBox="1"/>
          <p:nvPr/>
        </p:nvSpPr>
        <p:spPr>
          <a:xfrm>
            <a:off x="103496" y="2770670"/>
            <a:ext cx="2818656" cy="923330"/>
          </a:xfrm>
          <a:prstGeom prst="rect">
            <a:avLst/>
          </a:prstGeom>
          <a:noFill/>
          <a:ln w="57150">
            <a:solidFill>
              <a:srgbClr val="0000FF"/>
            </a:solidFill>
          </a:ln>
        </p:spPr>
        <p:txBody>
          <a:bodyPr wrap="square" rtlCol="0">
            <a:spAutoFit/>
          </a:bodyPr>
          <a:lstStyle/>
          <a:p>
            <a:r>
              <a:rPr lang="fr-FR" b="1" dirty="0" smtClean="0"/>
              <a:t>HÔTEL</a:t>
            </a:r>
          </a:p>
          <a:p>
            <a:r>
              <a:rPr lang="fr-FR" dirty="0" smtClean="0"/>
              <a:t>150 à 250€ pour deux nuits</a:t>
            </a:r>
          </a:p>
          <a:p>
            <a:endParaRPr lang="fr-FR" dirty="0"/>
          </a:p>
        </p:txBody>
      </p:sp>
      <p:pic>
        <p:nvPicPr>
          <p:cNvPr id="25" name="Image 24"/>
          <p:cNvPicPr>
            <a:picLocks noChangeAspect="1"/>
          </p:cNvPicPr>
          <p:nvPr/>
        </p:nvPicPr>
        <p:blipFill>
          <a:blip r:embed="rId2"/>
          <a:stretch>
            <a:fillRect/>
          </a:stretch>
        </p:blipFill>
        <p:spPr>
          <a:xfrm>
            <a:off x="1403648" y="5313474"/>
            <a:ext cx="7047563" cy="784467"/>
          </a:xfrm>
          <a:prstGeom prst="rect">
            <a:avLst/>
          </a:prstGeom>
        </p:spPr>
      </p:pic>
    </p:spTree>
    <p:extLst>
      <p:ext uri="{BB962C8B-B14F-4D97-AF65-F5344CB8AC3E}">
        <p14:creationId xmlns:p14="http://schemas.microsoft.com/office/powerpoint/2010/main" val="35034871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251642" y="1824840"/>
            <a:ext cx="8640723" cy="4896355"/>
          </a:xfrm>
        </p:spPr>
        <p:txBody>
          <a:bodyPr/>
          <a:lstStyle/>
          <a:p>
            <a:pPr lvl="0" algn="ctr">
              <a:spcBef>
                <a:spcPts val="640"/>
              </a:spcBef>
              <a:buNone/>
            </a:pPr>
            <a:endParaRPr lang="fr-FR" sz="2000" b="1">
              <a:latin typeface="Candara" pitchFamily="34"/>
            </a:endParaRPr>
          </a:p>
          <a:p>
            <a:pPr lvl="0" algn="ctr">
              <a:spcBef>
                <a:spcPts val="640"/>
              </a:spcBef>
              <a:buNone/>
            </a:pPr>
            <a:endParaRPr lang="fr-FR" sz="2000">
              <a:latin typeface="Candara" pitchFamily="34"/>
            </a:endParaRPr>
          </a:p>
          <a:p>
            <a:pPr lvl="0" algn="ctr">
              <a:spcBef>
                <a:spcPts val="640"/>
              </a:spcBef>
              <a:buFont typeface="Arial" pitchFamily="32"/>
              <a:buChar char="•"/>
            </a:pPr>
            <a:r>
              <a:rPr lang="fr-FR" sz="2000" b="1">
                <a:latin typeface="Candara" pitchFamily="34"/>
              </a:rPr>
              <a:t>Réunion ADZ samedi 5 février 2022</a:t>
            </a:r>
          </a:p>
          <a:p>
            <a:pPr lvl="0" algn="ctr">
              <a:spcBef>
                <a:spcPts val="640"/>
              </a:spcBef>
              <a:buFont typeface="Arial" pitchFamily="32"/>
              <a:buChar char="•"/>
            </a:pPr>
            <a:r>
              <a:rPr lang="fr-FR" sz="2000" b="1">
                <a:latin typeface="Candara" pitchFamily="34"/>
              </a:rPr>
              <a:t>Réunion ADZ samedi 23 avril 2022</a:t>
            </a:r>
          </a:p>
          <a:p>
            <a:pPr lvl="0" algn="ctr">
              <a:spcBef>
                <a:spcPts val="640"/>
              </a:spcBef>
              <a:buFont typeface="Arial" pitchFamily="32"/>
              <a:buChar char="•"/>
            </a:pPr>
            <a:endParaRPr lang="fr-FR" sz="2000" b="1">
              <a:latin typeface="Candara" pitchFamily="34"/>
            </a:endParaRPr>
          </a:p>
          <a:p>
            <a:pPr lvl="0" algn="ctr">
              <a:spcBef>
                <a:spcPts val="640"/>
              </a:spcBef>
              <a:buFont typeface="Arial" pitchFamily="32"/>
              <a:buChar char="•"/>
            </a:pPr>
            <a:r>
              <a:rPr lang="fr-FR" sz="2000" b="1">
                <a:latin typeface="Candara" pitchFamily="34"/>
              </a:rPr>
              <a:t>Réunion des amateurs &amp; constructeurs</a:t>
            </a:r>
          </a:p>
          <a:p>
            <a:pPr lvl="0" algn="ctr">
              <a:spcBef>
                <a:spcPts val="640"/>
              </a:spcBef>
              <a:buNone/>
            </a:pPr>
            <a:r>
              <a:rPr lang="fr-FR" sz="2000" b="1">
                <a:latin typeface="Candara" pitchFamily="34"/>
              </a:rPr>
              <a:t>vendredi soir 13 mai et samedi 14 mai 2022</a:t>
            </a:r>
          </a:p>
          <a:p>
            <a:pPr lvl="0">
              <a:spcBef>
                <a:spcPts val="640"/>
              </a:spcBef>
              <a:buNone/>
            </a:pPr>
            <a:endParaRPr lang="fr-FR" sz="2000">
              <a:latin typeface="Candara" pitchFamily="34"/>
              <a:cs typeface="Arial" pitchFamily="34"/>
            </a:endParaRPr>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Rectangle 3"/>
          <p:cNvSpPr/>
          <p:nvPr/>
        </p:nvSpPr>
        <p:spPr>
          <a:xfrm>
            <a:off x="1446279" y="97923"/>
            <a:ext cx="6719084" cy="1782924"/>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000000"/>
                </a:solidFill>
                <a:uFillTx/>
                <a:latin typeface="Candara" pitchFamily="34"/>
                <a:ea typeface="Microsoft YaHei" pitchFamily="2"/>
                <a:cs typeface="Arial" pitchFamily="34"/>
              </a:rPr>
              <a:t>Dates de nos réunions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0" i="0" u="none" strike="noStrike" kern="1200" cap="none" spc="0" baseline="0">
                <a:solidFill>
                  <a:srgbClr val="000000"/>
                </a:solidFill>
                <a:uFillTx/>
                <a:latin typeface="Candara" pitchFamily="34"/>
                <a:ea typeface="Microsoft YaHei" pitchFamily="2"/>
                <a:cs typeface="Arial" pitchFamily="34"/>
              </a:rPr>
              <a:t>saison 2021/2022</a:t>
            </a:r>
          </a:p>
        </p:txBody>
      </p:sp>
    </p:spTree>
    <p:extLst>
      <p:ext uri="{BB962C8B-B14F-4D97-AF65-F5344CB8AC3E}">
        <p14:creationId xmlns:p14="http://schemas.microsoft.com/office/powerpoint/2010/main" val="41547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trainexpo.ch/images/anfahrt-gemeindezentrum-brueelmatt-birmensdor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16" y="49074"/>
            <a:ext cx="9225816" cy="6525344"/>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e la date 1"/>
          <p:cNvSpPr>
            <a:spLocks noGrp="1"/>
          </p:cNvSpPr>
          <p:nvPr>
            <p:ph type="dt" sz="half" idx="10"/>
          </p:nvPr>
        </p:nvSpPr>
        <p:spPr/>
        <p:txBody>
          <a:bodyPr/>
          <a:lstStyle/>
          <a:p>
            <a:fld id="{C48D342A-FAE4-46A6-ADF0-02187E256385}" type="datetime1">
              <a:rPr lang="fr-FR" smtClean="0"/>
              <a:t>11/12/2021</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30</a:t>
            </a:fld>
            <a:endParaRPr lang="fr-FR" dirty="0"/>
          </a:p>
        </p:txBody>
      </p:sp>
    </p:spTree>
    <p:extLst>
      <p:ext uri="{BB962C8B-B14F-4D97-AF65-F5344CB8AC3E}">
        <p14:creationId xmlns:p14="http://schemas.microsoft.com/office/powerpoint/2010/main" val="1594746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9762696-20FE-46C5-A2EA-6507FF54602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7EBD5C-3F36-447B-B0D2-559A0CECCFF0}" type="slidenum">
              <a:t>31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5" name="Image 3"/>
          <p:cNvPicPr>
            <a:picLocks noChangeAspect="1"/>
          </p:cNvPicPr>
          <p:nvPr/>
        </p:nvPicPr>
        <p:blipFill>
          <a:blip r:embed="rId3">
            <a:lum bright="-50000"/>
            <a:alphaModFix/>
          </a:blip>
          <a:srcRect/>
          <a:stretch>
            <a:fillRect/>
          </a:stretch>
        </p:blipFill>
        <p:spPr>
          <a:xfrm>
            <a:off x="1528922" y="0"/>
            <a:ext cx="5842796" cy="6857643"/>
          </a:xfrm>
          <a:prstGeom prst="rect">
            <a:avLst/>
          </a:prstGeom>
          <a:noFill/>
          <a:ln cap="flat">
            <a:noFill/>
          </a:ln>
        </p:spPr>
      </p:pic>
    </p:spTree>
    <p:extLst>
      <p:ext uri="{BB962C8B-B14F-4D97-AF65-F5344CB8AC3E}">
        <p14:creationId xmlns:p14="http://schemas.microsoft.com/office/powerpoint/2010/main" val="3177950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Rectangle 1"/>
          <p:cNvSpPr/>
          <p:nvPr/>
        </p:nvSpPr>
        <p:spPr>
          <a:xfrm>
            <a:off x="3106802" y="3244318"/>
            <a:ext cx="2930039" cy="76068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1" compatLnSpc="0">
            <a:spAutoFit/>
          </a:bodyPr>
          <a:lstStyle/>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4400" b="1" i="0" u="none" strike="noStrike" kern="1200" cap="none" spc="0" baseline="0">
                <a:solidFill>
                  <a:srgbClr val="000000"/>
                </a:solidFill>
                <a:uFillTx/>
                <a:latin typeface="Segoe Print" pitchFamily="18"/>
                <a:ea typeface="Microsoft YaHei" pitchFamily="2"/>
                <a:cs typeface="Arial" pitchFamily="34"/>
              </a:rPr>
              <a:t>Actualités</a:t>
            </a: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545048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8"/>
          <p:cNvPicPr>
            <a:picLocks noChangeAspect="1"/>
          </p:cNvPicPr>
          <p:nvPr/>
        </p:nvPicPr>
        <p:blipFill>
          <a:blip r:embed="rId2"/>
          <a:stretch>
            <a:fillRect/>
          </a:stretch>
        </p:blipFill>
        <p:spPr>
          <a:xfrm>
            <a:off x="-7342" y="582756"/>
            <a:ext cx="9157734" cy="5870585"/>
          </a:xfrm>
          <a:prstGeom prst="rect">
            <a:avLst/>
          </a:prstGeom>
          <a:noFill/>
          <a:ln cap="flat">
            <a:noFill/>
          </a:ln>
        </p:spPr>
      </p:pic>
      <p:sp>
        <p:nvSpPr>
          <p:cNvPr id="3" name="Espace réservé de la date 3"/>
          <p:cNvSpPr txBox="1"/>
          <p:nvPr/>
        </p:nvSpPr>
        <p:spPr>
          <a:xfrm>
            <a:off x="457200" y="6356351"/>
            <a:ext cx="2133596" cy="365129"/>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B7150CF-CB34-43FC-86C8-6EE33F60903A}"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203" y="6356351"/>
            <a:ext cx="2133596" cy="365129"/>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334C78A-F6C3-49BC-8303-29F7374BA17B}" type="slidenum">
              <a:t>33</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5" name="Espace réservé du contenu 6"/>
          <p:cNvPicPr>
            <a:picLocks noGrp="1" noChangeAspect="1"/>
          </p:cNvPicPr>
          <p:nvPr>
            <p:ph idx="1"/>
          </p:nvPr>
        </p:nvPicPr>
        <p:blipFill>
          <a:blip r:embed="rId3"/>
          <a:stretch>
            <a:fillRect/>
          </a:stretch>
        </p:blipFill>
        <p:spPr>
          <a:xfrm>
            <a:off x="1117908" y="1337511"/>
            <a:ext cx="6553769" cy="3590857"/>
          </a:xfrm>
        </p:spPr>
      </p:pic>
      <p:sp>
        <p:nvSpPr>
          <p:cNvPr id="6" name="Rectangle 7"/>
          <p:cNvSpPr/>
          <p:nvPr/>
        </p:nvSpPr>
        <p:spPr>
          <a:xfrm>
            <a:off x="175720" y="582756"/>
            <a:ext cx="4830171" cy="95410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000000"/>
                </a:solidFill>
                <a:uFillTx/>
                <a:latin typeface="Calibri"/>
                <a:ea typeface=""/>
                <a:cs typeface=""/>
              </a:rPr>
              <a:t>Jean Luc DELORT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000000"/>
                </a:solidFill>
                <a:uFillTx/>
                <a:latin typeface="Calibri"/>
                <a:ea typeface=""/>
                <a:cs typeface=""/>
              </a:rPr>
              <a:t>Rehausse à charbon pour 140C</a:t>
            </a:r>
          </a:p>
        </p:txBody>
      </p:sp>
    </p:spTree>
    <p:extLst>
      <p:ext uri="{BB962C8B-B14F-4D97-AF65-F5344CB8AC3E}">
        <p14:creationId xmlns:p14="http://schemas.microsoft.com/office/powerpoint/2010/main" val="2082924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2"/>
          <a:stretch>
            <a:fillRect/>
          </a:stretch>
        </p:blipFill>
        <p:spPr>
          <a:xfrm>
            <a:off x="447818" y="705578"/>
            <a:ext cx="8172404" cy="6129296"/>
          </a:xfrm>
        </p:spPr>
      </p:pic>
      <p:sp>
        <p:nvSpPr>
          <p:cNvPr id="3" name="Espace réservé de la date 3"/>
          <p:cNvSpPr txBox="1"/>
          <p:nvPr/>
        </p:nvSpPr>
        <p:spPr>
          <a:xfrm>
            <a:off x="457200" y="6356351"/>
            <a:ext cx="2133596" cy="365129"/>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164071D-E526-432B-9522-AEEFB478C06F}"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203" y="6356351"/>
            <a:ext cx="2133596" cy="365129"/>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B7374E-5C09-41AB-9C23-BD2D2BFA0D48}" type="slidenum">
              <a:t>34</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5" name="Rectangle 7"/>
          <p:cNvSpPr/>
          <p:nvPr/>
        </p:nvSpPr>
        <p:spPr>
          <a:xfrm>
            <a:off x="2411757" y="93204"/>
            <a:ext cx="4806122" cy="52321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000000"/>
                </a:solidFill>
                <a:uFillTx/>
                <a:latin typeface="Calibri"/>
                <a:ea typeface=""/>
                <a:cs typeface=""/>
              </a:rPr>
              <a:t>Rehausse à charbon pour 140C</a:t>
            </a:r>
          </a:p>
        </p:txBody>
      </p:sp>
    </p:spTree>
    <p:extLst>
      <p:ext uri="{BB962C8B-B14F-4D97-AF65-F5344CB8AC3E}">
        <p14:creationId xmlns:p14="http://schemas.microsoft.com/office/powerpoint/2010/main" val="173502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nouveaute logo"/>
          <p:cNvSpPr/>
          <p:nvPr/>
        </p:nvSpPr>
        <p:spPr>
          <a:xfrm>
            <a:off x="107506" y="1412775"/>
            <a:ext cx="6553203" cy="3590921"/>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a typeface=""/>
              <a:cs typeface=""/>
            </a:endParaRPr>
          </a:p>
        </p:txBody>
      </p:sp>
      <p:sp>
        <p:nvSpPr>
          <p:cNvPr id="3" name="Espace réservé de la date 5"/>
          <p:cNvSpPr txBox="1"/>
          <p:nvPr/>
        </p:nvSpPr>
        <p:spPr>
          <a:xfrm>
            <a:off x="457200" y="6356351"/>
            <a:ext cx="2133596" cy="365129"/>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80434B-D410-4CD3-AE6E-C789512CDB5E}"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203" y="6356351"/>
            <a:ext cx="2133596" cy="365129"/>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4E213F-6237-4E77-8CA0-968BD5D6A5A9}" type="slidenum">
              <a:t>35</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5" name="Image 6"/>
          <p:cNvPicPr>
            <a:picLocks noChangeAspect="1"/>
          </p:cNvPicPr>
          <p:nvPr/>
        </p:nvPicPr>
        <p:blipFill>
          <a:blip r:embed="rId2"/>
          <a:stretch>
            <a:fillRect/>
          </a:stretch>
        </p:blipFill>
        <p:spPr>
          <a:xfrm>
            <a:off x="41166" y="836712"/>
            <a:ext cx="9147291" cy="5256583"/>
          </a:xfrm>
          <a:prstGeom prst="rect">
            <a:avLst/>
          </a:prstGeom>
          <a:noFill/>
          <a:ln cap="flat">
            <a:noFill/>
          </a:ln>
        </p:spPr>
      </p:pic>
      <p:sp>
        <p:nvSpPr>
          <p:cNvPr id="6" name="Rectangle 8"/>
          <p:cNvSpPr/>
          <p:nvPr/>
        </p:nvSpPr>
        <p:spPr>
          <a:xfrm>
            <a:off x="2411757" y="93204"/>
            <a:ext cx="4806122" cy="52321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000000"/>
                </a:solidFill>
                <a:uFillTx/>
                <a:latin typeface="Calibri"/>
                <a:ea typeface=""/>
                <a:cs typeface=""/>
              </a:rPr>
              <a:t>Rehausse à charbon pour 140C</a:t>
            </a:r>
          </a:p>
        </p:txBody>
      </p:sp>
    </p:spTree>
    <p:extLst>
      <p:ext uri="{BB962C8B-B14F-4D97-AF65-F5344CB8AC3E}">
        <p14:creationId xmlns:p14="http://schemas.microsoft.com/office/powerpoint/2010/main" val="2075494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ages.hattons.co.uk/products/3720_202112031443_3829533_Qty1_cat1.jpg"/>
          <p:cNvPicPr>
            <a:picLocks noGrp="1" noChangeAspect="1"/>
          </p:cNvPicPr>
          <p:nvPr>
            <p:ph idx="1"/>
          </p:nvPr>
        </p:nvPicPr>
        <p:blipFill>
          <a:blip r:embed="rId2"/>
          <a:srcRect/>
          <a:stretch>
            <a:fillRect/>
          </a:stretch>
        </p:blipFill>
        <p:spPr>
          <a:xfrm>
            <a:off x="3946440" y="3762719"/>
            <a:ext cx="5197559" cy="3095280"/>
          </a:xfrm>
        </p:spPr>
      </p:pic>
      <p:pic>
        <p:nvPicPr>
          <p:cNvPr id="3" name="Picture 16" descr="https://images.hattons.co.uk/mediaimages/37_1.jpg"/>
          <p:cNvPicPr>
            <a:picLocks noChangeAspect="1"/>
          </p:cNvPicPr>
          <p:nvPr/>
        </p:nvPicPr>
        <p:blipFill>
          <a:blip r:embed="rId3"/>
          <a:srcRect/>
          <a:stretch>
            <a:fillRect/>
          </a:stretch>
        </p:blipFill>
        <p:spPr>
          <a:xfrm>
            <a:off x="0" y="-6382"/>
            <a:ext cx="5459909" cy="4106140"/>
          </a:xfrm>
          <a:prstGeom prst="rect">
            <a:avLst/>
          </a:prstGeom>
          <a:noFill/>
          <a:ln cap="flat">
            <a:noFill/>
          </a:ln>
        </p:spPr>
      </p:pic>
      <p:sp>
        <p:nvSpPr>
          <p:cNvPr id="4" name="Titre 1"/>
          <p:cNvSpPr txBox="1">
            <a:spLocks noGrp="1"/>
          </p:cNvSpPr>
          <p:nvPr>
            <p:ph type="title"/>
          </p:nvPr>
        </p:nvSpPr>
        <p:spPr>
          <a:xfrm>
            <a:off x="5761835" y="1306851"/>
            <a:ext cx="3080238" cy="1142643"/>
          </a:xfrm>
        </p:spPr>
        <p:txBody>
          <a:bodyPr>
            <a:normAutofit fontScale="90000"/>
          </a:bodyPr>
          <a:lstStyle/>
          <a:p>
            <a:pPr lvl="0"/>
            <a:r>
              <a:rPr lang="pt-BR"/>
              <a:t>Heljan O Classe 37 (2023)</a:t>
            </a:r>
            <a:endParaRPr lang="fr-FR"/>
          </a:p>
        </p:txBody>
      </p:sp>
      <p:pic>
        <p:nvPicPr>
          <p:cNvPr id="5" name="Picture 4" descr="https://images.hattons.co.uk/mediaimages/brgreenlate_livery1.png"/>
          <p:cNvPicPr>
            <a:picLocks noChangeAspect="1"/>
          </p:cNvPicPr>
          <p:nvPr/>
        </p:nvPicPr>
        <p:blipFill>
          <a:blip r:embed="rId4"/>
          <a:srcRect/>
          <a:stretch>
            <a:fillRect/>
          </a:stretch>
        </p:blipFill>
        <p:spPr>
          <a:xfrm>
            <a:off x="1841866" y="5996790"/>
            <a:ext cx="1722409" cy="861209"/>
          </a:xfrm>
          <a:prstGeom prst="rect">
            <a:avLst/>
          </a:prstGeom>
          <a:noFill/>
          <a:ln cap="flat">
            <a:noFill/>
          </a:ln>
        </p:spPr>
      </p:pic>
      <p:pic>
        <p:nvPicPr>
          <p:cNvPr id="6" name="Image 3"/>
          <p:cNvPicPr>
            <a:picLocks noChangeAspect="1"/>
          </p:cNvPicPr>
          <p:nvPr/>
        </p:nvPicPr>
        <p:blipFill>
          <a:blip r:embed="rId5"/>
          <a:stretch>
            <a:fillRect/>
          </a:stretch>
        </p:blipFill>
        <p:spPr>
          <a:xfrm>
            <a:off x="1841866" y="4137659"/>
            <a:ext cx="1722409" cy="861200"/>
          </a:xfrm>
          <a:prstGeom prst="rect">
            <a:avLst/>
          </a:prstGeom>
          <a:noFill/>
          <a:ln cap="flat">
            <a:noFill/>
          </a:ln>
        </p:spPr>
      </p:pic>
      <p:pic>
        <p:nvPicPr>
          <p:cNvPr id="7" name="Picture 6" descr="https://images.hattons.co.uk/mediaimages/ews_livery2.png"/>
          <p:cNvPicPr>
            <a:picLocks noChangeAspect="1"/>
          </p:cNvPicPr>
          <p:nvPr/>
        </p:nvPicPr>
        <p:blipFill>
          <a:blip r:embed="rId6"/>
          <a:srcRect/>
          <a:stretch>
            <a:fillRect/>
          </a:stretch>
        </p:blipFill>
        <p:spPr>
          <a:xfrm>
            <a:off x="27870" y="4154448"/>
            <a:ext cx="1722409" cy="861200"/>
          </a:xfrm>
          <a:prstGeom prst="rect">
            <a:avLst/>
          </a:prstGeom>
          <a:noFill/>
          <a:ln cap="flat">
            <a:noFill/>
          </a:ln>
        </p:spPr>
      </p:pic>
      <p:pic>
        <p:nvPicPr>
          <p:cNvPr id="8" name="Picture 8" descr="https://images.hattons.co.uk/mediaimages/drs_livery2.png"/>
          <p:cNvPicPr>
            <a:picLocks noChangeAspect="1"/>
          </p:cNvPicPr>
          <p:nvPr/>
        </p:nvPicPr>
        <p:blipFill>
          <a:blip r:embed="rId7"/>
          <a:srcRect/>
          <a:stretch>
            <a:fillRect/>
          </a:stretch>
        </p:blipFill>
        <p:spPr>
          <a:xfrm>
            <a:off x="36137" y="5082472"/>
            <a:ext cx="1714143" cy="857067"/>
          </a:xfrm>
          <a:prstGeom prst="rect">
            <a:avLst/>
          </a:prstGeom>
          <a:noFill/>
          <a:ln cap="flat">
            <a:noFill/>
          </a:ln>
        </p:spPr>
      </p:pic>
      <p:pic>
        <p:nvPicPr>
          <p:cNvPr id="9" name="Picture 10" descr="https://images.hattons.co.uk/mediaimages/civilengineers_livery1.png"/>
          <p:cNvPicPr>
            <a:picLocks noChangeAspect="1"/>
          </p:cNvPicPr>
          <p:nvPr/>
        </p:nvPicPr>
        <p:blipFill>
          <a:blip r:embed="rId8"/>
          <a:srcRect/>
          <a:stretch>
            <a:fillRect/>
          </a:stretch>
        </p:blipFill>
        <p:spPr>
          <a:xfrm>
            <a:off x="1841866" y="5074663"/>
            <a:ext cx="1722409" cy="861200"/>
          </a:xfrm>
          <a:prstGeom prst="rect">
            <a:avLst/>
          </a:prstGeom>
          <a:noFill/>
          <a:ln cap="flat">
            <a:noFill/>
          </a:ln>
        </p:spPr>
      </p:pic>
      <p:pic>
        <p:nvPicPr>
          <p:cNvPr id="10" name="Picture 12" descr="https://images.hattons.co.uk/mediaimages/brbluelargelogo_livery1.png"/>
          <p:cNvPicPr>
            <a:picLocks noChangeAspect="1"/>
          </p:cNvPicPr>
          <p:nvPr/>
        </p:nvPicPr>
        <p:blipFill>
          <a:blip r:embed="rId9"/>
          <a:srcRect/>
          <a:stretch>
            <a:fillRect/>
          </a:stretch>
        </p:blipFill>
        <p:spPr>
          <a:xfrm>
            <a:off x="27870" y="5952140"/>
            <a:ext cx="1722409" cy="861200"/>
          </a:xfrm>
          <a:prstGeom prst="rect">
            <a:avLst/>
          </a:prstGeom>
          <a:noFill/>
          <a:ln cap="flat">
            <a:noFill/>
          </a:ln>
        </p:spPr>
      </p:pic>
      <p:sp>
        <p:nvSpPr>
          <p:cNvPr id="11" name="AutoShape 18" descr="Hattons Logo"/>
          <p:cNvSpPr/>
          <p:nvPr/>
        </p:nvSpPr>
        <p:spPr>
          <a:xfrm>
            <a:off x="1009589" y="191969"/>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a typeface=""/>
              <a:cs typeface=""/>
            </a:endParaRPr>
          </a:p>
        </p:txBody>
      </p:sp>
      <p:pic>
        <p:nvPicPr>
          <p:cNvPr id="12" name="Image 5"/>
          <p:cNvPicPr>
            <a:picLocks noChangeAspect="1"/>
          </p:cNvPicPr>
          <p:nvPr/>
        </p:nvPicPr>
        <p:blipFill>
          <a:blip r:embed="rId10"/>
          <a:stretch>
            <a:fillRect/>
          </a:stretch>
        </p:blipFill>
        <p:spPr>
          <a:xfrm>
            <a:off x="5909840" y="202841"/>
            <a:ext cx="1826687" cy="931983"/>
          </a:xfrm>
          <a:prstGeom prst="rect">
            <a:avLst/>
          </a:prstGeom>
          <a:noFill/>
          <a:ln cap="flat">
            <a:noFill/>
          </a:ln>
        </p:spPr>
      </p:pic>
    </p:spTree>
    <p:extLst>
      <p:ext uri="{BB962C8B-B14F-4D97-AF65-F5344CB8AC3E}">
        <p14:creationId xmlns:p14="http://schemas.microsoft.com/office/powerpoint/2010/main" val="795831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246238" y="1188720"/>
            <a:ext cx="8229243" cy="4186077"/>
          </a:xfrm>
        </p:spPr>
        <p:txBody>
          <a:bodyPr anchorCtr="1"/>
          <a:lstStyle/>
          <a:p>
            <a:pPr lvl="0" algn="ctr">
              <a:spcBef>
                <a:spcPts val="640"/>
              </a:spcBef>
              <a:buNone/>
            </a:pPr>
            <a:r>
              <a:rPr lang="fr-FR"/>
              <a:t>NORD/PO/Midi/ETAT/SNCF 221 "ATLANTIC"</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63751B-6E28-48B7-8A35-1AC5555EA776}"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F24D2A5-95DC-4863-89CE-B563F8C904B6}" type="slidenum">
              <a:t>37</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5" name="Picture 2"/>
          <p:cNvPicPr>
            <a:picLocks noChangeAspect="1"/>
          </p:cNvPicPr>
          <p:nvPr/>
        </p:nvPicPr>
        <p:blipFill>
          <a:blip r:embed="rId3">
            <a:lum bright="-50000"/>
            <a:alphaModFix/>
          </a:blip>
          <a:srcRect/>
          <a:stretch>
            <a:fillRect/>
          </a:stretch>
        </p:blipFill>
        <p:spPr>
          <a:xfrm>
            <a:off x="2590915" y="125281"/>
            <a:ext cx="3539880" cy="810359"/>
          </a:xfrm>
          <a:prstGeom prst="rect">
            <a:avLst/>
          </a:prstGeom>
          <a:noFill/>
          <a:ln cap="flat">
            <a:noFill/>
          </a:ln>
        </p:spPr>
      </p:pic>
      <p:pic>
        <p:nvPicPr>
          <p:cNvPr id="6" name="Picture 2" descr="http://www.fulgurex.ch/bilder/0/sncf/221/2659.jpg"/>
          <p:cNvPicPr>
            <a:picLocks noChangeAspect="1"/>
          </p:cNvPicPr>
          <p:nvPr/>
        </p:nvPicPr>
        <p:blipFill>
          <a:blip r:embed="rId4"/>
          <a:srcRect/>
          <a:stretch>
            <a:fillRect/>
          </a:stretch>
        </p:blipFill>
        <p:spPr>
          <a:xfrm>
            <a:off x="0" y="1853004"/>
            <a:ext cx="9157926" cy="4578967"/>
          </a:xfrm>
          <a:prstGeom prst="rect">
            <a:avLst/>
          </a:prstGeom>
          <a:noFill/>
          <a:ln cap="flat">
            <a:noFill/>
          </a:ln>
        </p:spPr>
      </p:pic>
    </p:spTree>
    <p:extLst>
      <p:ext uri="{BB962C8B-B14F-4D97-AF65-F5344CB8AC3E}">
        <p14:creationId xmlns:p14="http://schemas.microsoft.com/office/powerpoint/2010/main" val="2006821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88B3FFD-D0D8-425A-879A-FCC4A817256D}"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252A6A-0EC2-4BD3-AF96-3DB510E11BDF}" type="slidenum">
              <a:t>38</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5" name="Rectangle 1"/>
          <p:cNvSpPr/>
          <p:nvPr/>
        </p:nvSpPr>
        <p:spPr>
          <a:xfrm>
            <a:off x="467642" y="1845003"/>
            <a:ext cx="7720562" cy="393084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ndara" pitchFamily="18"/>
                <a:ea typeface="Microsoft YaHei" pitchFamily="2"/>
                <a:cs typeface="Lucida Sans" pitchFamily="2"/>
              </a:rPr>
              <a:t>Dans l'immédiat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ndara" pitchFamily="18"/>
                <a:ea typeface="Microsoft YaHei" pitchFamily="2"/>
                <a:cs typeface="Lucida Sans" pitchFamily="2"/>
              </a:rPr>
              <a:t>Montage d'une nouvelle série de containers : Aérosudest en version jaune, raison sociale BAILLY ( merci à JL Delort)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ndara" pitchFamily="18"/>
              <a:ea typeface="Microsoft YaHei" pitchFamily="2"/>
              <a:cs typeface="Lucida Sans"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ndara" pitchFamily="18"/>
                <a:ea typeface="Microsoft YaHei" pitchFamily="2"/>
                <a:cs typeface="Lucida Sans" pitchFamily="2"/>
              </a:rPr>
              <a:t>Pour 2022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ndara" pitchFamily="18"/>
                <a:ea typeface="Microsoft YaHei" pitchFamily="2"/>
                <a:cs typeface="Lucida Sans" pitchFamily="2"/>
              </a:rPr>
              <a:t>	2 séries de montage de plats ex PLM ( merci à Daniel Fayet )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ndara" pitchFamily="18"/>
                <a:ea typeface="Microsoft YaHei" pitchFamily="2"/>
                <a:cs typeface="Lucida Sans" pitchFamily="2"/>
              </a:rPr>
              <a:t>	1 série chargé de 2 containers BAILLY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ndara" pitchFamily="18"/>
                <a:ea typeface="Microsoft YaHei" pitchFamily="2"/>
                <a:cs typeface="Lucida Sans" pitchFamily="2"/>
              </a:rPr>
              <a:t>	1 série  de plats  chargés d' un  dériveur léger de 6m50 dit "Jauge 	Chemin de Fer " ( bateaux de régates transportés par rail entre 	Arcachon, Fréjus, et le lac Léman).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ndara" pitchFamily="18"/>
              <a:ea typeface="Microsoft YaHei" pitchFamily="2"/>
              <a:cs typeface="Lucida Sans"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ndara" pitchFamily="18"/>
              <a:ea typeface="Microsoft YaHei" pitchFamily="2"/>
              <a:cs typeface="Lucida Sans"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ndara" pitchFamily="18"/>
                <a:ea typeface="Microsoft YaHei" pitchFamily="2"/>
                <a:cs typeface="Lucida Sans" pitchFamily="2"/>
              </a:rPr>
              <a:t>Et bien sûr montage de kits sur demande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ndara" pitchFamily="18"/>
              <a:ea typeface="Microsoft YaHei" pitchFamily="2"/>
              <a:cs typeface="Lucida Sans" pitchFamily="2"/>
            </a:endParaRPr>
          </a:p>
        </p:txBody>
      </p:sp>
      <p:sp>
        <p:nvSpPr>
          <p:cNvPr id="6" name="Rectangle 3"/>
          <p:cNvSpPr/>
          <p:nvPr/>
        </p:nvSpPr>
        <p:spPr>
          <a:xfrm>
            <a:off x="2900879" y="356039"/>
            <a:ext cx="3236399" cy="1308963"/>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0" i="0" u="none" strike="noStrike" kern="1200" cap="none" spc="0" baseline="0">
                <a:solidFill>
                  <a:srgbClr val="000000"/>
                </a:solidFill>
                <a:uFillTx/>
                <a:latin typeface="Candara" pitchFamily="18"/>
                <a:ea typeface="Microsoft YaHei" pitchFamily="2"/>
                <a:cs typeface="Lucida Sans" pitchFamily="2"/>
              </a:rPr>
              <a:t>pk-321.com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000000"/>
                </a:solidFill>
                <a:uFillTx/>
                <a:latin typeface="Candara" pitchFamily="18"/>
                <a:ea typeface="Microsoft YaHei" pitchFamily="2"/>
                <a:cs typeface="Lucida Sans" pitchFamily="2"/>
              </a:rPr>
              <a:t>Philippe GALLIEN </a:t>
            </a:r>
          </a:p>
        </p:txBody>
      </p:sp>
    </p:spTree>
    <p:extLst>
      <p:ext uri="{BB962C8B-B14F-4D97-AF65-F5344CB8AC3E}">
        <p14:creationId xmlns:p14="http://schemas.microsoft.com/office/powerpoint/2010/main" val="3771362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690338"/>
            <a:ext cx="4572000" cy="2677655"/>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libri"/>
                <a:ea typeface=""/>
                <a:cs typeface=""/>
              </a:rPr>
              <a:t>Coté PK321 je propose, en tout monté ( roues à rayons ou roues pleines ) des ex plats PLM surmontés de une ou plusieurs cuves afin de reproduire le wagon ci dessous. ( Dépôt et couleur de la cuve ou de cuves  au choix)</a:t>
            </a:r>
          </a:p>
        </p:txBody>
      </p:sp>
      <p:sp>
        <p:nvSpPr>
          <p:cNvPr id="3" name="Rectangle 3"/>
          <p:cNvSpPr/>
          <p:nvPr/>
        </p:nvSpPr>
        <p:spPr>
          <a:xfrm>
            <a:off x="688899" y="1018714"/>
            <a:ext cx="1858197" cy="52321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0" cap="none" spc="0" baseline="0">
                <a:solidFill>
                  <a:srgbClr val="000000"/>
                </a:solidFill>
                <a:uFillTx/>
                <a:latin typeface="Candara" pitchFamily="18"/>
                <a:ea typeface="Microsoft YaHei" pitchFamily="2"/>
                <a:cs typeface="Lucida Sans" pitchFamily="2"/>
              </a:rPr>
              <a:t>pk-321.com</a:t>
            </a:r>
          </a:p>
        </p:txBody>
      </p:sp>
      <p:pic>
        <p:nvPicPr>
          <p:cNvPr id="4" name="Image 3"/>
          <p:cNvPicPr>
            <a:picLocks noChangeAspect="1"/>
          </p:cNvPicPr>
          <p:nvPr/>
        </p:nvPicPr>
        <p:blipFill>
          <a:blip r:embed="rId2"/>
          <a:stretch>
            <a:fillRect/>
          </a:stretch>
        </p:blipFill>
        <p:spPr>
          <a:xfrm>
            <a:off x="7491578" y="77175"/>
            <a:ext cx="832908" cy="832908"/>
          </a:xfrm>
          <a:prstGeom prst="rect">
            <a:avLst/>
          </a:prstGeom>
          <a:noFill/>
          <a:ln cap="flat">
            <a:noFill/>
          </a:ln>
        </p:spPr>
      </p:pic>
    </p:spTree>
    <p:extLst>
      <p:ext uri="{BB962C8B-B14F-4D97-AF65-F5344CB8AC3E}">
        <p14:creationId xmlns:p14="http://schemas.microsoft.com/office/powerpoint/2010/main" val="1736070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362312" y="1320731"/>
            <a:ext cx="8419383" cy="4660559"/>
          </a:xfrm>
        </p:spPr>
        <p:txBody>
          <a:bodyPr>
            <a:normAutofit fontScale="92500" lnSpcReduction="20000"/>
          </a:bodyPr>
          <a:lstStyle/>
          <a:p>
            <a:pPr lvl="0" algn="ctr">
              <a:spcAft>
                <a:spcPts val="600"/>
              </a:spcAft>
              <a:buNone/>
            </a:pPr>
            <a:r>
              <a:rPr lang="fr-FR" sz="2400" b="1">
                <a:latin typeface="Candara" pitchFamily="34"/>
              </a:rPr>
              <a:t>Points à l’ordre du jour :</a:t>
            </a:r>
          </a:p>
          <a:p>
            <a:pPr lvl="0" algn="ctr">
              <a:spcAft>
                <a:spcPts val="600"/>
              </a:spcAft>
              <a:buNone/>
            </a:pPr>
            <a:endParaRPr lang="fr-FR" sz="2400" b="1">
              <a:latin typeface="Candara" pitchFamily="34"/>
            </a:endParaRPr>
          </a:p>
          <a:p>
            <a:pPr lvl="0" algn="ctr">
              <a:spcAft>
                <a:spcPts val="600"/>
              </a:spcAft>
              <a:buNone/>
            </a:pPr>
            <a:r>
              <a:rPr lang="fr-FR" sz="2400" b="1">
                <a:latin typeface="Candara" pitchFamily="34"/>
              </a:rPr>
              <a:t>Procès-verbal de  la précédente assemblée générale  </a:t>
            </a:r>
          </a:p>
          <a:p>
            <a:pPr lvl="0" algn="ctr">
              <a:spcAft>
                <a:spcPts val="600"/>
              </a:spcAft>
              <a:buNone/>
            </a:pPr>
            <a:endParaRPr lang="fr-FR" sz="2400" b="1">
              <a:latin typeface="Candara" pitchFamily="34"/>
            </a:endParaRPr>
          </a:p>
          <a:p>
            <a:pPr lvl="0" algn="ctr">
              <a:spcAft>
                <a:spcPts val="600"/>
              </a:spcAft>
              <a:buNone/>
            </a:pPr>
            <a:r>
              <a:rPr lang="fr-FR" sz="2400" b="1">
                <a:latin typeface="Candara" pitchFamily="34"/>
              </a:rPr>
              <a:t>Rapport budgétaire par le trésorier</a:t>
            </a:r>
          </a:p>
          <a:p>
            <a:pPr lvl="0" algn="ctr">
              <a:spcAft>
                <a:spcPts val="600"/>
              </a:spcAft>
              <a:buNone/>
            </a:pPr>
            <a:endParaRPr lang="fr-FR" sz="2400" b="1">
              <a:latin typeface="Candara" pitchFamily="34"/>
            </a:endParaRPr>
          </a:p>
          <a:p>
            <a:pPr lvl="0" algn="ctr">
              <a:spcAft>
                <a:spcPts val="600"/>
              </a:spcAft>
              <a:buNone/>
            </a:pPr>
            <a:r>
              <a:rPr lang="fr-FR" sz="2400" b="1">
                <a:latin typeface="Candara" pitchFamily="34"/>
              </a:rPr>
              <a:t>Rapport moral par le secrétaire</a:t>
            </a:r>
          </a:p>
          <a:p>
            <a:pPr lvl="0" algn="ctr">
              <a:spcAft>
                <a:spcPts val="600"/>
              </a:spcAft>
              <a:buNone/>
            </a:pPr>
            <a:endParaRPr lang="fr-FR" sz="2400" b="1">
              <a:latin typeface="Candara" pitchFamily="34"/>
            </a:endParaRPr>
          </a:p>
          <a:p>
            <a:pPr lvl="0" algn="ctr">
              <a:spcAft>
                <a:spcPts val="600"/>
              </a:spcAft>
              <a:buNone/>
            </a:pPr>
            <a:r>
              <a:rPr lang="fr-FR" sz="2400" b="1">
                <a:latin typeface="Candara" pitchFamily="34"/>
              </a:rPr>
              <a:t>Rapport activité 2020-2021  par le président</a:t>
            </a:r>
          </a:p>
          <a:p>
            <a:pPr lvl="0" algn="ctr">
              <a:spcAft>
                <a:spcPts val="600"/>
              </a:spcAft>
              <a:buNone/>
            </a:pPr>
            <a:r>
              <a:rPr lang="fr-FR" sz="2400" b="1">
                <a:latin typeface="Candara" pitchFamily="34"/>
              </a:rPr>
              <a:t>					</a:t>
            </a:r>
          </a:p>
          <a:p>
            <a:pPr lvl="0" algn="ctr">
              <a:spcAft>
                <a:spcPts val="600"/>
              </a:spcAft>
              <a:buNone/>
            </a:pPr>
            <a:r>
              <a:rPr lang="fr-FR" sz="2400" b="1">
                <a:latin typeface="Candara" pitchFamily="34"/>
              </a:rPr>
              <a:t>Cotisation annuelle</a:t>
            </a:r>
          </a:p>
          <a:p>
            <a:pPr lvl="0">
              <a:spcAft>
                <a:spcPts val="600"/>
              </a:spcAft>
              <a:buNone/>
            </a:pPr>
            <a:endParaRPr lang="fr-FR" sz="2000">
              <a:latin typeface="Candara" pitchFamily="34"/>
              <a:cs typeface="Arial" pitchFamily="34"/>
            </a:endParaRPr>
          </a:p>
        </p:txBody>
      </p:sp>
      <p:sp>
        <p:nvSpPr>
          <p:cNvPr id="3" name="Espace réservé de la date 4"/>
          <p:cNvSpPr txBox="1"/>
          <p:nvPr/>
        </p:nvSpPr>
        <p:spPr>
          <a:xfrm>
            <a:off x="0" y="6486835"/>
            <a:ext cx="2057043"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3AD00AB-74F5-4D9F-B162-FB5CF1938DF5}"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Rectangle 1"/>
          <p:cNvSpPr/>
          <p:nvPr/>
        </p:nvSpPr>
        <p:spPr>
          <a:xfrm>
            <a:off x="2063380" y="158584"/>
            <a:ext cx="4554626" cy="131319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a:solidFill>
                  <a:srgbClr val="000000"/>
                </a:solidFill>
                <a:uFillTx/>
                <a:latin typeface="Candara" pitchFamily="34"/>
                <a:ea typeface="Microsoft YaHei" pitchFamily="2"/>
                <a:cs typeface="Arial" pitchFamily="34"/>
              </a:rPr>
              <a:t>Assemblée  générale </a:t>
            </a:r>
            <a:r>
              <a:rPr lang="fr-FR" sz="3600" b="1" i="0" u="none" strike="noStrike" kern="1200" cap="none" spc="0" baseline="0">
                <a:solidFill>
                  <a:srgbClr val="000000"/>
                </a:solidFill>
                <a:uFillTx/>
                <a:latin typeface="Segoe Print" pitchFamily="18"/>
                <a:ea typeface="Microsoft YaHei" pitchFamily="2"/>
                <a:cs typeface="Arial" pitchFamily="34"/>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0" u="none" strike="noStrike" kern="1200" cap="none" spc="0" baseline="0">
              <a:solidFill>
                <a:srgbClr val="000000"/>
              </a:solidFill>
              <a:uFillTx/>
              <a:latin typeface="Segoe Print" pitchFamily="18"/>
              <a:ea typeface="Microsoft YaHei" pitchFamily="2"/>
              <a:cs typeface="Arial" pitchFamily="34"/>
            </a:endParaRPr>
          </a:p>
        </p:txBody>
      </p:sp>
    </p:spTree>
    <p:extLst>
      <p:ext uri="{BB962C8B-B14F-4D97-AF65-F5344CB8AC3E}">
        <p14:creationId xmlns:p14="http://schemas.microsoft.com/office/powerpoint/2010/main" val="2059588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9144000" cy="6858000"/>
          </a:xfrm>
          <a:prstGeom prst="rect">
            <a:avLst/>
          </a:prstGeom>
          <a:noFill/>
          <a:ln cap="flat">
            <a:noFill/>
          </a:ln>
        </p:spPr>
      </p:pic>
      <p:pic>
        <p:nvPicPr>
          <p:cNvPr id="3" name="Image 2"/>
          <p:cNvPicPr>
            <a:picLocks noChangeAspect="1"/>
          </p:cNvPicPr>
          <p:nvPr/>
        </p:nvPicPr>
        <p:blipFill>
          <a:blip r:embed="rId3"/>
          <a:stretch>
            <a:fillRect/>
          </a:stretch>
        </p:blipFill>
        <p:spPr>
          <a:xfrm>
            <a:off x="167755" y="146185"/>
            <a:ext cx="832908" cy="832908"/>
          </a:xfrm>
          <a:prstGeom prst="rect">
            <a:avLst/>
          </a:prstGeom>
          <a:noFill/>
          <a:ln cap="flat">
            <a:noFill/>
          </a:ln>
        </p:spPr>
      </p:pic>
    </p:spTree>
    <p:extLst>
      <p:ext uri="{BB962C8B-B14F-4D97-AF65-F5344CB8AC3E}">
        <p14:creationId xmlns:p14="http://schemas.microsoft.com/office/powerpoint/2010/main" val="270797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11/12/2021</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41</a:t>
            </a:fld>
            <a:endParaRPr lang="fr-FR" dirty="0"/>
          </a:p>
        </p:txBody>
      </p:sp>
      <p:sp>
        <p:nvSpPr>
          <p:cNvPr id="4" name="Rectangle 3"/>
          <p:cNvSpPr/>
          <p:nvPr/>
        </p:nvSpPr>
        <p:spPr>
          <a:xfrm>
            <a:off x="2045641" y="188640"/>
            <a:ext cx="4237057" cy="523220"/>
          </a:xfrm>
          <a:prstGeom prst="rect">
            <a:avLst/>
          </a:prstGeom>
        </p:spPr>
        <p:txBody>
          <a:bodyPr wrap="none">
            <a:spAutoFit/>
          </a:bodyPr>
          <a:lstStyle/>
          <a:p>
            <a:pPr algn="ctr"/>
            <a:r>
              <a:rPr lang="fr-FR" sz="2800" b="1" dirty="0">
                <a:solidFill>
                  <a:srgbClr val="000000"/>
                </a:solidFill>
                <a:latin typeface="Candara" panose="020E0502030303020204" pitchFamily="34" charset="0"/>
              </a:rPr>
              <a:t>Draisines &amp; Remorques 10t</a:t>
            </a:r>
            <a:endParaRPr lang="fr-FR" sz="2800" b="1" dirty="0">
              <a:solidFill>
                <a:srgbClr val="000000"/>
              </a:solidFill>
              <a:latin typeface="Lucida Sans" panose="020B0602030504020204" pitchFamily="34" charset="0"/>
            </a:endParaRPr>
          </a:p>
        </p:txBody>
      </p:sp>
      <p:pic>
        <p:nvPicPr>
          <p:cNvPr id="5" name="Image 4"/>
          <p:cNvPicPr>
            <a:picLocks noChangeAspect="1"/>
          </p:cNvPicPr>
          <p:nvPr/>
        </p:nvPicPr>
        <p:blipFill>
          <a:blip r:embed="rId2"/>
          <a:stretch>
            <a:fillRect/>
          </a:stretch>
        </p:blipFill>
        <p:spPr>
          <a:xfrm>
            <a:off x="0" y="711860"/>
            <a:ext cx="9143545" cy="2168544"/>
          </a:xfrm>
          <a:prstGeom prst="rect">
            <a:avLst/>
          </a:prstGeom>
        </p:spPr>
      </p:pic>
      <p:pic>
        <p:nvPicPr>
          <p:cNvPr id="6" name="Image 5"/>
          <p:cNvPicPr>
            <a:picLocks noChangeAspect="1"/>
          </p:cNvPicPr>
          <p:nvPr/>
        </p:nvPicPr>
        <p:blipFill>
          <a:blip r:embed="rId3"/>
          <a:stretch>
            <a:fillRect/>
          </a:stretch>
        </p:blipFill>
        <p:spPr>
          <a:xfrm>
            <a:off x="0" y="2876762"/>
            <a:ext cx="5080435" cy="2409783"/>
          </a:xfrm>
          <a:prstGeom prst="rect">
            <a:avLst/>
          </a:prstGeom>
        </p:spPr>
      </p:pic>
      <p:pic>
        <p:nvPicPr>
          <p:cNvPr id="7" name="Image 6"/>
          <p:cNvPicPr>
            <a:picLocks noChangeAspect="1"/>
          </p:cNvPicPr>
          <p:nvPr/>
        </p:nvPicPr>
        <p:blipFill>
          <a:blip r:embed="rId4"/>
          <a:stretch>
            <a:fillRect/>
          </a:stretch>
        </p:blipFill>
        <p:spPr>
          <a:xfrm>
            <a:off x="4903164" y="2876638"/>
            <a:ext cx="4260355" cy="2409907"/>
          </a:xfrm>
          <a:prstGeom prst="rect">
            <a:avLst/>
          </a:prstGeom>
        </p:spPr>
      </p:pic>
      <p:pic>
        <p:nvPicPr>
          <p:cNvPr id="8" name="Image 7"/>
          <p:cNvPicPr>
            <a:picLocks noChangeAspect="1"/>
          </p:cNvPicPr>
          <p:nvPr/>
        </p:nvPicPr>
        <p:blipFill>
          <a:blip r:embed="rId5"/>
          <a:stretch>
            <a:fillRect/>
          </a:stretch>
        </p:blipFill>
        <p:spPr>
          <a:xfrm>
            <a:off x="2839020" y="5265035"/>
            <a:ext cx="4128288" cy="1628621"/>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182"/>
            <a:ext cx="1261608" cy="564556"/>
          </a:xfrm>
          <a:prstGeom prst="rect">
            <a:avLst/>
          </a:prstGeom>
        </p:spPr>
      </p:pic>
    </p:spTree>
    <p:extLst>
      <p:ext uri="{BB962C8B-B14F-4D97-AF65-F5344CB8AC3E}">
        <p14:creationId xmlns:p14="http://schemas.microsoft.com/office/powerpoint/2010/main" val="1325414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11/12/2021</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42</a:t>
            </a:fld>
            <a:endParaRPr lang="fr-FR" dirty="0"/>
          </a:p>
        </p:txBody>
      </p:sp>
      <p:sp>
        <p:nvSpPr>
          <p:cNvPr id="4" name="Rectangle 3"/>
          <p:cNvSpPr/>
          <p:nvPr/>
        </p:nvSpPr>
        <p:spPr>
          <a:xfrm>
            <a:off x="2959390" y="188640"/>
            <a:ext cx="2007281" cy="461665"/>
          </a:xfrm>
          <a:prstGeom prst="rect">
            <a:avLst/>
          </a:prstGeom>
        </p:spPr>
        <p:txBody>
          <a:bodyPr wrap="none">
            <a:spAutoFit/>
          </a:bodyPr>
          <a:lstStyle/>
          <a:p>
            <a:pPr algn="ctr"/>
            <a:r>
              <a:rPr lang="fr-FR" sz="2400" b="1" dirty="0">
                <a:solidFill>
                  <a:srgbClr val="000000"/>
                </a:solidFill>
                <a:latin typeface="Candara" panose="020E0502030303020204" pitchFamily="34" charset="0"/>
              </a:rPr>
              <a:t>Autorails EAD</a:t>
            </a:r>
            <a:endParaRPr lang="fr-FR" sz="2400" b="1" dirty="0">
              <a:solidFill>
                <a:srgbClr val="000000"/>
              </a:solidFill>
              <a:latin typeface="Lucida Sans" panose="020B0602030504020204" pitchFamily="34" charset="0"/>
            </a:endParaRPr>
          </a:p>
        </p:txBody>
      </p:sp>
      <p:pic>
        <p:nvPicPr>
          <p:cNvPr id="5" name="Image 4"/>
          <p:cNvPicPr>
            <a:picLocks noChangeAspect="1"/>
          </p:cNvPicPr>
          <p:nvPr/>
        </p:nvPicPr>
        <p:blipFill>
          <a:blip r:embed="rId2"/>
          <a:stretch>
            <a:fillRect/>
          </a:stretch>
        </p:blipFill>
        <p:spPr>
          <a:xfrm>
            <a:off x="-507" y="764704"/>
            <a:ext cx="9144507" cy="3528515"/>
          </a:xfrm>
          <a:prstGeom prst="rect">
            <a:avLst/>
          </a:prstGeom>
        </p:spPr>
      </p:pic>
      <p:pic>
        <p:nvPicPr>
          <p:cNvPr id="6" name="Image 5"/>
          <p:cNvPicPr>
            <a:picLocks noChangeAspect="1"/>
          </p:cNvPicPr>
          <p:nvPr/>
        </p:nvPicPr>
        <p:blipFill>
          <a:blip r:embed="rId3"/>
          <a:stretch>
            <a:fillRect/>
          </a:stretch>
        </p:blipFill>
        <p:spPr>
          <a:xfrm>
            <a:off x="6152" y="4297783"/>
            <a:ext cx="3197696" cy="2318827"/>
          </a:xfrm>
          <a:prstGeom prst="rect">
            <a:avLst/>
          </a:prstGeom>
        </p:spPr>
      </p:pic>
      <p:pic>
        <p:nvPicPr>
          <p:cNvPr id="7" name="Image 6"/>
          <p:cNvPicPr>
            <a:picLocks noChangeAspect="1"/>
          </p:cNvPicPr>
          <p:nvPr/>
        </p:nvPicPr>
        <p:blipFill>
          <a:blip r:embed="rId4"/>
          <a:stretch>
            <a:fillRect/>
          </a:stretch>
        </p:blipFill>
        <p:spPr>
          <a:xfrm>
            <a:off x="3192265" y="4297775"/>
            <a:ext cx="5963318" cy="2318841"/>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182"/>
            <a:ext cx="1261608" cy="564556"/>
          </a:xfrm>
          <a:prstGeom prst="rect">
            <a:avLst/>
          </a:prstGeom>
        </p:spPr>
      </p:pic>
    </p:spTree>
    <p:extLst>
      <p:ext uri="{BB962C8B-B14F-4D97-AF65-F5344CB8AC3E}">
        <p14:creationId xmlns:p14="http://schemas.microsoft.com/office/powerpoint/2010/main" val="2301363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11/12/2021</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43</a:t>
            </a:fld>
            <a:endParaRPr lang="fr-FR" dirty="0"/>
          </a:p>
        </p:txBody>
      </p:sp>
      <p:sp>
        <p:nvSpPr>
          <p:cNvPr id="4" name="Rectangle 3"/>
          <p:cNvSpPr/>
          <p:nvPr/>
        </p:nvSpPr>
        <p:spPr>
          <a:xfrm>
            <a:off x="2123728" y="260648"/>
            <a:ext cx="3465757" cy="369332"/>
          </a:xfrm>
          <a:prstGeom prst="rect">
            <a:avLst/>
          </a:prstGeom>
        </p:spPr>
        <p:txBody>
          <a:bodyPr wrap="none">
            <a:spAutoFit/>
          </a:bodyPr>
          <a:lstStyle/>
          <a:p>
            <a:r>
              <a:rPr lang="fr-FR"/>
              <a:t>Wagon Remms10 – Res90 – Res91</a:t>
            </a:r>
          </a:p>
        </p:txBody>
      </p:sp>
      <p:pic>
        <p:nvPicPr>
          <p:cNvPr id="5" name="Image 4"/>
          <p:cNvPicPr>
            <a:picLocks noChangeAspect="1"/>
          </p:cNvPicPr>
          <p:nvPr/>
        </p:nvPicPr>
        <p:blipFill>
          <a:blip r:embed="rId2"/>
          <a:stretch>
            <a:fillRect/>
          </a:stretch>
        </p:blipFill>
        <p:spPr>
          <a:xfrm>
            <a:off x="15" y="619930"/>
            <a:ext cx="9144092" cy="1642378"/>
          </a:xfrm>
          <a:prstGeom prst="rect">
            <a:avLst/>
          </a:prstGeom>
        </p:spPr>
      </p:pic>
      <p:pic>
        <p:nvPicPr>
          <p:cNvPr id="6" name="Image 5"/>
          <p:cNvPicPr>
            <a:picLocks noChangeAspect="1"/>
          </p:cNvPicPr>
          <p:nvPr/>
        </p:nvPicPr>
        <p:blipFill>
          <a:blip r:embed="rId3"/>
          <a:stretch>
            <a:fillRect/>
          </a:stretch>
        </p:blipFill>
        <p:spPr>
          <a:xfrm>
            <a:off x="15" y="2079915"/>
            <a:ext cx="9143969" cy="2562817"/>
          </a:xfrm>
          <a:prstGeom prst="rect">
            <a:avLst/>
          </a:prstGeom>
        </p:spPr>
      </p:pic>
      <p:pic>
        <p:nvPicPr>
          <p:cNvPr id="7" name="Image 6"/>
          <p:cNvPicPr>
            <a:picLocks noChangeAspect="1"/>
          </p:cNvPicPr>
          <p:nvPr/>
        </p:nvPicPr>
        <p:blipFill>
          <a:blip r:embed="rId4"/>
          <a:stretch>
            <a:fillRect/>
          </a:stretch>
        </p:blipFill>
        <p:spPr>
          <a:xfrm>
            <a:off x="-1030" y="4480878"/>
            <a:ext cx="6172983" cy="2377122"/>
          </a:xfrm>
          <a:prstGeom prst="rect">
            <a:avLst/>
          </a:prstGeom>
        </p:spPr>
      </p:pic>
      <p:pic>
        <p:nvPicPr>
          <p:cNvPr id="8" name="Image 7"/>
          <p:cNvPicPr>
            <a:picLocks noChangeAspect="1"/>
          </p:cNvPicPr>
          <p:nvPr/>
        </p:nvPicPr>
        <p:blipFill>
          <a:blip r:embed="rId5"/>
          <a:stretch>
            <a:fillRect/>
          </a:stretch>
        </p:blipFill>
        <p:spPr>
          <a:xfrm>
            <a:off x="4859839" y="4604087"/>
            <a:ext cx="4284145" cy="2253913"/>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182"/>
            <a:ext cx="1261608" cy="564556"/>
          </a:xfrm>
          <a:prstGeom prst="rect">
            <a:avLst/>
          </a:prstGeom>
        </p:spPr>
      </p:pic>
    </p:spTree>
    <p:extLst>
      <p:ext uri="{BB962C8B-B14F-4D97-AF65-F5344CB8AC3E}">
        <p14:creationId xmlns:p14="http://schemas.microsoft.com/office/powerpoint/2010/main" val="3020374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2466081" cy="1233580"/>
          </a:xfrm>
          <a:prstGeom prst="rect">
            <a:avLst/>
          </a:prstGeom>
          <a:noFill/>
          <a:ln cap="flat">
            <a:noFill/>
          </a:ln>
        </p:spPr>
      </p:pic>
      <p:pic>
        <p:nvPicPr>
          <p:cNvPr id="3" name="Image 2"/>
          <p:cNvPicPr>
            <a:picLocks noChangeAspect="1"/>
          </p:cNvPicPr>
          <p:nvPr/>
        </p:nvPicPr>
        <p:blipFill>
          <a:blip r:embed="rId3"/>
          <a:stretch>
            <a:fillRect/>
          </a:stretch>
        </p:blipFill>
        <p:spPr>
          <a:xfrm>
            <a:off x="534448" y="3412129"/>
            <a:ext cx="3863248" cy="2812602"/>
          </a:xfrm>
          <a:prstGeom prst="rect">
            <a:avLst/>
          </a:prstGeom>
          <a:noFill/>
          <a:ln cap="flat">
            <a:noFill/>
          </a:ln>
        </p:spPr>
      </p:pic>
      <p:pic>
        <p:nvPicPr>
          <p:cNvPr id="4" name="Image 3"/>
          <p:cNvPicPr>
            <a:picLocks noChangeAspect="1"/>
          </p:cNvPicPr>
          <p:nvPr/>
        </p:nvPicPr>
        <p:blipFill>
          <a:blip r:embed="rId4"/>
          <a:stretch>
            <a:fillRect/>
          </a:stretch>
        </p:blipFill>
        <p:spPr>
          <a:xfrm>
            <a:off x="5247165" y="819558"/>
            <a:ext cx="3557253" cy="2592570"/>
          </a:xfrm>
          <a:prstGeom prst="rect">
            <a:avLst/>
          </a:prstGeom>
          <a:noFill/>
          <a:ln cap="flat">
            <a:noFill/>
          </a:ln>
        </p:spPr>
      </p:pic>
      <p:pic>
        <p:nvPicPr>
          <p:cNvPr id="5" name="Image 4"/>
          <p:cNvPicPr>
            <a:picLocks noChangeAspect="1"/>
          </p:cNvPicPr>
          <p:nvPr/>
        </p:nvPicPr>
        <p:blipFill>
          <a:blip r:embed="rId5"/>
          <a:stretch>
            <a:fillRect/>
          </a:stretch>
        </p:blipFill>
        <p:spPr>
          <a:xfrm>
            <a:off x="5247165" y="3362715"/>
            <a:ext cx="3557253" cy="2309216"/>
          </a:xfrm>
          <a:prstGeom prst="rect">
            <a:avLst/>
          </a:prstGeom>
          <a:noFill/>
          <a:ln cap="flat">
            <a:noFill/>
          </a:ln>
        </p:spPr>
      </p:pic>
      <p:sp>
        <p:nvSpPr>
          <p:cNvPr id="6" name="Rectangle 5"/>
          <p:cNvSpPr/>
          <p:nvPr/>
        </p:nvSpPr>
        <p:spPr>
          <a:xfrm>
            <a:off x="2856576" y="258820"/>
            <a:ext cx="308225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Modèles ferroviaires de France</a:t>
            </a:r>
          </a:p>
        </p:txBody>
      </p:sp>
      <p:sp>
        <p:nvSpPr>
          <p:cNvPr id="7" name="Rectangle 6"/>
          <p:cNvSpPr/>
          <p:nvPr/>
        </p:nvSpPr>
        <p:spPr>
          <a:xfrm>
            <a:off x="667228" y="2841626"/>
            <a:ext cx="3272052"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Maison de PN type PLM (PIERRE)</a:t>
            </a:r>
          </a:p>
        </p:txBody>
      </p:sp>
      <p:sp>
        <p:nvSpPr>
          <p:cNvPr id="8" name="Rectangle 7"/>
          <p:cNvSpPr/>
          <p:nvPr/>
        </p:nvSpPr>
        <p:spPr>
          <a:xfrm>
            <a:off x="6010131" y="2829071"/>
            <a:ext cx="2031321"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Unicode MS" pitchFamily="34"/>
                <a:ea typeface=""/>
                <a:cs typeface=""/>
              </a:rPr>
              <a:t>Caisses à piles 	</a:t>
            </a:r>
          </a:p>
        </p:txBody>
      </p:sp>
      <p:pic>
        <p:nvPicPr>
          <p:cNvPr id="9" name="Image 8"/>
          <p:cNvPicPr>
            <a:picLocks noChangeAspect="1"/>
          </p:cNvPicPr>
          <p:nvPr/>
        </p:nvPicPr>
        <p:blipFill>
          <a:blip r:embed="rId6"/>
          <a:stretch>
            <a:fillRect/>
          </a:stretch>
        </p:blipFill>
        <p:spPr>
          <a:xfrm>
            <a:off x="2556232" y="759171"/>
            <a:ext cx="2600782" cy="1951430"/>
          </a:xfrm>
          <a:prstGeom prst="rect">
            <a:avLst/>
          </a:prstGeom>
          <a:noFill/>
          <a:ln cap="flat">
            <a:noFill/>
          </a:ln>
        </p:spPr>
      </p:pic>
      <p:sp>
        <p:nvSpPr>
          <p:cNvPr id="10" name="Rectangle 9"/>
          <p:cNvSpPr/>
          <p:nvPr/>
        </p:nvSpPr>
        <p:spPr>
          <a:xfrm>
            <a:off x="2880140" y="2306199"/>
            <a:ext cx="1952975"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Armoire électrique</a:t>
            </a:r>
          </a:p>
        </p:txBody>
      </p:sp>
    </p:spTree>
    <p:extLst>
      <p:ext uri="{BB962C8B-B14F-4D97-AF65-F5344CB8AC3E}">
        <p14:creationId xmlns:p14="http://schemas.microsoft.com/office/powerpoint/2010/main" val="1708897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2469090" cy="1231495"/>
          </a:xfrm>
          <a:prstGeom prst="rect">
            <a:avLst/>
          </a:prstGeom>
          <a:noFill/>
          <a:ln cap="flat">
            <a:noFill/>
          </a:ln>
        </p:spPr>
      </p:pic>
      <p:sp>
        <p:nvSpPr>
          <p:cNvPr id="3" name="Rectangle 2"/>
          <p:cNvSpPr/>
          <p:nvPr/>
        </p:nvSpPr>
        <p:spPr>
          <a:xfrm>
            <a:off x="2820832" y="348157"/>
            <a:ext cx="4572000" cy="126188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000" b="0" i="0" u="none" strike="noStrike" kern="1200" cap="none" spc="0" baseline="0">
              <a:solidFill>
                <a:srgbClr val="000000"/>
              </a:solidFill>
              <a:uFillTx/>
              <a:latin typeface="Arial Unicode MS" pitchFamily="34"/>
              <a:ea typeface=""/>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Arial Unicode MS" pitchFamily="34"/>
                <a:ea typeface=""/>
                <a:cs typeface=""/>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Unicode MS" pitchFamily="34"/>
                <a:ea typeface=""/>
                <a:cs typeface=""/>
              </a:rPr>
              <a:t>AUTORAIL X 5801 à 5820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Unicode MS" pitchFamily="34"/>
                <a:ea typeface=""/>
                <a:cs typeface=""/>
              </a:rPr>
              <a:t>	</a:t>
            </a:r>
          </a:p>
        </p:txBody>
      </p:sp>
      <p:pic>
        <p:nvPicPr>
          <p:cNvPr id="4" name="Image 3"/>
          <p:cNvPicPr>
            <a:picLocks noChangeAspect="1"/>
          </p:cNvPicPr>
          <p:nvPr/>
        </p:nvPicPr>
        <p:blipFill>
          <a:blip r:embed="rId3"/>
          <a:stretch>
            <a:fillRect/>
          </a:stretch>
        </p:blipFill>
        <p:spPr>
          <a:xfrm>
            <a:off x="134636" y="1498125"/>
            <a:ext cx="4475247" cy="2516035"/>
          </a:xfrm>
          <a:prstGeom prst="rect">
            <a:avLst/>
          </a:prstGeom>
          <a:noFill/>
          <a:ln cap="flat">
            <a:noFill/>
          </a:ln>
        </p:spPr>
      </p:pic>
      <p:pic>
        <p:nvPicPr>
          <p:cNvPr id="5" name="Image 4"/>
          <p:cNvPicPr>
            <a:picLocks noChangeAspect="1"/>
          </p:cNvPicPr>
          <p:nvPr/>
        </p:nvPicPr>
        <p:blipFill>
          <a:blip r:embed="rId4"/>
          <a:stretch>
            <a:fillRect/>
          </a:stretch>
        </p:blipFill>
        <p:spPr>
          <a:xfrm>
            <a:off x="4314916" y="1498125"/>
            <a:ext cx="4829083" cy="2598916"/>
          </a:xfrm>
          <a:prstGeom prst="rect">
            <a:avLst/>
          </a:prstGeom>
          <a:noFill/>
          <a:ln cap="flat">
            <a:noFill/>
          </a:ln>
        </p:spPr>
      </p:pic>
      <p:sp>
        <p:nvSpPr>
          <p:cNvPr id="6" name="Rectangle 5"/>
          <p:cNvSpPr/>
          <p:nvPr/>
        </p:nvSpPr>
        <p:spPr>
          <a:xfrm>
            <a:off x="733248" y="4148459"/>
            <a:ext cx="4572000" cy="203132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Versions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X 5803 NEVERS 1978</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X 5807 NEVERS 1978</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X 5810 BORDEAUX 1970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X 5814 BORDEAUX 1970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X 5818 TOULOUSE 1970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X 5820 TOULOUSE 1970</a:t>
            </a:r>
          </a:p>
        </p:txBody>
      </p:sp>
    </p:spTree>
    <p:extLst>
      <p:ext uri="{BB962C8B-B14F-4D97-AF65-F5344CB8AC3E}">
        <p14:creationId xmlns:p14="http://schemas.microsoft.com/office/powerpoint/2010/main" val="4291797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0588" y="432127"/>
            <a:ext cx="3555141"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800" b="0" i="0" u="none" strike="noStrike" kern="1200" cap="none" spc="0" baseline="0">
                <a:solidFill>
                  <a:srgbClr val="000000"/>
                </a:solidFill>
                <a:uFillTx/>
                <a:latin typeface="Calibri"/>
                <a:ea typeface=""/>
                <a:cs typeface=""/>
              </a:rPr>
              <a:t>REMORQUE VERNEY XR9501 à 9563</a:t>
            </a:r>
            <a:endParaRPr lang="fr-FR" sz="1800" b="0" i="0" u="none" strike="noStrike" kern="1200" cap="none" spc="0" baseline="0">
              <a:solidFill>
                <a:srgbClr val="000000"/>
              </a:solidFill>
              <a:uFillTx/>
              <a:latin typeface="Calibri"/>
              <a:ea typeface=""/>
              <a:cs typeface=""/>
            </a:endParaRPr>
          </a:p>
        </p:txBody>
      </p:sp>
      <p:pic>
        <p:nvPicPr>
          <p:cNvPr id="3" name="Image 2"/>
          <p:cNvPicPr>
            <a:picLocks noChangeAspect="1"/>
          </p:cNvPicPr>
          <p:nvPr/>
        </p:nvPicPr>
        <p:blipFill>
          <a:blip r:embed="rId2"/>
          <a:stretch>
            <a:fillRect/>
          </a:stretch>
        </p:blipFill>
        <p:spPr>
          <a:xfrm>
            <a:off x="0" y="0"/>
            <a:ext cx="2469090" cy="1231495"/>
          </a:xfrm>
          <a:prstGeom prst="rect">
            <a:avLst/>
          </a:prstGeom>
          <a:noFill/>
          <a:ln cap="flat">
            <a:noFill/>
          </a:ln>
        </p:spPr>
      </p:pic>
      <p:pic>
        <p:nvPicPr>
          <p:cNvPr id="4" name="Image 3"/>
          <p:cNvPicPr>
            <a:picLocks noChangeAspect="1"/>
          </p:cNvPicPr>
          <p:nvPr/>
        </p:nvPicPr>
        <p:blipFill>
          <a:blip r:embed="rId3"/>
          <a:stretch>
            <a:fillRect/>
          </a:stretch>
        </p:blipFill>
        <p:spPr>
          <a:xfrm>
            <a:off x="0" y="1667664"/>
            <a:ext cx="4488817" cy="2516035"/>
          </a:xfrm>
          <a:prstGeom prst="rect">
            <a:avLst/>
          </a:prstGeom>
          <a:noFill/>
          <a:ln cap="flat">
            <a:noFill/>
          </a:ln>
        </p:spPr>
      </p:pic>
      <p:pic>
        <p:nvPicPr>
          <p:cNvPr id="5" name="Image 4"/>
          <p:cNvPicPr>
            <a:picLocks noChangeAspect="1"/>
          </p:cNvPicPr>
          <p:nvPr/>
        </p:nvPicPr>
        <p:blipFill>
          <a:blip r:embed="rId4"/>
          <a:stretch>
            <a:fillRect/>
          </a:stretch>
        </p:blipFill>
        <p:spPr>
          <a:xfrm>
            <a:off x="4668752" y="1667664"/>
            <a:ext cx="4475247" cy="2516035"/>
          </a:xfrm>
          <a:prstGeom prst="rect">
            <a:avLst/>
          </a:prstGeom>
          <a:noFill/>
          <a:ln cap="flat">
            <a:noFill/>
          </a:ln>
        </p:spPr>
      </p:pic>
      <p:sp>
        <p:nvSpPr>
          <p:cNvPr id="6" name="Rectangle 5"/>
          <p:cNvSpPr/>
          <p:nvPr/>
        </p:nvSpPr>
        <p:spPr>
          <a:xfrm>
            <a:off x="353680" y="4310673"/>
            <a:ext cx="4572000" cy="175432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Versions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a typeface=""/>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XR 9512 CARCASSONNE TOIT CREME 1970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XR 9531 CARCASSONNE TOIT CREME 1970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XR 9556 NEVERS TOIT CREME 1972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XR 9561 NEVERS TOIT ROUGE 1972</a:t>
            </a:r>
          </a:p>
        </p:txBody>
      </p:sp>
    </p:spTree>
    <p:extLst>
      <p:ext uri="{BB962C8B-B14F-4D97-AF65-F5344CB8AC3E}">
        <p14:creationId xmlns:p14="http://schemas.microsoft.com/office/powerpoint/2010/main" val="2586940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Rectangle 1"/>
          <p:cNvSpPr/>
          <p:nvPr/>
        </p:nvSpPr>
        <p:spPr>
          <a:xfrm>
            <a:off x="320040" y="764639"/>
            <a:ext cx="8440917" cy="490499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1" compatLnSpc="0">
            <a:spAutoFit/>
          </a:bodyPr>
          <a:lstStyle/>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4400" b="1" i="0" u="none" strike="noStrike" kern="1200" cap="none" spc="0" baseline="0">
                <a:solidFill>
                  <a:srgbClr val="000000"/>
                </a:solidFill>
                <a:uFillTx/>
                <a:latin typeface="Candara" pitchFamily="34"/>
                <a:ea typeface="Microsoft YaHei" pitchFamily="2"/>
                <a:cs typeface="Arial" pitchFamily="34"/>
              </a:rPr>
              <a:t>Idée à quelques uns :</a:t>
            </a: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ndara" pitchFamily="34"/>
                <a:ea typeface="Microsoft YaHei" pitchFamily="2"/>
                <a:cs typeface="Arial" pitchFamily="34"/>
              </a:rPr>
              <a:t>Réaliser des modules individuels pouvant</a:t>
            </a: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ndara" pitchFamily="34"/>
                <a:ea typeface="Microsoft YaHei" pitchFamily="2"/>
                <a:cs typeface="Arial" pitchFamily="34"/>
              </a:rPr>
              <a:t>permettre un principe de continuité sur</a:t>
            </a: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ndara" pitchFamily="34"/>
                <a:ea typeface="Microsoft YaHei" pitchFamily="2"/>
                <a:cs typeface="Arial" pitchFamily="34"/>
              </a:rPr>
              <a:t>une ou deux voies</a:t>
            </a: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ndara" pitchFamily="34"/>
                <a:ea typeface="Microsoft YaHei" pitchFamily="2"/>
                <a:cs typeface="Arial" pitchFamily="34"/>
              </a:rPr>
              <a:t>en utilisant  un standard (existant ou a créer)</a:t>
            </a: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endParaRPr lang="fr-FR" sz="2400" b="1" i="0" u="none" strike="noStrike" kern="1200" cap="none" spc="0" baseline="0">
              <a:solidFill>
                <a:srgbClr val="000000"/>
              </a:solidFill>
              <a:uFillTx/>
              <a:latin typeface="Candara" pitchFamily="34"/>
              <a:ea typeface="Microsoft YaHei" pitchFamily="2"/>
              <a:cs typeface="Arial" pitchFamily="34"/>
            </a:endParaRP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ndara" pitchFamily="34"/>
                <a:ea typeface="Microsoft YaHei" pitchFamily="2"/>
                <a:cs typeface="Arial" pitchFamily="34"/>
              </a:rPr>
              <a:t>Afin, lors de la réunion des constructeurs, d’avoir une longueur</a:t>
            </a: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ndara" pitchFamily="34"/>
                <a:ea typeface="Microsoft YaHei" pitchFamily="2"/>
                <a:cs typeface="Arial" pitchFamily="34"/>
              </a:rPr>
              <a:t>de voie conséquente pour rouler dans un décor</a:t>
            </a:r>
            <a:r>
              <a:rPr lang="fr-FR" sz="2400" b="1" i="0" u="none" strike="sngStrike" kern="1200" cap="none" spc="0" baseline="0">
                <a:solidFill>
                  <a:srgbClr val="000000"/>
                </a:solidFill>
                <a:uFillTx/>
                <a:latin typeface="Candara" pitchFamily="34"/>
                <a:ea typeface="Microsoft YaHei" pitchFamily="2"/>
                <a:cs typeface="Arial" pitchFamily="34"/>
              </a:rPr>
              <a:t>s</a:t>
            </a: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ndara" pitchFamily="34"/>
                <a:ea typeface="Microsoft YaHei" pitchFamily="2"/>
                <a:cs typeface="Arial" pitchFamily="34"/>
              </a:rPr>
              <a:t>Et permettre d’être présent sur des expos</a:t>
            </a: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E458A63-A41C-4F53-9402-FAA8739709C9}"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ADE389-CB0C-4298-89E4-E045A6DBC7F3}" type="slidenum">
              <a:t>47</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6" name="Rectangle 6"/>
          <p:cNvSpPr/>
          <p:nvPr/>
        </p:nvSpPr>
        <p:spPr>
          <a:xfrm>
            <a:off x="2308677" y="120956"/>
            <a:ext cx="4169161" cy="5169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1" compatLnSpc="0">
            <a:spAutoFit/>
          </a:bodyPr>
          <a:lstStyle/>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000000"/>
                </a:solidFill>
                <a:uFillTx/>
                <a:latin typeface="Candara" pitchFamily="34"/>
                <a:ea typeface="Microsoft YaHei" pitchFamily="2"/>
                <a:cs typeface="Arial" pitchFamily="34"/>
              </a:rPr>
              <a:t>MODULES STANDARDISES</a:t>
            </a:r>
          </a:p>
        </p:txBody>
      </p:sp>
    </p:spTree>
    <p:extLst>
      <p:ext uri="{BB962C8B-B14F-4D97-AF65-F5344CB8AC3E}">
        <p14:creationId xmlns:p14="http://schemas.microsoft.com/office/powerpoint/2010/main" val="3549802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rmAutofit fontScale="90000"/>
          </a:bodyPr>
          <a:lstStyle/>
          <a:p>
            <a:pPr lvl="0"/>
            <a:r>
              <a:rPr lang="fr-FR" b="1"/>
              <a:t>PROJET MODUL0ZERO</a:t>
            </a:r>
            <a:br>
              <a:rPr lang="fr-FR" b="1"/>
            </a:br>
            <a:endParaRPr lang="fr-FR" b="1"/>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48</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graphicFrame>
        <p:nvGraphicFramePr>
          <p:cNvPr id="6" name="Objet 6"/>
          <p:cNvGraphicFramePr/>
          <p:nvPr/>
        </p:nvGraphicFramePr>
        <p:xfrm>
          <a:off x="1690561" y="2094122"/>
          <a:ext cx="5762155" cy="3733559"/>
        </p:xfrm>
        <a:graphic>
          <a:graphicData uri="http://schemas.openxmlformats.org/presentationml/2006/ole">
            <mc:AlternateContent xmlns:mc="http://schemas.openxmlformats.org/markup-compatibility/2006">
              <mc:Choice xmlns:v="urn:schemas-microsoft-com:vml" Requires="v">
                <p:oleObj spid="_x0000_s3087" r:id="rId4" imgW="313302316" imgH="202900547" progId="">
                  <p:embed/>
                </p:oleObj>
              </mc:Choice>
              <mc:Fallback>
                <p:oleObj r:id="rId4" imgW="313302316" imgH="202900547" progId="">
                  <p:embed/>
                  <p:pic>
                    <p:nvPicPr>
                      <p:cNvPr id="0" name=""/>
                      <p:cNvPicPr/>
                      <p:nvPr/>
                    </p:nvPicPr>
                    <p:blipFill>
                      <a:blip r:embed="rId5"/>
                      <a:stretch>
                        <a:fillRect/>
                      </a:stretch>
                    </p:blipFill>
                    <p:spPr>
                      <a:xfrm>
                        <a:off x="1690561" y="2094122"/>
                        <a:ext cx="5762155" cy="3733559"/>
                      </a:xfrm>
                      <a:prstGeom prst="rect">
                        <a:avLst/>
                      </a:prstGeom>
                      <a:noFill/>
                      <a:ln cap="flat">
                        <a:noFill/>
                      </a:ln>
                    </p:spPr>
                  </p:pic>
                </p:oleObj>
              </mc:Fallback>
            </mc:AlternateContent>
          </a:graphicData>
        </a:graphic>
      </p:graphicFrame>
    </p:spTree>
    <p:extLst>
      <p:ext uri="{BB962C8B-B14F-4D97-AF65-F5344CB8AC3E}">
        <p14:creationId xmlns:p14="http://schemas.microsoft.com/office/powerpoint/2010/main" val="3495358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45057" y="2523606"/>
            <a:ext cx="8183084" cy="3825438"/>
          </a:xfrm>
          <a:prstGeom prst="rect">
            <a:avLst/>
          </a:prstGeom>
          <a:noFill/>
          <a:ln cap="flat">
            <a:noFill/>
          </a:ln>
        </p:spPr>
      </p:pic>
      <p:sp>
        <p:nvSpPr>
          <p:cNvPr id="3" name="Rectangle 4"/>
          <p:cNvSpPr/>
          <p:nvPr/>
        </p:nvSpPr>
        <p:spPr>
          <a:xfrm>
            <a:off x="345057" y="487329"/>
            <a:ext cx="4572000" cy="17081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100" b="0" i="0" u="none" strike="noStrike" kern="1200" cap="none" spc="0" baseline="0">
                <a:solidFill>
                  <a:srgbClr val="000000"/>
                </a:solidFill>
                <a:uFillTx/>
                <a:latin typeface="Arial" pitchFamily="34"/>
                <a:ea typeface=""/>
                <a:cs typeface=""/>
              </a:rPr>
              <a:t>Normes Européennes de Modélisme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34"/>
                <a:ea typeface=""/>
                <a:cs typeface=""/>
              </a:rPr>
              <a:t>Réseaux modulaires échelle 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34"/>
                <a:ea typeface=""/>
                <a:cs typeface=""/>
              </a:rPr>
              <a:t>CDZ</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a:solidFill>
                  <a:srgbClr val="000000"/>
                </a:solidFill>
                <a:uFillTx/>
                <a:latin typeface="Arial" pitchFamily="34"/>
                <a:ea typeface=""/>
                <a:cs typeface=""/>
              </a:rPr>
              <a:t>NEM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Arial" pitchFamily="34"/>
                <a:ea typeface=""/>
                <a:cs typeface=""/>
              </a:rPr>
              <a:t>962 F</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000000"/>
                </a:solidFill>
                <a:uFillTx/>
                <a:latin typeface="Arial" pitchFamily="34"/>
                <a:ea typeface=""/>
                <a:cs typeface=""/>
              </a:rPr>
              <a:t>Page 1 de 11</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0000"/>
                </a:solidFill>
                <a:uFillTx/>
                <a:latin typeface="Arial" pitchFamily="34"/>
                <a:ea typeface=""/>
                <a:cs typeface=""/>
              </a:rPr>
              <a:t>Documentation</a:t>
            </a:r>
            <a:endParaRPr lang="fr-FR" sz="1800" b="0" i="0" u="none" strike="noStrike" kern="1200" cap="none" spc="0" baseline="0">
              <a:solidFill>
                <a:srgbClr val="000000"/>
              </a:solidFill>
              <a:uFillTx/>
              <a:latin typeface="Calibri"/>
              <a:ea typeface=""/>
              <a:cs typeface=""/>
            </a:endParaRPr>
          </a:p>
        </p:txBody>
      </p:sp>
      <p:pic>
        <p:nvPicPr>
          <p:cNvPr id="4" name="Picture 2" descr="https://morop.org/images/logo.png"/>
          <p:cNvPicPr>
            <a:picLocks noChangeAspect="1"/>
          </p:cNvPicPr>
          <p:nvPr/>
        </p:nvPicPr>
        <p:blipFill>
          <a:blip r:embed="rId3"/>
          <a:srcRect/>
          <a:stretch>
            <a:fillRect/>
          </a:stretch>
        </p:blipFill>
        <p:spPr>
          <a:xfrm>
            <a:off x="5307470" y="150437"/>
            <a:ext cx="2171699" cy="1238253"/>
          </a:xfrm>
          <a:prstGeom prst="rect">
            <a:avLst/>
          </a:prstGeom>
          <a:noFill/>
          <a:ln cap="flat">
            <a:noFill/>
          </a:ln>
        </p:spPr>
      </p:pic>
    </p:spTree>
    <p:extLst>
      <p:ext uri="{BB962C8B-B14F-4D97-AF65-F5344CB8AC3E}">
        <p14:creationId xmlns:p14="http://schemas.microsoft.com/office/powerpoint/2010/main" val="2796423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rmAutofit fontScale="90000"/>
          </a:bodyPr>
          <a:lstStyle/>
          <a:p>
            <a:pPr lvl="0"/>
            <a:r>
              <a:rPr lang="fr-FR" sz="2400" b="1"/>
              <a:t>PROCES VERBAL DE L'ASSEMBLEE GENERALE</a:t>
            </a:r>
            <a:br>
              <a:rPr lang="fr-FR" sz="2400" b="1"/>
            </a:br>
            <a:r>
              <a:rPr lang="fr-FR" sz="2400" b="1"/>
              <a:t> du samedi  6 juin 2020 à 10 H00</a:t>
            </a:r>
            <a:r>
              <a:rPr lang="fr-FR" sz="2400"/>
              <a:t/>
            </a:r>
            <a:br>
              <a:rPr lang="fr-FR" sz="2400"/>
            </a:br>
            <a:endParaRPr lang="fr-FR" sz="2400"/>
          </a:p>
        </p:txBody>
      </p:sp>
      <p:sp>
        <p:nvSpPr>
          <p:cNvPr id="3" name="Espace réservé du contenu 2"/>
          <p:cNvSpPr txBox="1">
            <a:spLocks noGrp="1"/>
          </p:cNvSpPr>
          <p:nvPr>
            <p:ph type="body" idx="4294967295"/>
          </p:nvPr>
        </p:nvSpPr>
        <p:spPr>
          <a:xfrm>
            <a:off x="457200" y="1052638"/>
            <a:ext cx="8229243" cy="4525557"/>
          </a:xfrm>
        </p:spPr>
        <p:txBody>
          <a:bodyPr>
            <a:noAutofit/>
          </a:bodyPr>
          <a:lstStyle/>
          <a:p>
            <a:pPr lvl="0">
              <a:spcBef>
                <a:spcPts val="640"/>
              </a:spcBef>
              <a:buNone/>
            </a:pPr>
            <a:r>
              <a:rPr lang="fr-FR" sz="800" dirty="0"/>
              <a:t>Les membres de l'association </a:t>
            </a:r>
            <a:r>
              <a:rPr lang="fr-FR" sz="800" b="1" dirty="0"/>
              <a:t>AMIS DU ZERO</a:t>
            </a:r>
            <a:r>
              <a:rPr lang="fr-FR" sz="800" dirty="0"/>
              <a:t> se sont réunis en assemblée  générale le 6 juin 2O2O à 14 h 00 au </a:t>
            </a:r>
            <a:r>
              <a:rPr lang="fr-FR" sz="800" b="1" dirty="0"/>
              <a:t>VATEL</a:t>
            </a:r>
            <a:r>
              <a:rPr lang="fr-FR" sz="800" dirty="0"/>
              <a:t> à Nîmes.</a:t>
            </a:r>
          </a:p>
          <a:p>
            <a:pPr lvl="0">
              <a:spcAft>
                <a:spcPts val="0"/>
              </a:spcAft>
              <a:buNone/>
            </a:pPr>
            <a:r>
              <a:rPr lang="fr-FR" sz="800" dirty="0"/>
              <a:t> </a:t>
            </a:r>
          </a:p>
          <a:p>
            <a:pPr lvl="0">
              <a:spcAft>
                <a:spcPts val="0"/>
              </a:spcAft>
              <a:buNone/>
            </a:pPr>
            <a:r>
              <a:rPr lang="fr-FR" sz="800" dirty="0"/>
              <a:t>L'assemblée était présidée par Michel LOUETTE.</a:t>
            </a:r>
          </a:p>
          <a:p>
            <a:pPr lvl="0">
              <a:spcAft>
                <a:spcPts val="0"/>
              </a:spcAft>
              <a:buNone/>
            </a:pPr>
            <a:r>
              <a:rPr lang="fr-FR" sz="800" dirty="0"/>
              <a:t>Les adhérents ont été convoqués par Email - conformément aux dispositions inscrites dans les statuts de l'association</a:t>
            </a:r>
            <a:r>
              <a:rPr lang="fr-FR" sz="800" dirty="0" smtClean="0"/>
              <a:t>. La </a:t>
            </a:r>
            <a:r>
              <a:rPr lang="fr-FR" sz="800" dirty="0"/>
              <a:t>validité de la convocation est reconnue par les membres de l'association. Sont présents 19 membres de l'association ayant signé la feuille de présence et 10 adhérents ont donné procuration.</a:t>
            </a:r>
          </a:p>
          <a:p>
            <a:pPr lvl="0">
              <a:spcAft>
                <a:spcPts val="0"/>
              </a:spcAft>
              <a:buNone/>
            </a:pPr>
            <a:r>
              <a:rPr lang="fr-FR" sz="800" dirty="0"/>
              <a:t>Le quorum est réuni. En conséquence l'association peut valablement délibérer.</a:t>
            </a:r>
          </a:p>
          <a:p>
            <a:pPr lvl="0">
              <a:spcAft>
                <a:spcPts val="0"/>
              </a:spcAft>
              <a:buNone/>
            </a:pPr>
            <a:r>
              <a:rPr lang="fr-FR" sz="800" dirty="0"/>
              <a:t> </a:t>
            </a:r>
          </a:p>
          <a:p>
            <a:pPr lvl="0">
              <a:spcAft>
                <a:spcPts val="0"/>
              </a:spcAft>
              <a:buNone/>
            </a:pPr>
            <a:r>
              <a:rPr lang="fr-FR" sz="800" b="1" dirty="0"/>
              <a:t>Procès-verbal de  la précédente assemblée générale  </a:t>
            </a:r>
            <a:r>
              <a:rPr lang="fr-FR" sz="800" dirty="0"/>
              <a:t> Adopté à l’unanimité</a:t>
            </a:r>
          </a:p>
          <a:p>
            <a:pPr lvl="0">
              <a:spcAft>
                <a:spcPts val="0"/>
              </a:spcAft>
              <a:buNone/>
            </a:pPr>
            <a:r>
              <a:rPr lang="fr-FR" sz="800" dirty="0"/>
              <a:t> </a:t>
            </a:r>
          </a:p>
          <a:p>
            <a:pPr lvl="0">
              <a:spcAft>
                <a:spcPts val="0"/>
              </a:spcAft>
              <a:buNone/>
            </a:pPr>
            <a:r>
              <a:rPr lang="fr-FR" sz="800" b="1" dirty="0"/>
              <a:t>Rapport budgétaire</a:t>
            </a:r>
            <a:r>
              <a:rPr lang="fr-FR" sz="800" dirty="0"/>
              <a:t> Rapport budgétaire 2019-2020  par le trésorier Bernard MOLLARD adopté</a:t>
            </a:r>
          </a:p>
          <a:p>
            <a:pPr lvl="0">
              <a:spcAft>
                <a:spcPts val="0"/>
              </a:spcAft>
              <a:buNone/>
            </a:pPr>
            <a:r>
              <a:rPr lang="fr-FR" sz="800" b="1" dirty="0"/>
              <a:t> </a:t>
            </a:r>
          </a:p>
          <a:p>
            <a:pPr lvl="0">
              <a:spcAft>
                <a:spcPts val="0"/>
              </a:spcAft>
              <a:buNone/>
            </a:pPr>
            <a:r>
              <a:rPr lang="fr-FR" sz="800" b="1" dirty="0"/>
              <a:t>Rapport moral</a:t>
            </a:r>
          </a:p>
          <a:p>
            <a:pPr lvl="0">
              <a:spcAft>
                <a:spcPts val="0"/>
              </a:spcAft>
              <a:buNone/>
            </a:pPr>
            <a:r>
              <a:rPr lang="fr-FR" sz="800" dirty="0"/>
              <a:t>La volonté de notre l’association</a:t>
            </a:r>
          </a:p>
          <a:p>
            <a:pPr lvl="0">
              <a:spcAft>
                <a:spcPts val="0"/>
              </a:spcAft>
              <a:buNone/>
            </a:pPr>
            <a:r>
              <a:rPr lang="fr-FR" sz="800" dirty="0"/>
              <a:t>Objectifs associatifs</a:t>
            </a:r>
          </a:p>
          <a:p>
            <a:pPr lvl="0">
              <a:spcAft>
                <a:spcPts val="0"/>
              </a:spcAft>
              <a:buNone/>
            </a:pPr>
            <a:r>
              <a:rPr lang="fr-FR" sz="800" dirty="0"/>
              <a:t>Nos rapports avec notre l’environnement</a:t>
            </a:r>
          </a:p>
          <a:p>
            <a:pPr lvl="0">
              <a:spcAft>
                <a:spcPts val="0"/>
              </a:spcAft>
              <a:buNone/>
            </a:pPr>
            <a:r>
              <a:rPr lang="fr-FR" sz="800" dirty="0"/>
              <a:t>Relations avec le cercle du zéro</a:t>
            </a:r>
          </a:p>
          <a:p>
            <a:pPr lvl="0">
              <a:spcAft>
                <a:spcPts val="0"/>
              </a:spcAft>
              <a:buNone/>
            </a:pPr>
            <a:r>
              <a:rPr lang="fr-FR" sz="800" dirty="0"/>
              <a:t>Relations avec le MOROP</a:t>
            </a:r>
          </a:p>
          <a:p>
            <a:pPr lvl="0">
              <a:spcAft>
                <a:spcPts val="0"/>
              </a:spcAft>
              <a:buNone/>
            </a:pPr>
            <a:r>
              <a:rPr lang="fr-FR" sz="800" dirty="0"/>
              <a:t>Rapport moral 2019-2020 par le secrétaire Gilbert LEBEC adopté</a:t>
            </a:r>
          </a:p>
          <a:p>
            <a:pPr lvl="0">
              <a:spcAft>
                <a:spcPts val="0"/>
              </a:spcAft>
              <a:buNone/>
            </a:pPr>
            <a:r>
              <a:rPr lang="fr-FR" sz="800" dirty="0"/>
              <a:t> </a:t>
            </a:r>
          </a:p>
          <a:p>
            <a:pPr lvl="0">
              <a:spcAft>
                <a:spcPts val="0"/>
              </a:spcAft>
              <a:buNone/>
            </a:pPr>
            <a:r>
              <a:rPr lang="fr-FR" sz="800" b="1" dirty="0"/>
              <a:t>Rapport activité 2019-2020  par le président</a:t>
            </a:r>
          </a:p>
          <a:p>
            <a:pPr lvl="0">
              <a:spcAft>
                <a:spcPts val="0"/>
              </a:spcAft>
              <a:buNone/>
            </a:pPr>
            <a:r>
              <a:rPr lang="fr-FR" sz="800" dirty="0"/>
              <a:t>Nos réunions hors COVID,</a:t>
            </a:r>
          </a:p>
          <a:p>
            <a:pPr lvl="0">
              <a:spcAft>
                <a:spcPts val="0"/>
              </a:spcAft>
              <a:buNone/>
            </a:pPr>
            <a:r>
              <a:rPr lang="fr-FR" sz="800" dirty="0"/>
              <a:t>La réunion des constructeurs annulée et son avenir,</a:t>
            </a:r>
          </a:p>
          <a:p>
            <a:pPr lvl="0">
              <a:spcAft>
                <a:spcPts val="0"/>
              </a:spcAft>
              <a:buNone/>
            </a:pPr>
            <a:r>
              <a:rPr lang="fr-FR" sz="800" dirty="0"/>
              <a:t>Compte rendu de notre voyage à Telford au royaume unis,</a:t>
            </a:r>
          </a:p>
          <a:p>
            <a:pPr lvl="0">
              <a:spcAft>
                <a:spcPts val="0"/>
              </a:spcAft>
              <a:buNone/>
            </a:pPr>
            <a:r>
              <a:rPr lang="fr-FR" sz="800" dirty="0"/>
              <a:t>Avancée des projets de modèles,</a:t>
            </a:r>
          </a:p>
          <a:p>
            <a:pPr lvl="0">
              <a:spcAft>
                <a:spcPts val="0"/>
              </a:spcAft>
              <a:buNone/>
            </a:pPr>
            <a:r>
              <a:rPr lang="fr-FR" sz="800" dirty="0"/>
              <a:t>Présences  aux divers salons de modélisme.</a:t>
            </a:r>
          </a:p>
          <a:p>
            <a:pPr lvl="0">
              <a:spcAft>
                <a:spcPts val="0"/>
              </a:spcAft>
              <a:buNone/>
            </a:pPr>
            <a:r>
              <a:rPr lang="fr-FR" sz="800" dirty="0"/>
              <a:t>Rapport activité 2019-2020  par le président Michel LOUETTE adopté</a:t>
            </a:r>
          </a:p>
          <a:p>
            <a:pPr lvl="0">
              <a:spcAft>
                <a:spcPts val="0"/>
              </a:spcAft>
              <a:buNone/>
            </a:pPr>
            <a:r>
              <a:rPr lang="fr-FR" sz="800" dirty="0"/>
              <a:t> </a:t>
            </a:r>
          </a:p>
          <a:p>
            <a:pPr lvl="0">
              <a:spcAft>
                <a:spcPts val="0"/>
              </a:spcAft>
              <a:buNone/>
            </a:pPr>
            <a:r>
              <a:rPr lang="fr-FR" sz="800" b="1" dirty="0"/>
              <a:t>Election du conseil d'administration</a:t>
            </a:r>
          </a:p>
          <a:p>
            <a:pPr lvl="0">
              <a:spcAft>
                <a:spcPts val="0"/>
              </a:spcAft>
              <a:buNone/>
            </a:pPr>
            <a:r>
              <a:rPr lang="fr-FR" sz="800" dirty="0"/>
              <a:t>Après vote à main levée sont élus</a:t>
            </a:r>
          </a:p>
          <a:p>
            <a:pPr lvl="0">
              <a:spcAft>
                <a:spcPts val="0"/>
              </a:spcAft>
              <a:buNone/>
            </a:pPr>
            <a:r>
              <a:rPr lang="fr-FR" sz="800" dirty="0"/>
              <a:t>Président Michel LOUETTE</a:t>
            </a:r>
          </a:p>
          <a:p>
            <a:pPr lvl="0">
              <a:spcAft>
                <a:spcPts val="0"/>
              </a:spcAft>
              <a:buNone/>
            </a:pPr>
            <a:r>
              <a:rPr lang="fr-FR" sz="800" dirty="0"/>
              <a:t>Vice-président Henri RODDE</a:t>
            </a:r>
          </a:p>
          <a:p>
            <a:pPr lvl="0">
              <a:spcAft>
                <a:spcPts val="0"/>
              </a:spcAft>
              <a:buNone/>
            </a:pPr>
            <a:r>
              <a:rPr lang="fr-FR" sz="800" dirty="0"/>
              <a:t>Secrétaire Gilbert LEBEC</a:t>
            </a:r>
          </a:p>
          <a:p>
            <a:pPr lvl="0">
              <a:spcAft>
                <a:spcPts val="0"/>
              </a:spcAft>
              <a:buNone/>
            </a:pPr>
            <a:r>
              <a:rPr lang="fr-FR" sz="800" dirty="0"/>
              <a:t>Trésorier Bernard MOLLARD</a:t>
            </a:r>
          </a:p>
          <a:p>
            <a:pPr lvl="0">
              <a:spcAft>
                <a:spcPts val="0"/>
              </a:spcAft>
              <a:buNone/>
            </a:pPr>
            <a:r>
              <a:rPr lang="fr-FR" sz="800" dirty="0"/>
              <a:t> </a:t>
            </a:r>
          </a:p>
          <a:p>
            <a:pPr lvl="0">
              <a:spcAft>
                <a:spcPts val="0"/>
              </a:spcAft>
              <a:buNone/>
            </a:pPr>
            <a:r>
              <a:rPr lang="fr-FR" sz="800" dirty="0"/>
              <a:t>Pas de modification du règlement intérieur. Les statuts seront redéposés.</a:t>
            </a:r>
          </a:p>
          <a:p>
            <a:pPr lvl="0">
              <a:spcAft>
                <a:spcPts val="0"/>
              </a:spcAft>
              <a:buNone/>
            </a:pPr>
            <a:r>
              <a:rPr lang="fr-FR" sz="800" dirty="0"/>
              <a:t>						</a:t>
            </a:r>
          </a:p>
          <a:p>
            <a:pPr lvl="0">
              <a:spcAft>
                <a:spcPts val="0"/>
              </a:spcAft>
              <a:buNone/>
            </a:pPr>
            <a:r>
              <a:rPr lang="fr-FR" sz="800" b="1" dirty="0"/>
              <a:t>Questions diverses.</a:t>
            </a:r>
          </a:p>
          <a:p>
            <a:pPr lvl="0">
              <a:spcAft>
                <a:spcPts val="0"/>
              </a:spcAft>
              <a:buNone/>
            </a:pPr>
            <a:endParaRPr lang="fr-FR" sz="700" dirty="0"/>
          </a:p>
        </p:txBody>
      </p:sp>
      <p:sp>
        <p:nvSpPr>
          <p:cNvPr id="4"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29C049-9CB2-4556-9C7F-AA71090457AA}"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3197505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5"/>
          <p:cNvPicPr>
            <a:picLocks noChangeAspect="1"/>
          </p:cNvPicPr>
          <p:nvPr/>
        </p:nvPicPr>
        <p:blipFill>
          <a:blip r:embed="rId3">
            <a:lum bright="-50000"/>
            <a:alphaModFix/>
          </a:blip>
          <a:srcRect/>
          <a:stretch>
            <a:fillRect/>
          </a:stretch>
        </p:blipFill>
        <p:spPr>
          <a:xfrm>
            <a:off x="-33476" y="1196638"/>
            <a:ext cx="9291236" cy="4814279"/>
          </a:xfrm>
          <a:prstGeom prst="rect">
            <a:avLst/>
          </a:prstGeom>
          <a:noFill/>
          <a:ln cap="flat">
            <a:noFill/>
          </a:ln>
        </p:spPr>
      </p:pic>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8E6F966-B844-4946-BE09-021690427905}"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E889E76-230D-48C8-849E-C11EF1475773}" type="slidenum">
              <a:t>50</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83158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C076CE-8F0C-4C93-957F-EEF3541D65FE}"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543DC3C-4939-47B1-A80D-B31C218F9A9B}" type="slidenum">
              <a:t>51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Espace réservé du contenu 5"/>
          <p:cNvPicPr>
            <a:picLocks noChangeAspect="1"/>
          </p:cNvPicPr>
          <p:nvPr/>
        </p:nvPicPr>
        <p:blipFill>
          <a:blip r:embed="rId3">
            <a:lum bright="-50000"/>
            <a:alphaModFix/>
          </a:blip>
          <a:srcRect/>
          <a:stretch>
            <a:fillRect/>
          </a:stretch>
        </p:blipFill>
        <p:spPr>
          <a:xfrm>
            <a:off x="0" y="700201"/>
            <a:ext cx="9143643" cy="6020994"/>
          </a:xfrm>
          <a:prstGeom prst="rect">
            <a:avLst/>
          </a:prstGeom>
          <a:noFill/>
          <a:ln cap="flat">
            <a:noFill/>
          </a:ln>
        </p:spPr>
      </p:pic>
    </p:spTree>
    <p:extLst>
      <p:ext uri="{BB962C8B-B14F-4D97-AF65-F5344CB8AC3E}">
        <p14:creationId xmlns:p14="http://schemas.microsoft.com/office/powerpoint/2010/main" val="2639752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EFCB13D-6954-4E72-89FC-AEC1BEF59DBE}"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AutoShape 2"/>
          <p:cNvSpPr/>
          <p:nvPr/>
        </p:nvSpPr>
        <p:spPr>
          <a:xfrm>
            <a:off x="1615680" y="1657798"/>
            <a:ext cx="304559" cy="30455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Rectangle 3"/>
          <p:cNvSpPr/>
          <p:nvPr/>
        </p:nvSpPr>
        <p:spPr>
          <a:xfrm>
            <a:off x="1733400" y="2277002"/>
            <a:ext cx="6200637" cy="210131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400" b="1" i="0" u="none" strike="noStrike" kern="1200" cap="none" spc="0" baseline="0">
                <a:solidFill>
                  <a:srgbClr val="000000"/>
                </a:solidFill>
                <a:uFillTx/>
                <a:latin typeface="Candara" pitchFamily="34"/>
                <a:ea typeface="Microsoft YaHei" pitchFamily="2"/>
                <a:cs typeface="Lucida Sans" pitchFamily="2"/>
              </a:rPr>
              <a:t>Souvenirs FERROVIAIRES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400" b="1" i="0" u="none" strike="noStrike" kern="1200" cap="none" spc="0" baseline="0">
              <a:solidFill>
                <a:srgbClr val="000000"/>
              </a:solidFill>
              <a:uFillTx/>
              <a:latin typeface="Candara" pitchFamily="34"/>
              <a:ea typeface="Microsoft YaHei" pitchFamily="2"/>
              <a:cs typeface="Lucida Sans" pitchFamily="2"/>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400" b="1" i="0" u="none" strike="noStrike" kern="1200" cap="none" spc="0" baseline="0">
                <a:solidFill>
                  <a:srgbClr val="000000"/>
                </a:solidFill>
                <a:uFillTx/>
                <a:latin typeface="Candara" pitchFamily="34"/>
                <a:ea typeface="Microsoft YaHei" pitchFamily="2"/>
                <a:cs typeface="Lucida Sans" pitchFamily="2"/>
              </a:rPr>
              <a:t>AUTORAILS</a:t>
            </a:r>
          </a:p>
        </p:txBody>
      </p:sp>
    </p:spTree>
    <p:extLst>
      <p:ext uri="{BB962C8B-B14F-4D97-AF65-F5344CB8AC3E}">
        <p14:creationId xmlns:p14="http://schemas.microsoft.com/office/powerpoint/2010/main" val="3555401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5"/>
          <p:cNvPicPr>
            <a:picLocks noChangeAspect="1"/>
          </p:cNvPicPr>
          <p:nvPr/>
        </p:nvPicPr>
        <p:blipFill>
          <a:blip r:embed="rId3"/>
          <a:stretch>
            <a:fillRect/>
          </a:stretch>
        </p:blipFill>
        <p:spPr>
          <a:xfrm>
            <a:off x="0" y="0"/>
            <a:ext cx="9424739" cy="6858000"/>
          </a:xfrm>
          <a:prstGeom prst="rect">
            <a:avLst/>
          </a:prstGeom>
          <a:noFill/>
          <a:ln cap="flat">
            <a:noFill/>
          </a:ln>
        </p:spPr>
      </p:pic>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0EBA1F5-E146-44CF-B3C8-2C895FFD112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AutoShape 2"/>
          <p:cNvSpPr/>
          <p:nvPr/>
        </p:nvSpPr>
        <p:spPr>
          <a:xfrm>
            <a:off x="1615680" y="1657798"/>
            <a:ext cx="304559" cy="30455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ZoneTexte 7"/>
          <p:cNvSpPr/>
          <p:nvPr/>
        </p:nvSpPr>
        <p:spPr>
          <a:xfrm>
            <a:off x="3348002" y="116640"/>
            <a:ext cx="2138763" cy="63900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a:solidFill>
                  <a:srgbClr val="000000"/>
                </a:solidFill>
                <a:uFillTx/>
                <a:latin typeface="Candara" pitchFamily="34"/>
                <a:ea typeface="Microsoft YaHei" pitchFamily="2"/>
                <a:cs typeface="Lucida Sans" pitchFamily="2"/>
              </a:rPr>
              <a:t>Micheline</a:t>
            </a:r>
          </a:p>
        </p:txBody>
      </p:sp>
    </p:spTree>
    <p:extLst>
      <p:ext uri="{BB962C8B-B14F-4D97-AF65-F5344CB8AC3E}">
        <p14:creationId xmlns:p14="http://schemas.microsoft.com/office/powerpoint/2010/main" val="994910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16E3805-A761-49E7-B826-32574A8A4A55}"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AutoShape 2"/>
          <p:cNvSpPr/>
          <p:nvPr/>
        </p:nvSpPr>
        <p:spPr>
          <a:xfrm>
            <a:off x="1615680" y="1657798"/>
            <a:ext cx="304559" cy="30455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ZoneTexte 7"/>
          <p:cNvSpPr/>
          <p:nvPr/>
        </p:nvSpPr>
        <p:spPr>
          <a:xfrm>
            <a:off x="175317" y="188640"/>
            <a:ext cx="1965237" cy="63900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a:solidFill>
                  <a:srgbClr val="000000"/>
                </a:solidFill>
                <a:uFillTx/>
                <a:latin typeface="Candara" pitchFamily="34"/>
                <a:ea typeface="Microsoft YaHei" pitchFamily="2"/>
                <a:cs typeface="Lucida Sans" pitchFamily="2"/>
              </a:rPr>
              <a:t>Standard</a:t>
            </a:r>
          </a:p>
        </p:txBody>
      </p:sp>
      <p:pic>
        <p:nvPicPr>
          <p:cNvPr id="5" name="Image 5"/>
          <p:cNvPicPr>
            <a:picLocks noChangeAspect="1"/>
          </p:cNvPicPr>
          <p:nvPr/>
        </p:nvPicPr>
        <p:blipFill>
          <a:blip r:embed="rId3"/>
          <a:stretch>
            <a:fillRect/>
          </a:stretch>
        </p:blipFill>
        <p:spPr>
          <a:xfrm>
            <a:off x="0" y="782955"/>
            <a:ext cx="9144000" cy="5938241"/>
          </a:xfrm>
          <a:prstGeom prst="rect">
            <a:avLst/>
          </a:prstGeom>
          <a:noFill/>
          <a:ln cap="flat">
            <a:noFill/>
          </a:ln>
        </p:spPr>
      </p:pic>
    </p:spTree>
    <p:extLst>
      <p:ext uri="{BB962C8B-B14F-4D97-AF65-F5344CB8AC3E}">
        <p14:creationId xmlns:p14="http://schemas.microsoft.com/office/powerpoint/2010/main" val="4014095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B066BB1-2A5C-4C5A-823C-3CBD9F530B1E}"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AutoShape 2"/>
          <p:cNvSpPr/>
          <p:nvPr/>
        </p:nvSpPr>
        <p:spPr>
          <a:xfrm>
            <a:off x="1615680" y="1657798"/>
            <a:ext cx="304559" cy="30455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Rectangle 3"/>
          <p:cNvSpPr/>
          <p:nvPr/>
        </p:nvSpPr>
        <p:spPr>
          <a:xfrm>
            <a:off x="167755" y="0"/>
            <a:ext cx="2193837" cy="63900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a:solidFill>
                  <a:srgbClr val="000000"/>
                </a:solidFill>
                <a:uFillTx/>
                <a:latin typeface="Candara" pitchFamily="34"/>
                <a:ea typeface="Microsoft YaHei" pitchFamily="2"/>
                <a:cs typeface="Lucida Sans" pitchFamily="2"/>
              </a:rPr>
              <a:t>Decauville</a:t>
            </a:r>
          </a:p>
        </p:txBody>
      </p:sp>
      <p:pic>
        <p:nvPicPr>
          <p:cNvPr id="5" name="Image 5"/>
          <p:cNvPicPr>
            <a:picLocks noChangeAspect="1"/>
          </p:cNvPicPr>
          <p:nvPr/>
        </p:nvPicPr>
        <p:blipFill>
          <a:blip r:embed="rId3"/>
          <a:stretch>
            <a:fillRect/>
          </a:stretch>
        </p:blipFill>
        <p:spPr>
          <a:xfrm>
            <a:off x="0" y="765096"/>
            <a:ext cx="9144000" cy="5956099"/>
          </a:xfrm>
          <a:prstGeom prst="rect">
            <a:avLst/>
          </a:prstGeom>
          <a:noFill/>
          <a:ln cap="flat">
            <a:noFill/>
          </a:ln>
        </p:spPr>
      </p:pic>
    </p:spTree>
    <p:extLst>
      <p:ext uri="{BB962C8B-B14F-4D97-AF65-F5344CB8AC3E}">
        <p14:creationId xmlns:p14="http://schemas.microsoft.com/office/powerpoint/2010/main" val="637982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0" y="-88230"/>
            <a:ext cx="2015995" cy="1142643"/>
          </a:xfrm>
        </p:spPr>
        <p:txBody>
          <a:bodyPr/>
          <a:lstStyle/>
          <a:p>
            <a:pPr lvl="0"/>
            <a:r>
              <a:rPr lang="fr-FR" sz="3600" b="1"/>
              <a:t>Berliet</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A3E4BBC-A8B0-4C32-8085-7E38E9F24DF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4"/>
          <p:cNvPicPr>
            <a:picLocks noChangeAspect="1"/>
          </p:cNvPicPr>
          <p:nvPr/>
        </p:nvPicPr>
        <p:blipFill>
          <a:blip r:embed="rId3"/>
          <a:stretch>
            <a:fillRect/>
          </a:stretch>
        </p:blipFill>
        <p:spPr>
          <a:xfrm>
            <a:off x="0" y="633880"/>
            <a:ext cx="9144000" cy="5795366"/>
          </a:xfrm>
          <a:prstGeom prst="rect">
            <a:avLst/>
          </a:prstGeom>
          <a:noFill/>
          <a:ln cap="flat">
            <a:noFill/>
          </a:ln>
        </p:spPr>
      </p:pic>
    </p:spTree>
    <p:extLst>
      <p:ext uri="{BB962C8B-B14F-4D97-AF65-F5344CB8AC3E}">
        <p14:creationId xmlns:p14="http://schemas.microsoft.com/office/powerpoint/2010/main" val="2236571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107643" y="-171358"/>
            <a:ext cx="1295640" cy="1142643"/>
          </a:xfrm>
        </p:spPr>
        <p:txBody>
          <a:bodyPr/>
          <a:lstStyle/>
          <a:p>
            <a:pPr lvl="0"/>
            <a:r>
              <a:rPr lang="fr-FR" sz="3600" b="1"/>
              <a:t>ABJ 4</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813508-54E7-4A63-9DB6-C48E530A68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5"/>
          <p:cNvPicPr>
            <a:picLocks noChangeAspect="1"/>
          </p:cNvPicPr>
          <p:nvPr/>
        </p:nvPicPr>
        <p:blipFill>
          <a:blip r:embed="rId3"/>
          <a:stretch>
            <a:fillRect/>
          </a:stretch>
        </p:blipFill>
        <p:spPr>
          <a:xfrm>
            <a:off x="0" y="827605"/>
            <a:ext cx="9144000" cy="5893591"/>
          </a:xfrm>
          <a:prstGeom prst="rect">
            <a:avLst/>
          </a:prstGeom>
          <a:noFill/>
          <a:ln cap="flat">
            <a:noFill/>
          </a:ln>
        </p:spPr>
      </p:pic>
    </p:spTree>
    <p:extLst>
      <p:ext uri="{BB962C8B-B14F-4D97-AF65-F5344CB8AC3E}">
        <p14:creationId xmlns:p14="http://schemas.microsoft.com/office/powerpoint/2010/main" val="2365154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7D4A875-76B1-4CAD-998D-B982B55272E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Rectangle 5"/>
          <p:cNvSpPr/>
          <p:nvPr/>
        </p:nvSpPr>
        <p:spPr>
          <a:xfrm>
            <a:off x="0" y="0"/>
            <a:ext cx="2784604" cy="63900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a:solidFill>
                  <a:srgbClr val="000000"/>
                </a:solidFill>
                <a:uFillTx/>
                <a:latin typeface="Candara" pitchFamily="18"/>
                <a:ea typeface="Microsoft YaHei" pitchFamily="2"/>
                <a:cs typeface="Lucida Sans" pitchFamily="2"/>
              </a:rPr>
              <a:t>ADP</a:t>
            </a:r>
          </a:p>
        </p:txBody>
      </p:sp>
      <p:pic>
        <p:nvPicPr>
          <p:cNvPr id="4" name="Image 4"/>
          <p:cNvPicPr>
            <a:picLocks noChangeAspect="1"/>
          </p:cNvPicPr>
          <p:nvPr/>
        </p:nvPicPr>
        <p:blipFill>
          <a:blip r:embed="rId3"/>
          <a:stretch>
            <a:fillRect/>
          </a:stretch>
        </p:blipFill>
        <p:spPr>
          <a:xfrm>
            <a:off x="0" y="875108"/>
            <a:ext cx="9144000" cy="5982891"/>
          </a:xfrm>
          <a:prstGeom prst="rect">
            <a:avLst/>
          </a:prstGeom>
          <a:noFill/>
          <a:ln cap="flat">
            <a:noFill/>
          </a:ln>
        </p:spPr>
      </p:pic>
    </p:spTree>
    <p:extLst>
      <p:ext uri="{BB962C8B-B14F-4D97-AF65-F5344CB8AC3E}">
        <p14:creationId xmlns:p14="http://schemas.microsoft.com/office/powerpoint/2010/main" val="2315268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307796" y="160202"/>
            <a:ext cx="2818436" cy="1142643"/>
          </a:xfrm>
        </p:spPr>
        <p:txBody>
          <a:bodyPr/>
          <a:lstStyle/>
          <a:p>
            <a:pPr lvl="0"/>
            <a:r>
              <a:rPr lang="fr-FR" sz="3600" b="1"/>
              <a:t>ADX 2</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D350C29-65C9-49C2-BC52-8AD945B785C8}"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AutoShape 2"/>
          <p:cNvSpPr/>
          <p:nvPr/>
        </p:nvSpPr>
        <p:spPr>
          <a:xfrm>
            <a:off x="155521" y="-144356"/>
            <a:ext cx="304559" cy="30455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pic>
        <p:nvPicPr>
          <p:cNvPr id="5" name="Image 5"/>
          <p:cNvPicPr>
            <a:picLocks noChangeAspect="1"/>
          </p:cNvPicPr>
          <p:nvPr/>
        </p:nvPicPr>
        <p:blipFill>
          <a:blip r:embed="rId3"/>
          <a:stretch>
            <a:fillRect/>
          </a:stretch>
        </p:blipFill>
        <p:spPr>
          <a:xfrm>
            <a:off x="0" y="811447"/>
            <a:ext cx="9144000" cy="6036466"/>
          </a:xfrm>
          <a:prstGeom prst="rect">
            <a:avLst/>
          </a:prstGeom>
          <a:noFill/>
          <a:ln cap="flat">
            <a:noFill/>
          </a:ln>
        </p:spPr>
      </p:pic>
    </p:spTree>
    <p:extLst>
      <p:ext uri="{BB962C8B-B14F-4D97-AF65-F5344CB8AC3E}">
        <p14:creationId xmlns:p14="http://schemas.microsoft.com/office/powerpoint/2010/main" val="2262496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57200" y="222921"/>
            <a:ext cx="8229243" cy="1142643"/>
          </a:xfrm>
        </p:spPr>
        <p:txBody>
          <a:bodyPr>
            <a:normAutofit fontScale="90000"/>
          </a:bodyPr>
          <a:lstStyle/>
          <a:p>
            <a:pPr lvl="0"/>
            <a:r>
              <a:rPr lang="fr-FR" sz="3200" b="1">
                <a:latin typeface="Candara" pitchFamily="34"/>
              </a:rPr>
              <a:t>Rapport budgétaire par le trésorier</a:t>
            </a:r>
            <a:r>
              <a:rPr lang="fr-FR" sz="3200">
                <a:latin typeface="Candara" pitchFamily="34"/>
              </a:rPr>
              <a:t/>
            </a:r>
            <a:br>
              <a:rPr lang="fr-FR" sz="3200">
                <a:latin typeface="Candara" pitchFamily="34"/>
              </a:rPr>
            </a:br>
            <a:r>
              <a:rPr lang="fr-FR" sz="2200" b="1">
                <a:latin typeface="Arial" pitchFamily="34"/>
              </a:rPr>
              <a:t/>
            </a:r>
            <a:br>
              <a:rPr lang="fr-FR" sz="2200" b="1">
                <a:latin typeface="Arial" pitchFamily="34"/>
              </a:rPr>
            </a:br>
            <a:endParaRPr lang="fr-FR" sz="2200" b="1">
              <a:latin typeface="Arial" pitchFamily="34"/>
            </a:endParaRPr>
          </a:p>
        </p:txBody>
      </p:sp>
      <p:graphicFrame>
        <p:nvGraphicFramePr>
          <p:cNvPr id="3" name="Tableau 2"/>
          <p:cNvGraphicFramePr>
            <a:graphicFrameLocks noGrp="1"/>
          </p:cNvGraphicFramePr>
          <p:nvPr/>
        </p:nvGraphicFramePr>
        <p:xfrm>
          <a:off x="882048" y="897968"/>
          <a:ext cx="7175013" cy="5497659"/>
        </p:xfrm>
        <a:graphic>
          <a:graphicData uri="http://schemas.openxmlformats.org/drawingml/2006/table">
            <a:tbl>
              <a:tblPr>
                <a:effectLst/>
              </a:tblPr>
              <a:tblGrid>
                <a:gridCol w="2840547"/>
                <a:gridCol w="746644"/>
                <a:gridCol w="2840547"/>
                <a:gridCol w="747275"/>
              </a:tblGrid>
              <a:tr h="385840">
                <a:tc gridSpan="4">
                  <a:txBody>
                    <a:bodyPr/>
                    <a:lstStyle/>
                    <a:p>
                      <a:pPr marL="0" marR="0" lvl="0" indent="0" algn="ctr" rtl="0" hangingPunct="1">
                        <a:lnSpc>
                          <a:spcPct val="100000"/>
                        </a:lnSpc>
                        <a:spcBef>
                          <a:spcPts val="0"/>
                        </a:spcBef>
                        <a:spcAft>
                          <a:spcPts val="0"/>
                        </a:spcAft>
                        <a:buNone/>
                        <a:tabLst/>
                      </a:pPr>
                      <a:r>
                        <a:rPr lang="fr-FR" sz="1200" b="1" i="0" u="none" strike="noStrike" kern="1200" spc="0">
                          <a:solidFill>
                            <a:srgbClr val="000000"/>
                          </a:solidFill>
                          <a:latin typeface="Candara" pitchFamily="18"/>
                          <a:ea typeface="Microsoft YaHei" pitchFamily="2"/>
                          <a:cs typeface="Lucida Sans" pitchFamily="2"/>
                        </a:rPr>
                        <a:t>PONT FINANCIER AMIS DU ZERO DU 01.09.2020 AU 31.08.2021</a:t>
                      </a:r>
                    </a:p>
                    <a:p>
                      <a:pPr marL="0" marR="0" lvl="0" indent="0" algn="ctr" rtl="0" hangingPunct="1">
                        <a:lnSpc>
                          <a:spcPct val="100000"/>
                        </a:lnSpc>
                        <a:spcBef>
                          <a:spcPts val="0"/>
                        </a:spcBef>
                        <a:spcAft>
                          <a:spcPts val="0"/>
                        </a:spcAft>
                        <a:buNone/>
                        <a:tabLst/>
                      </a:pPr>
                      <a:r>
                        <a:rPr lang="fr-FR" sz="1200" b="1" i="0" u="none" strike="noStrike" kern="1200" spc="0">
                          <a:solidFill>
                            <a:srgbClr val="000000"/>
                          </a:solidFill>
                          <a:latin typeface="Candara" pitchFamily="18"/>
                          <a:ea typeface="Microsoft YaHei" pitchFamily="2"/>
                          <a:cs typeface="Lucida Sans" pitchFamily="2"/>
                        </a:rPr>
                        <a:t>  </a:t>
                      </a: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03865">
                <a:tc>
                  <a:txBody>
                    <a:bodyPr/>
                    <a:lstStyle/>
                    <a:p>
                      <a:pPr marL="0" marR="0" lvl="0" indent="0" algn="l" rtl="0" hangingPunct="1">
                        <a:lnSpc>
                          <a:spcPct val="100000"/>
                        </a:lnSpc>
                        <a:spcBef>
                          <a:spcPts val="0"/>
                        </a:spcBef>
                        <a:spcAft>
                          <a:spcPts val="0"/>
                        </a:spcAft>
                        <a:buNone/>
                        <a:tabLst/>
                      </a:pPr>
                      <a:r>
                        <a:rPr lang="fr-FR" sz="1200" b="1" i="0" u="none" strike="noStrike" kern="1200" spc="0">
                          <a:solidFill>
                            <a:srgbClr val="000000"/>
                          </a:solidFill>
                          <a:latin typeface="Candara" pitchFamily="18"/>
                          <a:ea typeface="Microsoft YaHei" pitchFamily="2"/>
                          <a:cs typeface="Lucida Sans" pitchFamily="2"/>
                        </a:rPr>
                        <a:t>CHARGES</a:t>
                      </a:r>
                    </a:p>
                  </a:txBody>
                  <a:tcPr/>
                </a:tc>
                <a:tc>
                  <a:txBody>
                    <a:bodyPr/>
                    <a:lstStyle/>
                    <a:p>
                      <a:pPr marL="0" marR="0" lvl="0" indent="0" algn="r" rtl="0" hangingPunct="1">
                        <a:lnSpc>
                          <a:spcPct val="100000"/>
                        </a:lnSpc>
                        <a:spcBef>
                          <a:spcPts val="0"/>
                        </a:spcBef>
                        <a:spcAft>
                          <a:spcPts val="0"/>
                        </a:spcAft>
                        <a:buNone/>
                        <a:tabLst/>
                      </a:pPr>
                      <a:r>
                        <a:rPr lang="fr-FR" sz="1200" b="1" i="0" u="none" strike="noStrike" kern="1200" spc="0">
                          <a:solidFill>
                            <a:srgbClr val="000000"/>
                          </a:solidFill>
                          <a:latin typeface="Candara" pitchFamily="18"/>
                          <a:ea typeface="Microsoft YaHei" pitchFamily="2"/>
                          <a:cs typeface="Lucida Sans" pitchFamily="2"/>
                        </a:rPr>
                        <a:t>Euros</a:t>
                      </a:r>
                    </a:p>
                  </a:txBody>
                  <a:tcPr/>
                </a:tc>
                <a:tc>
                  <a:txBody>
                    <a:bodyPr/>
                    <a:lstStyle/>
                    <a:p>
                      <a:pPr marL="0" marR="0" lvl="0" indent="0" algn="l" rtl="0" hangingPunct="1">
                        <a:lnSpc>
                          <a:spcPct val="100000"/>
                        </a:lnSpc>
                        <a:spcBef>
                          <a:spcPts val="0"/>
                        </a:spcBef>
                        <a:spcAft>
                          <a:spcPts val="0"/>
                        </a:spcAft>
                        <a:buNone/>
                        <a:tabLst/>
                      </a:pPr>
                      <a:r>
                        <a:rPr lang="fr-FR" sz="1200" b="1" i="0" u="none" strike="noStrike" kern="1200" spc="0">
                          <a:solidFill>
                            <a:srgbClr val="000000"/>
                          </a:solidFill>
                          <a:latin typeface="Candara" pitchFamily="18"/>
                          <a:ea typeface="Microsoft YaHei" pitchFamily="2"/>
                          <a:cs typeface="Lucida Sans" pitchFamily="2"/>
                        </a:rPr>
                        <a:t> PRODUITS</a:t>
                      </a:r>
                    </a:p>
                  </a:txBody>
                  <a:tcPr/>
                </a:tc>
                <a:tc>
                  <a:txBody>
                    <a:bodyPr/>
                    <a:lstStyle/>
                    <a:p>
                      <a:pPr marL="0" marR="0" lvl="0" indent="0" algn="r" rtl="0" hangingPunct="1">
                        <a:lnSpc>
                          <a:spcPct val="100000"/>
                        </a:lnSpc>
                        <a:spcBef>
                          <a:spcPts val="0"/>
                        </a:spcBef>
                        <a:spcAft>
                          <a:spcPts val="0"/>
                        </a:spcAft>
                        <a:buNone/>
                        <a:tabLst/>
                      </a:pPr>
                      <a:r>
                        <a:rPr lang="fr-FR" sz="1200" b="1" i="0" u="none" strike="noStrike" kern="1200" spc="0">
                          <a:solidFill>
                            <a:srgbClr val="000000"/>
                          </a:solidFill>
                          <a:latin typeface="Candara" pitchFamily="18"/>
                          <a:ea typeface="Microsoft YaHei" pitchFamily="2"/>
                          <a:cs typeface="Lucida Sans" pitchFamily="2"/>
                        </a:rPr>
                        <a:t>Euros</a:t>
                      </a:r>
                    </a:p>
                  </a:txBody>
                  <a:tcPr/>
                </a:tc>
              </a:tr>
              <a:tr h="203865">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Frais mensuels banque</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60,00</a:t>
                      </a:r>
                    </a:p>
                  </a:txBody>
                  <a:tcPr/>
                </a:tc>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Marges sur Amateurs Constructeurs</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152,00</a:t>
                      </a:r>
                    </a:p>
                  </a:txBody>
                  <a:tcPr/>
                </a:tc>
              </a:tr>
              <a:tr h="203865">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Assurance RC</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80,21</a:t>
                      </a:r>
                    </a:p>
                  </a:txBody>
                  <a:tcPr/>
                </a:tc>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Repas gratuit</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35,00</a:t>
                      </a:r>
                    </a:p>
                  </a:txBody>
                  <a:tcPr/>
                </a:tc>
              </a:tr>
              <a:tr h="203865">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Frais de virements</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1,16</a:t>
                      </a:r>
                    </a:p>
                  </a:txBody>
                  <a:tcPr/>
                </a:tc>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Trop perçus participants</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10,00</a:t>
                      </a:r>
                    </a:p>
                  </a:txBody>
                  <a:tcPr/>
                </a:tc>
              </a:tr>
              <a:tr h="385840">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Fournitures Amateurs Constructeurs</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44,50</a:t>
                      </a:r>
                    </a:p>
                  </a:txBody>
                  <a:tcPr/>
                </a:tc>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Marges vente matériel CHREZO (sur cet exercice)</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9,00</a:t>
                      </a:r>
                    </a:p>
                  </a:txBody>
                  <a:tcPr/>
                </a:tc>
              </a:tr>
              <a:tr h="203865">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Fournitures de bureau</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33,14</a:t>
                      </a:r>
                    </a:p>
                  </a:txBody>
                  <a:tcPr/>
                </a:tc>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Arrondis</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0,06</a:t>
                      </a:r>
                    </a:p>
                  </a:txBody>
                  <a:tcPr/>
                </a:tc>
              </a:tr>
              <a:tr h="285731">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Frais postaux</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5,35</a:t>
                      </a:r>
                    </a:p>
                  </a:txBody>
                  <a:tcPr/>
                </a:tc>
                <a:tc>
                  <a:txBody>
                    <a:bodyPr/>
                    <a:lstStyle/>
                    <a:p>
                      <a:pPr marL="0" marR="0" lvl="0" indent="0" rtl="0" hangingPunct="0">
                        <a:lnSpc>
                          <a:spcPct val="100000"/>
                        </a:lnSpc>
                        <a:spcBef>
                          <a:spcPts val="0"/>
                        </a:spcBef>
                        <a:spcAft>
                          <a:spcPts val="0"/>
                        </a:spcAft>
                        <a:tabLst/>
                      </a:pPr>
                      <a:endParaRPr lang="fr-FR" sz="1200" b="0" i="0" u="none" strike="noStrike" kern="1200">
                        <a:latin typeface="Arial" pitchFamily="18"/>
                        <a:ea typeface="Microsoft YaHei" pitchFamily="2"/>
                      </a:endParaRP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r>
              <a:tr h="285731">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Frais de port Chrezo</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51,30</a:t>
                      </a:r>
                    </a:p>
                  </a:txBody>
                  <a:tcPr/>
                </a:tc>
                <a:tc>
                  <a:txBody>
                    <a:bodyPr/>
                    <a:lstStyle/>
                    <a:p>
                      <a:pPr marL="0" marR="0" lvl="0" indent="0" rtl="0" hangingPunct="0">
                        <a:lnSpc>
                          <a:spcPct val="100000"/>
                        </a:lnSpc>
                        <a:spcBef>
                          <a:spcPts val="0"/>
                        </a:spcBef>
                        <a:spcAft>
                          <a:spcPts val="0"/>
                        </a:spcAft>
                        <a:tabLst/>
                      </a:pPr>
                      <a:endParaRPr lang="fr-FR" sz="1200" b="0" i="0" u="none" strike="noStrike" kern="1200">
                        <a:latin typeface="Arial" pitchFamily="18"/>
                        <a:ea typeface="Microsoft YaHei" pitchFamily="2"/>
                      </a:endParaRP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r>
              <a:tr h="285731">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c>
                  <a:txBody>
                    <a:bodyPr/>
                    <a:lstStyle/>
                    <a:p>
                      <a:pPr marL="0" marR="0" lvl="0" indent="0" rtl="0" hangingPunct="0">
                        <a:lnSpc>
                          <a:spcPct val="100000"/>
                        </a:lnSpc>
                        <a:spcBef>
                          <a:spcPts val="0"/>
                        </a:spcBef>
                        <a:spcAft>
                          <a:spcPts val="0"/>
                        </a:spcAft>
                        <a:tabLst/>
                      </a:pPr>
                      <a:endParaRPr lang="fr-FR" sz="1200" b="0" i="0" u="none" strike="noStrike" kern="1200">
                        <a:latin typeface="Arial" pitchFamily="18"/>
                        <a:ea typeface="Microsoft YaHei" pitchFamily="2"/>
                      </a:endParaRP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r>
              <a:tr h="285731">
                <a:tc>
                  <a:txBody>
                    <a:bodyPr/>
                    <a:lstStyle/>
                    <a:p>
                      <a:pPr marL="0" marR="0" lvl="0" indent="0" algn="l" rtl="0" hangingPunct="1">
                        <a:lnSpc>
                          <a:spcPct val="100000"/>
                        </a:lnSpc>
                        <a:spcBef>
                          <a:spcPts val="0"/>
                        </a:spcBef>
                        <a:spcAft>
                          <a:spcPts val="0"/>
                        </a:spcAft>
                        <a:buNone/>
                        <a:tabLst/>
                      </a:pPr>
                      <a:r>
                        <a:rPr lang="fr-FR" sz="1200" b="1" i="0" u="none" strike="noStrike" kern="1200" spc="0">
                          <a:solidFill>
                            <a:srgbClr val="000000"/>
                          </a:solidFill>
                          <a:latin typeface="Candara" pitchFamily="18"/>
                          <a:ea typeface="Microsoft YaHei" pitchFamily="2"/>
                          <a:cs typeface="Lucida Sans" pitchFamily="2"/>
                        </a:rPr>
                        <a:t>TOTAUX</a:t>
                      </a:r>
                    </a:p>
                  </a:txBody>
                  <a:tcPr/>
                </a:tc>
                <a:tc>
                  <a:txBody>
                    <a:bodyPr/>
                    <a:lstStyle/>
                    <a:p>
                      <a:pPr marL="0" marR="0" lvl="0" indent="0" algn="r" rtl="0" hangingPunct="1">
                        <a:lnSpc>
                          <a:spcPct val="100000"/>
                        </a:lnSpc>
                        <a:spcBef>
                          <a:spcPts val="0"/>
                        </a:spcBef>
                        <a:spcAft>
                          <a:spcPts val="0"/>
                        </a:spcAft>
                        <a:buNone/>
                        <a:tabLst/>
                      </a:pPr>
                      <a:r>
                        <a:rPr lang="fr-FR" sz="1200" b="1" i="0" u="none" strike="noStrike" kern="1200" spc="0">
                          <a:solidFill>
                            <a:srgbClr val="000000"/>
                          </a:solidFill>
                          <a:latin typeface="Candara" pitchFamily="18"/>
                          <a:ea typeface="Microsoft YaHei" pitchFamily="2"/>
                          <a:cs typeface="Lucida Sans" pitchFamily="2"/>
                        </a:rPr>
                        <a:t>275,66</a:t>
                      </a:r>
                    </a:p>
                  </a:txBody>
                  <a:tcPr/>
                </a:tc>
                <a:tc>
                  <a:txBody>
                    <a:bodyPr/>
                    <a:lstStyle/>
                    <a:p>
                      <a:pPr marL="0" marR="0" lvl="0" indent="0" rtl="0" hangingPunct="0">
                        <a:lnSpc>
                          <a:spcPct val="100000"/>
                        </a:lnSpc>
                        <a:spcBef>
                          <a:spcPts val="0"/>
                        </a:spcBef>
                        <a:spcAft>
                          <a:spcPts val="0"/>
                        </a:spcAft>
                        <a:tabLst/>
                      </a:pPr>
                      <a:endParaRPr lang="fr-FR" sz="1200" b="0" i="0" u="none" strike="noStrike" kern="1200">
                        <a:latin typeface="Arial" pitchFamily="18"/>
                        <a:ea typeface="Microsoft YaHei" pitchFamily="2"/>
                      </a:endParaRPr>
                    </a:p>
                  </a:txBody>
                  <a:tcPr/>
                </a:tc>
                <a:tc>
                  <a:txBody>
                    <a:bodyPr/>
                    <a:lstStyle/>
                    <a:p>
                      <a:pPr marL="0" marR="0" lvl="0" indent="0" algn="r" rtl="0" hangingPunct="1">
                        <a:lnSpc>
                          <a:spcPct val="100000"/>
                        </a:lnSpc>
                        <a:spcBef>
                          <a:spcPts val="0"/>
                        </a:spcBef>
                        <a:spcAft>
                          <a:spcPts val="0"/>
                        </a:spcAft>
                        <a:buNone/>
                        <a:tabLst/>
                      </a:pPr>
                      <a:r>
                        <a:rPr lang="fr-FR" sz="1200" b="1" i="0" u="none" strike="noStrike" kern="1200" spc="0">
                          <a:solidFill>
                            <a:srgbClr val="000000"/>
                          </a:solidFill>
                          <a:latin typeface="Candara" pitchFamily="18"/>
                          <a:ea typeface="Microsoft YaHei" pitchFamily="2"/>
                          <a:cs typeface="Lucida Sans" pitchFamily="2"/>
                        </a:rPr>
                        <a:t>206,06</a:t>
                      </a:r>
                    </a:p>
                  </a:txBody>
                  <a:tcPr/>
                </a:tc>
              </a:tr>
              <a:tr h="285731">
                <a:tc>
                  <a:txBody>
                    <a:bodyPr/>
                    <a:lstStyle/>
                    <a:p>
                      <a:pPr marL="0" marR="0" lvl="0" indent="0" algn="l" rtl="0" hangingPunct="1">
                        <a:lnSpc>
                          <a:spcPct val="100000"/>
                        </a:lnSpc>
                        <a:spcBef>
                          <a:spcPts val="0"/>
                        </a:spcBef>
                        <a:spcAft>
                          <a:spcPts val="0"/>
                        </a:spcAft>
                        <a:buNone/>
                        <a:tabLst/>
                      </a:pPr>
                      <a:r>
                        <a:rPr lang="fr-FR" sz="1200" b="1" i="0" u="none" strike="noStrike" kern="1200" spc="0">
                          <a:solidFill>
                            <a:srgbClr val="000000"/>
                          </a:solidFill>
                          <a:latin typeface="Candara" pitchFamily="18"/>
                          <a:ea typeface="Microsoft YaHei" pitchFamily="2"/>
                          <a:cs typeface="Lucida Sans" pitchFamily="2"/>
                        </a:rPr>
                        <a:t>DEFICIT EXERCICE</a:t>
                      </a:r>
                    </a:p>
                  </a:txBody>
                  <a:tcPr/>
                </a:tc>
                <a:tc>
                  <a:txBody>
                    <a:bodyPr/>
                    <a:lstStyle/>
                    <a:p>
                      <a:pPr marL="0" marR="0" lvl="0" indent="0" algn="r" rtl="0" hangingPunct="1">
                        <a:lnSpc>
                          <a:spcPct val="100000"/>
                        </a:lnSpc>
                        <a:spcBef>
                          <a:spcPts val="0"/>
                        </a:spcBef>
                        <a:spcAft>
                          <a:spcPts val="0"/>
                        </a:spcAft>
                        <a:buNone/>
                        <a:tabLst/>
                      </a:pPr>
                      <a:r>
                        <a:rPr lang="fr-FR" sz="1200" b="1" i="0" u="none" strike="noStrike" kern="1200" spc="0">
                          <a:solidFill>
                            <a:srgbClr val="000000"/>
                          </a:solidFill>
                          <a:latin typeface="Candara" pitchFamily="18"/>
                          <a:ea typeface="Microsoft YaHei" pitchFamily="2"/>
                          <a:cs typeface="Lucida Sans" pitchFamily="2"/>
                        </a:rPr>
                        <a:t>69,60</a:t>
                      </a:r>
                    </a:p>
                  </a:txBody>
                  <a:tcPr/>
                </a:tc>
                <a:tc>
                  <a:txBody>
                    <a:bodyPr/>
                    <a:lstStyle/>
                    <a:p>
                      <a:pPr marL="0" marR="0" lvl="0" indent="0" rtl="0" hangingPunct="0">
                        <a:lnSpc>
                          <a:spcPct val="100000"/>
                        </a:lnSpc>
                        <a:spcBef>
                          <a:spcPts val="0"/>
                        </a:spcBef>
                        <a:spcAft>
                          <a:spcPts val="0"/>
                        </a:spcAft>
                        <a:tabLst/>
                      </a:pPr>
                      <a:endParaRPr lang="fr-FR" sz="1200" b="0" i="0" u="none" strike="noStrike" kern="1200">
                        <a:latin typeface="Arial" pitchFamily="18"/>
                        <a:ea typeface="Microsoft YaHei" pitchFamily="2"/>
                      </a:endParaRP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r>
              <a:tr h="285731">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c>
                  <a:txBody>
                    <a:bodyPr/>
                    <a:lstStyle/>
                    <a:p>
                      <a:pPr marL="0" marR="0" lvl="0" indent="0" rtl="0" hangingPunct="0">
                        <a:lnSpc>
                          <a:spcPct val="100000"/>
                        </a:lnSpc>
                        <a:spcBef>
                          <a:spcPts val="0"/>
                        </a:spcBef>
                        <a:spcAft>
                          <a:spcPts val="0"/>
                        </a:spcAft>
                        <a:tabLst/>
                      </a:pPr>
                      <a:endParaRPr lang="fr-FR" sz="1200" b="0" i="0" u="none" strike="noStrike" kern="1200">
                        <a:latin typeface="Arial" pitchFamily="18"/>
                        <a:ea typeface="Microsoft YaHei" pitchFamily="2"/>
                      </a:endParaRP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r>
              <a:tr h="285731">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SOLDE EN FAVEUR ADZ 01.09.20</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1 227,76</a:t>
                      </a:r>
                    </a:p>
                  </a:txBody>
                  <a:tcPr/>
                </a:tc>
                <a:tc>
                  <a:txBody>
                    <a:bodyPr/>
                    <a:lstStyle/>
                    <a:p>
                      <a:pPr marL="0" marR="0" lvl="0" indent="0" rtl="0" hangingPunct="0">
                        <a:lnSpc>
                          <a:spcPct val="100000"/>
                        </a:lnSpc>
                        <a:spcBef>
                          <a:spcPts val="0"/>
                        </a:spcBef>
                        <a:spcAft>
                          <a:spcPts val="0"/>
                        </a:spcAft>
                        <a:tabLst/>
                      </a:pPr>
                      <a:endParaRPr lang="fr-FR" sz="1200" b="0" i="0" u="none" strike="noStrike" kern="1200">
                        <a:latin typeface="Arial" pitchFamily="18"/>
                        <a:ea typeface="Microsoft YaHei" pitchFamily="2"/>
                      </a:endParaRP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r>
              <a:tr h="285731">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SOLDE EN FAVEUR ADZ 31.08.21</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1 158,16</a:t>
                      </a:r>
                    </a:p>
                  </a:txBody>
                  <a:tcPr/>
                </a:tc>
                <a:tc>
                  <a:txBody>
                    <a:bodyPr/>
                    <a:lstStyle/>
                    <a:p>
                      <a:pPr marL="0" marR="0" lvl="0" indent="0" rtl="0" hangingPunct="0">
                        <a:lnSpc>
                          <a:spcPct val="100000"/>
                        </a:lnSpc>
                        <a:spcBef>
                          <a:spcPts val="0"/>
                        </a:spcBef>
                        <a:spcAft>
                          <a:spcPts val="0"/>
                        </a:spcAft>
                        <a:tabLst/>
                      </a:pPr>
                      <a:endParaRPr lang="fr-FR" sz="1200" b="0" i="0" u="none" strike="noStrike" kern="1200">
                        <a:latin typeface="Arial" pitchFamily="18"/>
                        <a:ea typeface="Microsoft YaHei" pitchFamily="2"/>
                      </a:endParaRP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r>
              <a:tr h="285731">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c>
                  <a:txBody>
                    <a:bodyPr/>
                    <a:lstStyle/>
                    <a:p>
                      <a:pPr marL="0" marR="0" lvl="0" indent="0" rtl="0" hangingPunct="0">
                        <a:lnSpc>
                          <a:spcPct val="100000"/>
                        </a:lnSpc>
                        <a:spcBef>
                          <a:spcPts val="0"/>
                        </a:spcBef>
                        <a:spcAft>
                          <a:spcPts val="0"/>
                        </a:spcAft>
                        <a:tabLst/>
                      </a:pPr>
                      <a:endParaRPr lang="fr-FR" sz="1200" b="0" i="0" u="none" strike="noStrike" kern="1200">
                        <a:latin typeface="Arial" pitchFamily="18"/>
                        <a:ea typeface="Microsoft YaHei" pitchFamily="2"/>
                      </a:endParaRP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r>
              <a:tr h="574965">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MANQUE A GAGNER REMBOURSEMENTS AMATEURS CONSTRUCTEURS</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133,00</a:t>
                      </a:r>
                    </a:p>
                  </a:txBody>
                  <a:tcPr/>
                </a:tc>
                <a:tc>
                  <a:txBody>
                    <a:bodyPr/>
                    <a:lstStyle/>
                    <a:p>
                      <a:pPr marL="0" marR="0" lvl="0" indent="0" algn="l"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c>
                  <a:txBody>
                    <a:bodyPr/>
                    <a:lstStyle/>
                    <a:p>
                      <a:pPr marL="0" marR="0" lvl="0" indent="0" algn="r" rtl="0" hangingPunct="1">
                        <a:lnSpc>
                          <a:spcPct val="100000"/>
                        </a:lnSpc>
                        <a:spcBef>
                          <a:spcPts val="0"/>
                        </a:spcBef>
                        <a:spcAft>
                          <a:spcPts val="0"/>
                        </a:spcAft>
                        <a:buNone/>
                        <a:tabLst/>
                      </a:pPr>
                      <a:r>
                        <a:rPr lang="fr-FR" sz="1200" b="0" i="0" u="none" strike="noStrike" kern="1200" spc="0">
                          <a:solidFill>
                            <a:srgbClr val="000000"/>
                          </a:solidFill>
                          <a:latin typeface="Candara" pitchFamily="18"/>
                          <a:ea typeface="Microsoft YaHei" pitchFamily="2"/>
                          <a:cs typeface="Lucida Sans" pitchFamily="2"/>
                        </a:rPr>
                        <a:t> </a:t>
                      </a:r>
                    </a:p>
                  </a:txBody>
                  <a:tcPr/>
                </a:tc>
              </a:tr>
            </a:tbl>
          </a:graphicData>
        </a:graphic>
      </p:graphicFrame>
      <p:sp>
        <p:nvSpPr>
          <p:cNvPr id="4"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940F883-8DDD-45A9-AB11-9E5CE8561BC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1356529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107643" y="260640"/>
            <a:ext cx="2818436" cy="425159"/>
          </a:xfrm>
        </p:spPr>
        <p:txBody>
          <a:bodyPr>
            <a:normAutofit fontScale="90000"/>
          </a:bodyPr>
          <a:lstStyle/>
          <a:p>
            <a:pPr lvl="0"/>
            <a:r>
              <a:rPr lang="fr-FR" sz="3600" b="1"/>
              <a:t>Panoramique</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33D0EC-1586-42F6-96B5-D69F59CC8AB2}"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4"/>
          <p:cNvPicPr>
            <a:picLocks noChangeAspect="1"/>
          </p:cNvPicPr>
          <p:nvPr/>
        </p:nvPicPr>
        <p:blipFill>
          <a:blip r:embed="rId3"/>
          <a:stretch>
            <a:fillRect/>
          </a:stretch>
        </p:blipFill>
        <p:spPr>
          <a:xfrm>
            <a:off x="0" y="919758"/>
            <a:ext cx="9144000" cy="5938241"/>
          </a:xfrm>
          <a:prstGeom prst="rect">
            <a:avLst/>
          </a:prstGeom>
          <a:noFill/>
          <a:ln cap="flat">
            <a:noFill/>
          </a:ln>
        </p:spPr>
      </p:pic>
    </p:spTree>
    <p:extLst>
      <p:ext uri="{BB962C8B-B14F-4D97-AF65-F5344CB8AC3E}">
        <p14:creationId xmlns:p14="http://schemas.microsoft.com/office/powerpoint/2010/main" val="1366887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107643" y="0"/>
            <a:ext cx="1799996" cy="1142643"/>
          </a:xfrm>
        </p:spPr>
        <p:txBody>
          <a:bodyPr/>
          <a:lstStyle/>
          <a:p>
            <a:pPr lvl="0"/>
            <a:r>
              <a:rPr lang="fr-FR" sz="3600" b="1"/>
              <a:t>150 CV</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91A13B-F2A9-4881-9445-13900EAC8965}"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4"/>
          <p:cNvPicPr>
            <a:picLocks noChangeAspect="1"/>
          </p:cNvPicPr>
          <p:nvPr/>
        </p:nvPicPr>
        <p:blipFill>
          <a:blip r:embed="rId3"/>
          <a:stretch>
            <a:fillRect/>
          </a:stretch>
        </p:blipFill>
        <p:spPr>
          <a:xfrm>
            <a:off x="0" y="955474"/>
            <a:ext cx="9144000" cy="5902525"/>
          </a:xfrm>
          <a:prstGeom prst="rect">
            <a:avLst/>
          </a:prstGeom>
          <a:noFill/>
          <a:ln cap="flat">
            <a:noFill/>
          </a:ln>
        </p:spPr>
      </p:pic>
    </p:spTree>
    <p:extLst>
      <p:ext uri="{BB962C8B-B14F-4D97-AF65-F5344CB8AC3E}">
        <p14:creationId xmlns:p14="http://schemas.microsoft.com/office/powerpoint/2010/main" val="2774501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128875" y="173"/>
            <a:ext cx="2461683" cy="1142643"/>
          </a:xfrm>
        </p:spPr>
        <p:txBody>
          <a:bodyPr/>
          <a:lstStyle/>
          <a:p>
            <a:pPr lvl="0"/>
            <a:r>
              <a:rPr lang="fr-FR" sz="3600" b="1"/>
              <a:t>Picasso</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F43318-B7CE-4108-B48E-650C3A727524}"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4"/>
          <p:cNvPicPr>
            <a:picLocks noChangeAspect="1"/>
          </p:cNvPicPr>
          <p:nvPr/>
        </p:nvPicPr>
        <p:blipFill>
          <a:blip r:embed="rId3"/>
          <a:stretch>
            <a:fillRect/>
          </a:stretch>
        </p:blipFill>
        <p:spPr>
          <a:xfrm>
            <a:off x="0" y="571500"/>
            <a:ext cx="9144000" cy="6286500"/>
          </a:xfrm>
          <a:prstGeom prst="rect">
            <a:avLst/>
          </a:prstGeom>
          <a:noFill/>
          <a:ln cap="flat">
            <a:noFill/>
          </a:ln>
        </p:spPr>
      </p:pic>
    </p:spTree>
    <p:extLst>
      <p:ext uri="{BB962C8B-B14F-4D97-AF65-F5344CB8AC3E}">
        <p14:creationId xmlns:p14="http://schemas.microsoft.com/office/powerpoint/2010/main" val="185007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94887" y="90425"/>
            <a:ext cx="1530001" cy="1142643"/>
          </a:xfrm>
        </p:spPr>
        <p:txBody>
          <a:bodyPr/>
          <a:lstStyle/>
          <a:p>
            <a:pPr lvl="0"/>
            <a:r>
              <a:rPr lang="fr-FR" sz="3600" b="1"/>
              <a:t>600 CV</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8E66CE3-3D0C-45AC-9002-C5321E24C4D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4"/>
          <p:cNvPicPr>
            <a:picLocks noChangeAspect="1"/>
          </p:cNvPicPr>
          <p:nvPr/>
        </p:nvPicPr>
        <p:blipFill>
          <a:blip r:embed="rId3"/>
          <a:stretch>
            <a:fillRect/>
          </a:stretch>
        </p:blipFill>
        <p:spPr>
          <a:xfrm>
            <a:off x="-72740" y="857250"/>
            <a:ext cx="9144000" cy="6000749"/>
          </a:xfrm>
          <a:prstGeom prst="rect">
            <a:avLst/>
          </a:prstGeom>
          <a:noFill/>
          <a:ln cap="flat">
            <a:noFill/>
          </a:ln>
        </p:spPr>
      </p:pic>
    </p:spTree>
    <p:extLst>
      <p:ext uri="{BB962C8B-B14F-4D97-AF65-F5344CB8AC3E}">
        <p14:creationId xmlns:p14="http://schemas.microsoft.com/office/powerpoint/2010/main" val="1537662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50445" y="-86502"/>
            <a:ext cx="1450082" cy="1142643"/>
          </a:xfrm>
        </p:spPr>
        <p:txBody>
          <a:bodyPr/>
          <a:lstStyle/>
          <a:p>
            <a:pPr lvl="0"/>
            <a:r>
              <a:rPr lang="fr-FR" sz="3600" b="1"/>
              <a:t>RGP2</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D5F76C-07C9-44A8-B597-6FD844DBF669}"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5"/>
          <p:cNvPicPr>
            <a:picLocks noChangeAspect="1"/>
          </p:cNvPicPr>
          <p:nvPr/>
        </p:nvPicPr>
        <p:blipFill>
          <a:blip r:embed="rId3"/>
          <a:stretch>
            <a:fillRect/>
          </a:stretch>
        </p:blipFill>
        <p:spPr>
          <a:xfrm>
            <a:off x="0" y="571500"/>
            <a:ext cx="9144000" cy="6286500"/>
          </a:xfrm>
          <a:prstGeom prst="rect">
            <a:avLst/>
          </a:prstGeom>
          <a:noFill/>
          <a:ln cap="flat">
            <a:noFill/>
          </a:ln>
        </p:spPr>
      </p:pic>
    </p:spTree>
    <p:extLst>
      <p:ext uri="{BB962C8B-B14F-4D97-AF65-F5344CB8AC3E}">
        <p14:creationId xmlns:p14="http://schemas.microsoft.com/office/powerpoint/2010/main" val="2335226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9A5B19-4BEA-48F4-8E6A-DAFD157084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3" name="Image 4"/>
          <p:cNvPicPr>
            <a:picLocks noChangeAspect="1"/>
          </p:cNvPicPr>
          <p:nvPr/>
        </p:nvPicPr>
        <p:blipFill>
          <a:blip r:embed="rId3"/>
          <a:stretch>
            <a:fillRect/>
          </a:stretch>
        </p:blipFill>
        <p:spPr>
          <a:xfrm>
            <a:off x="-176643" y="0"/>
            <a:ext cx="9507391" cy="6858000"/>
          </a:xfrm>
          <a:prstGeom prst="rect">
            <a:avLst/>
          </a:prstGeom>
          <a:noFill/>
          <a:ln cap="flat">
            <a:noFill/>
          </a:ln>
        </p:spPr>
      </p:pic>
    </p:spTree>
    <p:extLst>
      <p:ext uri="{BB962C8B-B14F-4D97-AF65-F5344CB8AC3E}">
        <p14:creationId xmlns:p14="http://schemas.microsoft.com/office/powerpoint/2010/main" val="754236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34E1869-5D6E-436C-A62D-6C752CBDBAF4}"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AutoShape 2"/>
          <p:cNvSpPr/>
          <p:nvPr/>
        </p:nvSpPr>
        <p:spPr>
          <a:xfrm>
            <a:off x="1615680" y="1657798"/>
            <a:ext cx="304559" cy="30455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ZoneTexte 7"/>
          <p:cNvSpPr/>
          <p:nvPr/>
        </p:nvSpPr>
        <p:spPr>
          <a:xfrm>
            <a:off x="2741764" y="332640"/>
            <a:ext cx="3729956" cy="118764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a:solidFill>
                  <a:srgbClr val="000000"/>
                </a:solidFill>
                <a:uFillTx/>
                <a:latin typeface="Candara" pitchFamily="34"/>
                <a:ea typeface="Microsoft YaHei" pitchFamily="2"/>
                <a:cs typeface="Lucida Sans" pitchFamily="2"/>
              </a:rPr>
              <a:t>ART FERROVIAIRE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a:solidFill>
                  <a:srgbClr val="000000"/>
                </a:solidFill>
                <a:uFillTx/>
                <a:latin typeface="Candara" pitchFamily="34"/>
                <a:ea typeface="Microsoft YaHei" pitchFamily="2"/>
                <a:cs typeface="Lucida Sans" pitchFamily="2"/>
              </a:rPr>
              <a:t>Edward Hopper</a:t>
            </a:r>
          </a:p>
        </p:txBody>
      </p:sp>
      <p:pic>
        <p:nvPicPr>
          <p:cNvPr id="5" name="Image 5"/>
          <p:cNvPicPr>
            <a:picLocks noChangeAspect="1"/>
          </p:cNvPicPr>
          <p:nvPr/>
        </p:nvPicPr>
        <p:blipFill>
          <a:blip r:embed="rId3"/>
          <a:stretch>
            <a:fillRect/>
          </a:stretch>
        </p:blipFill>
        <p:spPr>
          <a:xfrm>
            <a:off x="1615680" y="2608115"/>
            <a:ext cx="6143625" cy="3047996"/>
          </a:xfrm>
          <a:prstGeom prst="rect">
            <a:avLst/>
          </a:prstGeom>
          <a:noFill/>
          <a:ln cap="flat">
            <a:noFill/>
          </a:ln>
        </p:spPr>
      </p:pic>
    </p:spTree>
    <p:extLst>
      <p:ext uri="{BB962C8B-B14F-4D97-AF65-F5344CB8AC3E}">
        <p14:creationId xmlns:p14="http://schemas.microsoft.com/office/powerpoint/2010/main" val="1105259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395642" y="518757"/>
            <a:ext cx="8229243" cy="6167518"/>
          </a:xfrm>
        </p:spPr>
        <p:txBody>
          <a:bodyPr/>
          <a:lstStyle/>
          <a:p>
            <a:pPr lvl="0" algn="just">
              <a:lnSpc>
                <a:spcPct val="150000"/>
              </a:lnSpc>
              <a:spcBef>
                <a:spcPts val="600"/>
              </a:spcBef>
              <a:buNone/>
            </a:pPr>
            <a:r>
              <a:rPr lang="fr-FR" sz="1600" b="1"/>
              <a:t>Edward Hopper, né le 22 juillet 1882 à Nyack dans l’État de New York et mort le 15 mai 1967 à Greenwich Village (New York), est un peintre et graveur américain.</a:t>
            </a:r>
          </a:p>
          <a:p>
            <a:pPr lvl="0" algn="just">
              <a:lnSpc>
                <a:spcPct val="150000"/>
              </a:lnSpc>
              <a:spcBef>
                <a:spcPts val="600"/>
              </a:spcBef>
              <a:buNone/>
            </a:pPr>
            <a:r>
              <a:rPr lang="fr-FR" sz="1600" b="1"/>
              <a:t>Exerçant essentiellement son art à New York, où il avait son atelier, il est considéré comme l’un des représentants du réalisme américain, parce qu’il peignait la vie quotidienne des classes moyennes. Au début de sa carrière, il a représenté des scènes parisiennes avant de se consacrer aux paysages américains et de devenir un témoin attentif des mutations sociales aux États-Unis. Il produisit beaucoup d’huiles sur toile, mais travailla également l'affiche, la gravure (eau-forte) et l'aquarelle.</a:t>
            </a:r>
          </a:p>
          <a:p>
            <a:pPr lvl="0" algn="just">
              <a:lnSpc>
                <a:spcPct val="150000"/>
              </a:lnSpc>
              <a:spcBef>
                <a:spcPts val="600"/>
              </a:spcBef>
              <a:buNone/>
            </a:pPr>
            <a:r>
              <a:rPr lang="fr-FR" sz="1600" b="1"/>
              <a:t>Une grande partie de l’œuvre de Hopper exprime par contraste la nostalgie d’une Amérique passée, ainsi que le conflit entre nature et monde moderne. Dans une « ambiance métaphysique », en un monde devenu autre où la relation humaine est comme effacée, ses personnages sont le plus souvent esseulés et mélancoliques.</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862D3BC-4DEA-4B7A-ADA2-33901F8D770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4"/>
          <p:cNvPicPr>
            <a:picLocks noChangeAspect="1"/>
          </p:cNvPicPr>
          <p:nvPr/>
        </p:nvPicPr>
        <p:blipFill>
          <a:blip r:embed="rId3">
            <a:lum bright="-50000"/>
            <a:alphaModFix/>
          </a:blip>
          <a:srcRect/>
          <a:stretch>
            <a:fillRect/>
          </a:stretch>
        </p:blipFill>
        <p:spPr>
          <a:xfrm>
            <a:off x="827641" y="260640"/>
            <a:ext cx="1133279" cy="171001"/>
          </a:xfrm>
          <a:prstGeom prst="rect">
            <a:avLst/>
          </a:prstGeom>
          <a:noFill/>
          <a:ln cap="flat">
            <a:noFill/>
          </a:ln>
        </p:spPr>
      </p:pic>
    </p:spTree>
    <p:extLst>
      <p:ext uri="{BB962C8B-B14F-4D97-AF65-F5344CB8AC3E}">
        <p14:creationId xmlns:p14="http://schemas.microsoft.com/office/powerpoint/2010/main" val="2733757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442C85-1EC8-4EF7-86B7-CC7A02CB68C9}"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3" name="Image 3"/>
          <p:cNvPicPr>
            <a:picLocks noChangeAspect="1"/>
          </p:cNvPicPr>
          <p:nvPr/>
        </p:nvPicPr>
        <p:blipFill>
          <a:blip r:embed="rId3"/>
          <a:stretch>
            <a:fillRect/>
          </a:stretch>
        </p:blipFill>
        <p:spPr>
          <a:xfrm>
            <a:off x="0" y="785451"/>
            <a:ext cx="9144000" cy="5571064"/>
          </a:xfrm>
          <a:prstGeom prst="rect">
            <a:avLst/>
          </a:prstGeom>
          <a:noFill/>
          <a:ln cap="flat">
            <a:noFill/>
          </a:ln>
        </p:spPr>
      </p:pic>
    </p:spTree>
    <p:extLst>
      <p:ext uri="{BB962C8B-B14F-4D97-AF65-F5344CB8AC3E}">
        <p14:creationId xmlns:p14="http://schemas.microsoft.com/office/powerpoint/2010/main" val="1047030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BAE8335-2594-43A4-BC78-4992D468AF6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AutoShape 2"/>
          <p:cNvSpPr/>
          <p:nvPr/>
        </p:nvSpPr>
        <p:spPr>
          <a:xfrm>
            <a:off x="1615680" y="1657798"/>
            <a:ext cx="304559" cy="30455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pic>
        <p:nvPicPr>
          <p:cNvPr id="4" name="Image 4"/>
          <p:cNvPicPr>
            <a:picLocks noChangeAspect="1"/>
          </p:cNvPicPr>
          <p:nvPr/>
        </p:nvPicPr>
        <p:blipFill>
          <a:blip r:embed="rId3"/>
          <a:stretch>
            <a:fillRect/>
          </a:stretch>
        </p:blipFill>
        <p:spPr>
          <a:xfrm>
            <a:off x="0" y="0"/>
            <a:ext cx="8283211" cy="6858000"/>
          </a:xfrm>
          <a:prstGeom prst="rect">
            <a:avLst/>
          </a:prstGeom>
          <a:noFill/>
          <a:ln cap="flat">
            <a:noFill/>
          </a:ln>
        </p:spPr>
      </p:pic>
    </p:spTree>
    <p:extLst>
      <p:ext uri="{BB962C8B-B14F-4D97-AF65-F5344CB8AC3E}">
        <p14:creationId xmlns:p14="http://schemas.microsoft.com/office/powerpoint/2010/main" val="1623949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57200" y="153902"/>
            <a:ext cx="8229243" cy="1142643"/>
          </a:xfrm>
        </p:spPr>
        <p:txBody>
          <a:bodyPr/>
          <a:lstStyle/>
          <a:p>
            <a:pPr lvl="0"/>
            <a:r>
              <a:rPr lang="fr-FR" sz="4000" b="1"/>
              <a:t>Rapport moral</a:t>
            </a:r>
            <a:r>
              <a:rPr lang="fr-FR" sz="4000"/>
              <a:t/>
            </a:r>
            <a:br>
              <a:rPr lang="fr-FR" sz="4000"/>
            </a:br>
            <a:endParaRPr lang="fr-FR" sz="1400"/>
          </a:p>
        </p:txBody>
      </p:sp>
      <p:sp>
        <p:nvSpPr>
          <p:cNvPr id="3" name="Espace réservé du contenu 2"/>
          <p:cNvSpPr txBox="1">
            <a:spLocks noGrp="1"/>
          </p:cNvSpPr>
          <p:nvPr>
            <p:ph type="body" idx="4294967295"/>
          </p:nvPr>
        </p:nvSpPr>
        <p:spPr>
          <a:xfrm>
            <a:off x="457200" y="970471"/>
            <a:ext cx="8229243" cy="4525557"/>
          </a:xfrm>
        </p:spPr>
        <p:txBody>
          <a:bodyPr>
            <a:normAutofit lnSpcReduction="10000"/>
          </a:bodyPr>
          <a:lstStyle/>
          <a:p>
            <a:pPr lvl="0"/>
            <a:r>
              <a:rPr lang="fr-FR" sz="1600" b="1"/>
              <a:t>  </a:t>
            </a:r>
            <a:r>
              <a:rPr lang="fr-FR" sz="1800" b="1"/>
              <a:t>ADZ est une association réunissant les amateurs de modèles réduits ferroviaires à l’échelle  zéro  (1, 43,5), qu’ils soient collectionneurs, modélistes amateurs, artisans.</a:t>
            </a:r>
          </a:p>
          <a:p>
            <a:pPr lvl="0"/>
            <a:r>
              <a:rPr lang="fr-FR" sz="1800" b="1"/>
              <a:t> Les objectifs d’ADZ sont de réunir ces amateurs dans le cadre de réunions à Nîmes au Vatel, permettant à chacun de partager ses connaissances.</a:t>
            </a:r>
          </a:p>
          <a:p>
            <a:pPr lvl="0"/>
            <a:r>
              <a:rPr lang="fr-FR" sz="1800" b="1"/>
              <a:t> ADZ organise chaque année une manifestation dénommée  «  Réunion des Constructeurs », réunion sur invitation, permettant de réunir une fois l’an les amateurs éloignés de notre région.  </a:t>
            </a:r>
          </a:p>
          <a:p>
            <a:pPr lvl="0"/>
            <a:r>
              <a:rPr lang="fr-FR" sz="1800" b="1"/>
              <a:t> ADZ se rapproche des artisans afin d’obtenir des conditions spéciales en achat groupés ou de motiver ces derniers pour la création de modèles ou d’accessoires n’existant pas sur le marché.</a:t>
            </a:r>
          </a:p>
          <a:p>
            <a:pPr lvl="0"/>
            <a:r>
              <a:rPr lang="fr-FR" sz="1800" b="1"/>
              <a:t> ADZ devait accueillir une réunion du MOROP dans le courant de cette année. En raison des circonstances sanitaires, celle – ci a été reportée pour 2022</a:t>
            </a:r>
          </a:p>
          <a:p>
            <a:pPr lvl="0">
              <a:spcAft>
                <a:spcPts val="0"/>
              </a:spcAft>
            </a:pPr>
            <a:r>
              <a:rPr lang="fr-FR" sz="1800" b="1"/>
              <a:t> Après trois déplacements a Telford, UK, pour la manifestation annuelle de la Gauge O Guild, ADZ prévoit d’organiser un déplacement en Italie et, ou, en Allemagne.					</a:t>
            </a:r>
          </a:p>
          <a:p>
            <a:pPr lvl="0">
              <a:spcAft>
                <a:spcPts val="0"/>
              </a:spcAft>
            </a:pPr>
            <a:endParaRPr lang="fr-FR" sz="1800" b="1"/>
          </a:p>
        </p:txBody>
      </p:sp>
      <p:sp>
        <p:nvSpPr>
          <p:cNvPr id="4"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68795E4-3E15-4985-98CD-043144AA93A2}"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631826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805C5DC-F0F0-4A78-82EF-FC387EE46D3E}"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3" name="Image 3"/>
          <p:cNvPicPr>
            <a:picLocks noChangeAspect="1"/>
          </p:cNvPicPr>
          <p:nvPr/>
        </p:nvPicPr>
        <p:blipFill>
          <a:blip r:embed="rId3"/>
          <a:stretch>
            <a:fillRect/>
          </a:stretch>
        </p:blipFill>
        <p:spPr>
          <a:xfrm>
            <a:off x="0" y="0"/>
            <a:ext cx="9182240" cy="7125416"/>
          </a:xfrm>
          <a:prstGeom prst="rect">
            <a:avLst/>
          </a:prstGeom>
          <a:noFill/>
          <a:ln cap="flat">
            <a:noFill/>
          </a:ln>
        </p:spPr>
      </p:pic>
    </p:spTree>
    <p:extLst>
      <p:ext uri="{BB962C8B-B14F-4D97-AF65-F5344CB8AC3E}">
        <p14:creationId xmlns:p14="http://schemas.microsoft.com/office/powerpoint/2010/main" val="2924885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14128A-C3A3-4F49-ACEF-2E350AAF93A2}"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3" name="Image 3"/>
          <p:cNvPicPr>
            <a:picLocks noChangeAspect="1"/>
          </p:cNvPicPr>
          <p:nvPr/>
        </p:nvPicPr>
        <p:blipFill>
          <a:blip r:embed="rId3"/>
          <a:stretch>
            <a:fillRect/>
          </a:stretch>
        </p:blipFill>
        <p:spPr>
          <a:xfrm>
            <a:off x="15133" y="129396"/>
            <a:ext cx="9165186" cy="6530196"/>
          </a:xfrm>
          <a:prstGeom prst="rect">
            <a:avLst/>
          </a:prstGeom>
          <a:noFill/>
          <a:ln cap="flat">
            <a:noFill/>
          </a:ln>
        </p:spPr>
      </p:pic>
    </p:spTree>
    <p:extLst>
      <p:ext uri="{BB962C8B-B14F-4D97-AF65-F5344CB8AC3E}">
        <p14:creationId xmlns:p14="http://schemas.microsoft.com/office/powerpoint/2010/main" val="1924704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C2CE79-8322-4D94-A426-7B0591ECF1BE}"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3" name="Image 4"/>
          <p:cNvPicPr>
            <a:picLocks noChangeAspect="1"/>
          </p:cNvPicPr>
          <p:nvPr/>
        </p:nvPicPr>
        <p:blipFill>
          <a:blip r:embed="rId3"/>
          <a:stretch>
            <a:fillRect/>
          </a:stretch>
        </p:blipFill>
        <p:spPr>
          <a:xfrm>
            <a:off x="18251" y="697586"/>
            <a:ext cx="9125748" cy="5658928"/>
          </a:xfrm>
          <a:prstGeom prst="rect">
            <a:avLst/>
          </a:prstGeom>
          <a:noFill/>
          <a:ln cap="flat">
            <a:noFill/>
          </a:ln>
        </p:spPr>
      </p:pic>
    </p:spTree>
    <p:extLst>
      <p:ext uri="{BB962C8B-B14F-4D97-AF65-F5344CB8AC3E}">
        <p14:creationId xmlns:p14="http://schemas.microsoft.com/office/powerpoint/2010/main" val="1428635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FE9B47B-4ECA-41BC-8F49-DAA75609928F}"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3" name="Image 3"/>
          <p:cNvPicPr>
            <a:picLocks noChangeAspect="1"/>
          </p:cNvPicPr>
          <p:nvPr/>
        </p:nvPicPr>
        <p:blipFill>
          <a:blip r:embed="rId3"/>
          <a:stretch>
            <a:fillRect/>
          </a:stretch>
        </p:blipFill>
        <p:spPr>
          <a:xfrm>
            <a:off x="560719" y="0"/>
            <a:ext cx="7289322" cy="6857359"/>
          </a:xfrm>
          <a:prstGeom prst="rect">
            <a:avLst/>
          </a:prstGeom>
          <a:noFill/>
          <a:ln cap="flat">
            <a:noFill/>
          </a:ln>
        </p:spPr>
      </p:pic>
    </p:spTree>
    <p:extLst>
      <p:ext uri="{BB962C8B-B14F-4D97-AF65-F5344CB8AC3E}">
        <p14:creationId xmlns:p14="http://schemas.microsoft.com/office/powerpoint/2010/main" val="1638422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914FB8A-DC35-4680-8493-52143B2C1DBA}"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3" name="Image 3"/>
          <p:cNvPicPr>
            <a:picLocks noChangeAspect="1"/>
          </p:cNvPicPr>
          <p:nvPr/>
        </p:nvPicPr>
        <p:blipFill>
          <a:blip r:embed="rId3"/>
          <a:stretch>
            <a:fillRect/>
          </a:stretch>
        </p:blipFill>
        <p:spPr>
          <a:xfrm>
            <a:off x="-72100" y="0"/>
            <a:ext cx="9216100" cy="6255428"/>
          </a:xfrm>
          <a:prstGeom prst="rect">
            <a:avLst/>
          </a:prstGeom>
          <a:noFill/>
          <a:ln cap="flat">
            <a:noFill/>
          </a:ln>
        </p:spPr>
      </p:pic>
    </p:spTree>
    <p:extLst>
      <p:ext uri="{BB962C8B-B14F-4D97-AF65-F5344CB8AC3E}">
        <p14:creationId xmlns:p14="http://schemas.microsoft.com/office/powerpoint/2010/main" val="454145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0B9BFCB-905B-4CB9-83EC-AA65D48986E6}"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3" name="Image 3"/>
          <p:cNvPicPr>
            <a:picLocks noChangeAspect="1"/>
          </p:cNvPicPr>
          <p:nvPr/>
        </p:nvPicPr>
        <p:blipFill>
          <a:blip r:embed="rId3"/>
          <a:stretch>
            <a:fillRect/>
          </a:stretch>
        </p:blipFill>
        <p:spPr>
          <a:xfrm>
            <a:off x="0" y="0"/>
            <a:ext cx="8419383" cy="6864117"/>
          </a:xfrm>
          <a:prstGeom prst="rect">
            <a:avLst/>
          </a:prstGeom>
          <a:noFill/>
          <a:ln cap="flat">
            <a:noFill/>
          </a:ln>
        </p:spPr>
      </p:pic>
    </p:spTree>
    <p:extLst>
      <p:ext uri="{BB962C8B-B14F-4D97-AF65-F5344CB8AC3E}">
        <p14:creationId xmlns:p14="http://schemas.microsoft.com/office/powerpoint/2010/main" val="3182646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p:cNvPicPr>
            <a:picLocks noChangeAspect="1"/>
          </p:cNvPicPr>
          <p:nvPr/>
        </p:nvPicPr>
        <p:blipFill>
          <a:blip r:embed="rId3"/>
          <a:stretch>
            <a:fillRect/>
          </a:stretch>
        </p:blipFill>
        <p:spPr>
          <a:xfrm>
            <a:off x="457200" y="793626"/>
            <a:ext cx="8259958" cy="5837035"/>
          </a:xfrm>
          <a:prstGeom prst="rect">
            <a:avLst/>
          </a:prstGeom>
          <a:noFill/>
          <a:ln cap="flat">
            <a:noFill/>
          </a:ln>
        </p:spPr>
      </p:pic>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3A23CC5-F7F8-433C-894C-5ED61DFE7D7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2601104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B921C9A-8945-407D-99D6-98E7624D6F4A}"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3" name="Image 4"/>
          <p:cNvPicPr>
            <a:picLocks noChangeAspect="1"/>
          </p:cNvPicPr>
          <p:nvPr/>
        </p:nvPicPr>
        <p:blipFill>
          <a:blip r:embed="rId3"/>
          <a:stretch>
            <a:fillRect/>
          </a:stretch>
        </p:blipFill>
        <p:spPr>
          <a:xfrm>
            <a:off x="310548" y="0"/>
            <a:ext cx="7815532" cy="6865763"/>
          </a:xfrm>
          <a:prstGeom prst="rect">
            <a:avLst/>
          </a:prstGeom>
          <a:noFill/>
          <a:ln cap="flat">
            <a:noFill/>
          </a:ln>
        </p:spPr>
      </p:pic>
    </p:spTree>
    <p:extLst>
      <p:ext uri="{BB962C8B-B14F-4D97-AF65-F5344CB8AC3E}">
        <p14:creationId xmlns:p14="http://schemas.microsoft.com/office/powerpoint/2010/main" val="1016224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729C4EA-26AB-42D7-BBB9-A2978EA9BCB4}"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3" name="Image 4"/>
          <p:cNvPicPr>
            <a:picLocks noChangeAspect="1"/>
          </p:cNvPicPr>
          <p:nvPr/>
        </p:nvPicPr>
        <p:blipFill>
          <a:blip r:embed="rId3"/>
          <a:stretch>
            <a:fillRect/>
          </a:stretch>
        </p:blipFill>
        <p:spPr>
          <a:xfrm>
            <a:off x="0" y="774432"/>
            <a:ext cx="9144000" cy="5135883"/>
          </a:xfrm>
          <a:prstGeom prst="rect">
            <a:avLst/>
          </a:prstGeom>
          <a:noFill/>
          <a:ln cap="flat">
            <a:noFill/>
          </a:ln>
        </p:spPr>
      </p:pic>
    </p:spTree>
    <p:extLst>
      <p:ext uri="{BB962C8B-B14F-4D97-AF65-F5344CB8AC3E}">
        <p14:creationId xmlns:p14="http://schemas.microsoft.com/office/powerpoint/2010/main" val="378029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4719" y="1412638"/>
            <a:ext cx="5715722" cy="173771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000000"/>
                </a:solidFill>
                <a:uFillTx/>
                <a:latin typeface="Segoe Print" pitchFamily="18"/>
                <a:ea typeface="Microsoft YaHei" pitchFamily="2"/>
                <a:cs typeface="Arial" pitchFamily="34"/>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000000"/>
                </a:solidFill>
                <a:uFillTx/>
                <a:latin typeface="Candara" pitchFamily="34"/>
                <a:ea typeface="Microsoft YaHei" pitchFamily="2"/>
                <a:cs typeface="Arial" pitchFamily="34"/>
              </a:rPr>
              <a:t>Questions diverses</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D7B7A5-09FD-49BE-B5DF-3C6C9E3C8DCD}"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3766443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lstStyle/>
          <a:p>
            <a:pPr lvl="0"/>
            <a:r>
              <a:rPr lang="fr-FR" b="1"/>
              <a:t>Rapport activité 2020-2021</a:t>
            </a:r>
            <a:br>
              <a:rPr lang="fr-FR" b="1"/>
            </a:br>
            <a:endParaRPr lang="fr-FR" sz="1600" b="1"/>
          </a:p>
        </p:txBody>
      </p:sp>
      <p:sp>
        <p:nvSpPr>
          <p:cNvPr id="3" name="Espace réservé du contenu 2"/>
          <p:cNvSpPr txBox="1">
            <a:spLocks noGrp="1"/>
          </p:cNvSpPr>
          <p:nvPr>
            <p:ph type="body" idx="4294967295"/>
          </p:nvPr>
        </p:nvSpPr>
        <p:spPr/>
        <p:txBody>
          <a:bodyPr>
            <a:normAutofit lnSpcReduction="10000"/>
          </a:bodyPr>
          <a:lstStyle/>
          <a:p>
            <a:pPr lvl="0" algn="ctr">
              <a:spcAft>
                <a:spcPts val="0"/>
              </a:spcAft>
              <a:buNone/>
            </a:pPr>
            <a:r>
              <a:rPr lang="fr-FR" sz="2400" b="1" dirty="0"/>
              <a:t>Nos réunions : La COVID est passé par là !</a:t>
            </a:r>
          </a:p>
          <a:p>
            <a:pPr lvl="0">
              <a:spcAft>
                <a:spcPts val="0"/>
              </a:spcAft>
              <a:buNone/>
            </a:pPr>
            <a:endParaRPr lang="fr-FR" sz="2400" b="1" dirty="0"/>
          </a:p>
          <a:p>
            <a:pPr lvl="3">
              <a:spcAft>
                <a:spcPts val="0"/>
              </a:spcAft>
              <a:buFont typeface="Arial" pitchFamily="32"/>
              <a:buChar char="•"/>
            </a:pPr>
            <a:r>
              <a:rPr lang="fr-FR" sz="1600" b="1" dirty="0"/>
              <a:t> ADZ  septembre 2020		</a:t>
            </a:r>
            <a:r>
              <a:rPr lang="fr-FR" sz="1600" b="1" dirty="0" smtClean="0"/>
              <a:t>	10 </a:t>
            </a:r>
            <a:r>
              <a:rPr lang="fr-FR" sz="1600" b="1" dirty="0"/>
              <a:t>présents	</a:t>
            </a:r>
          </a:p>
          <a:p>
            <a:pPr lvl="3">
              <a:spcAft>
                <a:spcPts val="0"/>
              </a:spcAft>
              <a:buFont typeface="Arial" pitchFamily="32"/>
              <a:buChar char="•"/>
            </a:pPr>
            <a:r>
              <a:rPr lang="fr-FR" sz="1600" b="1" dirty="0"/>
              <a:t> ADZ  octobre 2020			19 présents</a:t>
            </a:r>
          </a:p>
          <a:p>
            <a:pPr lvl="3">
              <a:spcAft>
                <a:spcPts val="0"/>
              </a:spcAft>
              <a:buFont typeface="Arial" pitchFamily="32"/>
              <a:buChar char="•"/>
            </a:pPr>
            <a:r>
              <a:rPr lang="fr-FR" sz="1600" b="1" dirty="0"/>
              <a:t> ADZ  décembre 2020		</a:t>
            </a:r>
            <a:r>
              <a:rPr lang="fr-FR" sz="1600" b="1" dirty="0" smtClean="0"/>
              <a:t>	annulée</a:t>
            </a:r>
            <a:endParaRPr lang="fr-FR" sz="1600" b="1" dirty="0"/>
          </a:p>
          <a:p>
            <a:pPr lvl="3">
              <a:spcAft>
                <a:spcPts val="0"/>
              </a:spcAft>
              <a:buFont typeface="Arial" pitchFamily="32"/>
              <a:buChar char="•"/>
            </a:pPr>
            <a:r>
              <a:rPr lang="fr-FR" sz="1600" b="1" dirty="0"/>
              <a:t> ADZ  avril 2021			annulée</a:t>
            </a:r>
          </a:p>
          <a:p>
            <a:pPr lvl="3">
              <a:spcAft>
                <a:spcPts val="0"/>
              </a:spcAft>
              <a:buFont typeface="Arial" pitchFamily="32"/>
              <a:buChar char="•"/>
            </a:pPr>
            <a:r>
              <a:rPr lang="fr-FR" sz="1600" b="1" dirty="0"/>
              <a:t> ADZ mai 2021			14 présents</a:t>
            </a:r>
          </a:p>
          <a:p>
            <a:pPr lvl="3">
              <a:spcAft>
                <a:spcPts val="0"/>
              </a:spcAft>
              <a:buFont typeface="Arial" pitchFamily="32"/>
              <a:buChar char="•"/>
            </a:pPr>
            <a:r>
              <a:rPr lang="fr-FR" sz="1600" b="1" dirty="0"/>
              <a:t> ADZ  juin 2021			9 présents</a:t>
            </a:r>
            <a:endParaRPr lang="fr-FR" sz="2400" b="1" dirty="0"/>
          </a:p>
          <a:p>
            <a:pPr lvl="0">
              <a:spcAft>
                <a:spcPts val="0"/>
              </a:spcAft>
              <a:buNone/>
            </a:pPr>
            <a:endParaRPr lang="fr-FR" sz="2000" b="1" dirty="0"/>
          </a:p>
          <a:p>
            <a:pPr lvl="0">
              <a:spcAft>
                <a:spcPts val="0"/>
              </a:spcAft>
              <a:buNone/>
            </a:pPr>
            <a:r>
              <a:rPr lang="fr-FR" sz="2000" b="1" dirty="0"/>
              <a:t>Organisation de la réunion des constructeurs: 60 présents/80 inscrits</a:t>
            </a:r>
          </a:p>
          <a:p>
            <a:pPr lvl="0">
              <a:spcAft>
                <a:spcPts val="0"/>
              </a:spcAft>
              <a:buNone/>
            </a:pPr>
            <a:endParaRPr lang="fr-FR" sz="2000" b="1" dirty="0"/>
          </a:p>
          <a:p>
            <a:pPr lvl="0">
              <a:spcAft>
                <a:spcPts val="0"/>
              </a:spcAft>
              <a:buNone/>
            </a:pPr>
            <a:r>
              <a:rPr lang="fr-FR" sz="2000" b="1" dirty="0"/>
              <a:t>Achats groupés, auprès de CHREZO: 48 camions et 11 locomotives</a:t>
            </a:r>
          </a:p>
          <a:p>
            <a:pPr lvl="0">
              <a:spcAft>
                <a:spcPts val="0"/>
              </a:spcAft>
              <a:buNone/>
            </a:pPr>
            <a:endParaRPr lang="fr-FR" sz="2000" b="1" dirty="0"/>
          </a:p>
          <a:p>
            <a:pPr lvl="0">
              <a:spcAft>
                <a:spcPts val="0"/>
              </a:spcAft>
              <a:buNone/>
            </a:pPr>
            <a:r>
              <a:rPr lang="fr-FR" sz="2000" b="1" dirty="0"/>
              <a:t>Pas de voyage pour cause de COVID</a:t>
            </a:r>
          </a:p>
          <a:p>
            <a:pPr lvl="0">
              <a:spcBef>
                <a:spcPts val="640"/>
              </a:spcBef>
              <a:buNone/>
            </a:pPr>
            <a:endParaRPr lang="fr-FR" sz="2000" b="1" dirty="0"/>
          </a:p>
        </p:txBody>
      </p:sp>
      <p:sp>
        <p:nvSpPr>
          <p:cNvPr id="4"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837FEE0-88DB-4874-AFAF-4CD83E407234}"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1042844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3880" y="1412638"/>
            <a:ext cx="6377043" cy="338363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000000"/>
                </a:solidFill>
                <a:uFillTx/>
                <a:latin typeface="Segoe Print" pitchFamily="18"/>
                <a:ea typeface="Microsoft YaHei" pitchFamily="2"/>
                <a:cs typeface="Arial" pitchFamily="34"/>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000000"/>
                </a:solidFill>
                <a:uFillTx/>
                <a:latin typeface="Candara" pitchFamily="34"/>
                <a:ea typeface="Microsoft YaHei" pitchFamily="2"/>
                <a:cs typeface="Arial" pitchFamily="34"/>
              </a:rPr>
              <a:t>Mémère en ballade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000000"/>
                </a:solidFill>
                <a:uFillTx/>
                <a:latin typeface="Candara" pitchFamily="34"/>
                <a:ea typeface="Microsoft YaHei" pitchFamily="2"/>
                <a:cs typeface="Arial" pitchFamily="34"/>
              </a:rPr>
              <a:t>Par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000000"/>
                </a:solidFill>
                <a:uFillTx/>
                <a:latin typeface="Candara" pitchFamily="34"/>
                <a:ea typeface="Microsoft YaHei" pitchFamily="2"/>
                <a:cs typeface="Arial" pitchFamily="34"/>
              </a:rPr>
              <a:t>Thierry CAMBOUNET</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E51FCF-1D2C-419A-99DF-3183A5FC55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3193426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5097" y="1412638"/>
            <a:ext cx="6314617" cy="2160013"/>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000000"/>
                </a:solidFill>
                <a:uFillTx/>
                <a:latin typeface="Segoe Print" pitchFamily="18"/>
                <a:ea typeface="Microsoft YaHei" pitchFamily="2"/>
                <a:cs typeface="Arial" pitchFamily="34"/>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0" cap="none" spc="0" baseline="0">
                <a:solidFill>
                  <a:srgbClr val="000000"/>
                </a:solidFill>
                <a:uFillTx/>
                <a:latin typeface="Candara" pitchFamily="34"/>
                <a:ea typeface=""/>
                <a:cs typeface="Arial" pitchFamily="34"/>
              </a:rPr>
              <a:t>Vidéo de Joël ROYER</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2189B62-1F40-4386-BCF8-142223F17E55}"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210453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07643" y="2133715"/>
            <a:ext cx="8856722" cy="3885843"/>
          </a:xfrm>
        </p:spPr>
        <p:txBody>
          <a:bodyPr/>
          <a:lstStyle/>
          <a:p>
            <a:pPr lvl="0" algn="ctr">
              <a:spcBef>
                <a:spcPts val="640"/>
              </a:spcBef>
              <a:buNone/>
            </a:pPr>
            <a:r>
              <a:rPr lang="fr-FR" sz="4400" b="1">
                <a:latin typeface="Candara" pitchFamily="34"/>
                <a:cs typeface="Arial" pitchFamily="34"/>
              </a:rPr>
              <a:t>Présentation</a:t>
            </a:r>
          </a:p>
          <a:p>
            <a:pPr lvl="0" algn="ctr">
              <a:spcBef>
                <a:spcPts val="640"/>
              </a:spcBef>
              <a:buNone/>
            </a:pPr>
            <a:r>
              <a:rPr lang="fr-FR" sz="4400" b="1">
                <a:latin typeface="Candara" pitchFamily="34"/>
                <a:cs typeface="Arial" pitchFamily="34"/>
              </a:rPr>
              <a:t>de votre matériel</a:t>
            </a:r>
          </a:p>
          <a:p>
            <a:pPr lvl="0">
              <a:spcBef>
                <a:spcPts val="640"/>
              </a:spcBef>
              <a:buNone/>
            </a:pPr>
            <a:endParaRPr lang="fr-FR" sz="4400">
              <a:cs typeface="Arial" pitchFamily="34"/>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B98DD7-7E0E-4DD7-94A7-4BAB93BD9331}"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3345717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rmAutofit fontScale="90000"/>
          </a:bodyPr>
          <a:lstStyle/>
          <a:p>
            <a:pPr lvl="0"/>
            <a:r>
              <a:rPr lang="fr-FR">
                <a:latin typeface="Candara" pitchFamily="34"/>
              </a:rPr>
              <a:t>Cotisation annuelle</a:t>
            </a:r>
            <a:r>
              <a:rPr lang="fr-FR">
                <a:latin typeface="Candara" pitchFamily="34"/>
                <a:cs typeface="Arial" pitchFamily="34"/>
              </a:rPr>
              <a:t/>
            </a:r>
            <a:br>
              <a:rPr lang="fr-FR">
                <a:latin typeface="Candara" pitchFamily="34"/>
                <a:cs typeface="Arial" pitchFamily="34"/>
              </a:rPr>
            </a:br>
            <a:endParaRPr lang="fr-FR">
              <a:latin typeface="Candara" pitchFamily="34"/>
              <a:cs typeface="Arial" pitchFamily="34"/>
            </a:endParaRPr>
          </a:p>
        </p:txBody>
      </p:sp>
      <p:sp>
        <p:nvSpPr>
          <p:cNvPr id="3" name="Espace réservé du contenu 2"/>
          <p:cNvSpPr txBox="1">
            <a:spLocks noGrp="1"/>
          </p:cNvSpPr>
          <p:nvPr>
            <p:ph type="body" idx="4294967295"/>
          </p:nvPr>
        </p:nvSpPr>
        <p:spPr>
          <a:xfrm>
            <a:off x="457200" y="980727"/>
            <a:ext cx="8229243" cy="5375787"/>
          </a:xfrm>
        </p:spPr>
        <p:txBody>
          <a:bodyPr>
            <a:normAutofit fontScale="85000" lnSpcReduction="10000"/>
          </a:bodyPr>
          <a:lstStyle/>
          <a:p>
            <a:pPr lvl="0" algn="ctr">
              <a:spcBef>
                <a:spcPts val="640"/>
              </a:spcBef>
              <a:buNone/>
            </a:pPr>
            <a:r>
              <a:rPr lang="fr-FR" sz="5000" b="1" dirty="0"/>
              <a:t>Pourquoi une cotisation ?</a:t>
            </a:r>
            <a:endParaRPr lang="fr-FR" dirty="0"/>
          </a:p>
          <a:p>
            <a:pPr lvl="0">
              <a:spcAft>
                <a:spcPts val="0"/>
              </a:spcAft>
              <a:buNone/>
            </a:pPr>
            <a:r>
              <a:rPr lang="fr-FR" sz="1700" b="1" dirty="0"/>
              <a:t>Devenir membre de l'association en payant la cotisation de </a:t>
            </a:r>
            <a:r>
              <a:rPr lang="fr-FR" sz="1700" b="1" dirty="0" smtClean="0"/>
              <a:t>l'association</a:t>
            </a:r>
          </a:p>
          <a:p>
            <a:pPr lvl="0">
              <a:spcAft>
                <a:spcPts val="0"/>
              </a:spcAft>
              <a:buNone/>
            </a:pPr>
            <a:endParaRPr lang="fr-FR" sz="1700" b="1" dirty="0"/>
          </a:p>
          <a:p>
            <a:pPr lvl="0">
              <a:spcAft>
                <a:spcPts val="0"/>
              </a:spcAft>
              <a:buNone/>
            </a:pPr>
            <a:r>
              <a:rPr lang="fr-FR" sz="1700" dirty="0"/>
              <a:t>La cotisation est une somme forfaitaire, qui ne correspond ni à un service rendu aux membres </a:t>
            </a:r>
            <a:endParaRPr lang="fr-FR" sz="1700" dirty="0" smtClean="0"/>
          </a:p>
          <a:p>
            <a:pPr lvl="0">
              <a:spcAft>
                <a:spcPts val="0"/>
              </a:spcAft>
              <a:buNone/>
            </a:pPr>
            <a:r>
              <a:rPr lang="fr-FR" sz="1700" dirty="0" smtClean="0"/>
              <a:t>ni </a:t>
            </a:r>
            <a:r>
              <a:rPr lang="fr-FR" sz="1700" dirty="0"/>
              <a:t>à la fourniture d'un bien.</a:t>
            </a:r>
          </a:p>
          <a:p>
            <a:pPr lvl="0">
              <a:spcAft>
                <a:spcPts val="0"/>
              </a:spcAft>
              <a:buNone/>
            </a:pPr>
            <a:r>
              <a:rPr lang="fr-FR" sz="1700" dirty="0"/>
              <a:t>Le principe du versement d'une cotisation doit être prévu dans les statuts de l'association.</a:t>
            </a:r>
          </a:p>
          <a:p>
            <a:pPr lvl="0">
              <a:spcAft>
                <a:spcPts val="0"/>
              </a:spcAft>
              <a:buNone/>
            </a:pPr>
            <a:r>
              <a:rPr lang="fr-FR" sz="1700" dirty="0"/>
              <a:t>Le règlement de la cotisation formalise l'engagement d'un membre.</a:t>
            </a:r>
          </a:p>
          <a:p>
            <a:pPr lvl="0">
              <a:spcAft>
                <a:spcPts val="0"/>
              </a:spcAft>
              <a:buNone/>
            </a:pPr>
            <a:r>
              <a:rPr lang="fr-FR" sz="1700" dirty="0"/>
              <a:t>Permet de tenir une liste des membres à jour.</a:t>
            </a:r>
          </a:p>
          <a:p>
            <a:pPr lvl="0">
              <a:spcAft>
                <a:spcPts val="0"/>
              </a:spcAft>
              <a:buNone/>
            </a:pPr>
            <a:r>
              <a:rPr lang="fr-FR" sz="1700" dirty="0"/>
              <a:t>Régularise les achats groupés et la vente de produits propre.</a:t>
            </a:r>
          </a:p>
          <a:p>
            <a:pPr lvl="0">
              <a:spcAft>
                <a:spcPts val="0"/>
              </a:spcAft>
              <a:buNone/>
            </a:pPr>
            <a:endParaRPr lang="fr-FR" sz="1700" dirty="0"/>
          </a:p>
          <a:p>
            <a:pPr lvl="0">
              <a:spcAft>
                <a:spcPts val="0"/>
              </a:spcAft>
              <a:buNone/>
            </a:pPr>
            <a:r>
              <a:rPr lang="fr-FR" sz="1700" b="1" dirty="0"/>
              <a:t>Cotisation association : permet d'obtenir des subventions</a:t>
            </a:r>
          </a:p>
          <a:p>
            <a:pPr lvl="0">
              <a:spcAft>
                <a:spcPts val="0"/>
              </a:spcAft>
              <a:buNone/>
            </a:pPr>
            <a:r>
              <a:rPr lang="fr-FR" sz="1700" dirty="0"/>
              <a:t>La cotisation est souvent la principale, voire la seule ressource propre de l'association.</a:t>
            </a:r>
          </a:p>
          <a:p>
            <a:pPr lvl="0">
              <a:spcAft>
                <a:spcPts val="0"/>
              </a:spcAft>
              <a:buNone/>
            </a:pPr>
            <a:r>
              <a:rPr lang="fr-FR" sz="1700" dirty="0"/>
              <a:t>Son existence peut permettre l'obtention de subventions.</a:t>
            </a:r>
          </a:p>
          <a:p>
            <a:pPr lvl="0">
              <a:spcAft>
                <a:spcPts val="0"/>
              </a:spcAft>
              <a:buNone/>
            </a:pPr>
            <a:r>
              <a:rPr lang="fr-FR" sz="1700" dirty="0"/>
              <a:t>Facilite le fonctionnement en couvrant des frais (timbres, encre, etc…)</a:t>
            </a:r>
          </a:p>
          <a:p>
            <a:pPr lvl="0">
              <a:spcAft>
                <a:spcPts val="0"/>
              </a:spcAft>
              <a:buNone/>
            </a:pPr>
            <a:endParaRPr lang="fr-FR" sz="1700" dirty="0"/>
          </a:p>
          <a:p>
            <a:pPr lvl="0">
              <a:spcAft>
                <a:spcPts val="0"/>
              </a:spcAft>
              <a:buNone/>
            </a:pPr>
            <a:r>
              <a:rPr lang="fr-FR" sz="1700" b="1" dirty="0"/>
              <a:t>Cooptation pour de nouveaux membres à envisager</a:t>
            </a:r>
          </a:p>
          <a:p>
            <a:pPr lvl="0">
              <a:spcAft>
                <a:spcPts val="0"/>
              </a:spcAft>
              <a:buNone/>
            </a:pPr>
            <a:endParaRPr lang="fr-FR" sz="1700" b="1" dirty="0"/>
          </a:p>
          <a:p>
            <a:pPr lvl="0">
              <a:spcAft>
                <a:spcPts val="0"/>
              </a:spcAft>
              <a:buNone/>
            </a:pPr>
            <a:r>
              <a:rPr lang="fr-FR" sz="1700" b="1" dirty="0"/>
              <a:t>Couvrant la période de septembre à juin</a:t>
            </a:r>
          </a:p>
          <a:p>
            <a:pPr lvl="0">
              <a:spcAft>
                <a:spcPts val="0"/>
              </a:spcAft>
              <a:buNone/>
            </a:pPr>
            <a:endParaRPr lang="fr-FR" sz="1700" dirty="0"/>
          </a:p>
          <a:p>
            <a:pPr lvl="0">
              <a:spcAft>
                <a:spcPts val="0"/>
              </a:spcAft>
              <a:buNone/>
            </a:pPr>
            <a:r>
              <a:rPr lang="fr-FR" sz="1700" b="1" dirty="0"/>
              <a:t>A quel montant   </a:t>
            </a:r>
            <a:r>
              <a:rPr lang="fr-FR" sz="1700" dirty="0"/>
              <a:t>ce qui donnerai un budget de fonctionnement annuel sur la base de 30 membres de ?  .</a:t>
            </a:r>
          </a:p>
        </p:txBody>
      </p:sp>
      <p:sp>
        <p:nvSpPr>
          <p:cNvPr id="4"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28ED5E-844B-4DD4-B223-90516CF67ACA}"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11/12/2021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1034189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9122</TotalTime>
  <Words>1257</Words>
  <Application>Microsoft Office PowerPoint</Application>
  <PresentationFormat>Affichage à l'écran (4:3)</PresentationFormat>
  <Paragraphs>532</Paragraphs>
  <Slides>82</Slides>
  <Notes>61</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82</vt:i4>
      </vt:variant>
    </vt:vector>
  </HeadingPairs>
  <TitlesOfParts>
    <vt:vector size="95" baseType="lpstr">
      <vt:lpstr>Arial Unicode MS</vt:lpstr>
      <vt:lpstr>Microsoft YaHei</vt:lpstr>
      <vt:lpstr>Arial</vt:lpstr>
      <vt:lpstr>Calibri</vt:lpstr>
      <vt:lpstr>Candara</vt:lpstr>
      <vt:lpstr>Courier New</vt:lpstr>
      <vt:lpstr>Dubai Medium</vt:lpstr>
      <vt:lpstr>Lucida Sans</vt:lpstr>
      <vt:lpstr>Segoe Print</vt:lpstr>
      <vt:lpstr>Tahoma</vt:lpstr>
      <vt:lpstr>Times New Roman</vt:lpstr>
      <vt:lpstr>Conception personnalisée</vt:lpstr>
      <vt:lpstr>Acrobat Document</vt:lpstr>
      <vt:lpstr>Présentation PowerPoint</vt:lpstr>
      <vt:lpstr>Présentation PowerPoint</vt:lpstr>
      <vt:lpstr>Présentation PowerPoint</vt:lpstr>
      <vt:lpstr>Présentation PowerPoint</vt:lpstr>
      <vt:lpstr>PROCES VERBAL DE L'ASSEMBLEE GENERALE  du samedi  6 juin 2020 à 10 H00 </vt:lpstr>
      <vt:lpstr>Rapport budgétaire par le trésorier  </vt:lpstr>
      <vt:lpstr>Rapport moral </vt:lpstr>
      <vt:lpstr>Rapport activité 2020-2021 </vt:lpstr>
      <vt:lpstr>Cotisation annuelle </vt:lpstr>
      <vt:lpstr>Présentation PowerPoint</vt:lpstr>
      <vt:lpstr>Les expositions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Idée voyage en Italie  </vt:lpstr>
      <vt:lpstr>Idée voyage en Allemagne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Heljan O Classe 37 (2023)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PROJET MODUL0ZERO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Berliet</vt:lpstr>
      <vt:lpstr>ABJ 4</vt:lpstr>
      <vt:lpstr>Présentation PowerPoint</vt:lpstr>
      <vt:lpstr>ADX 2</vt:lpstr>
      <vt:lpstr>Panoramique</vt:lpstr>
      <vt:lpstr>150 CV</vt:lpstr>
      <vt:lpstr>Picasso</vt:lpstr>
      <vt:lpstr>600 CV</vt:lpstr>
      <vt:lpstr>RGP2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lenovo</cp:lastModifiedBy>
  <cp:revision>1300</cp:revision>
  <dcterms:created xsi:type="dcterms:W3CDTF">2015-09-29T08:51:39Z</dcterms:created>
  <dcterms:modified xsi:type="dcterms:W3CDTF">2021-12-11T07:23:09Z</dcterms:modified>
</cp:coreProperties>
</file>