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4321" r:id="rId1"/>
    <p:sldMasterId id="2147485945" r:id="rId2"/>
  </p:sldMasterIdLst>
  <p:notesMasterIdLst>
    <p:notesMasterId r:id="rId70"/>
  </p:notesMasterIdLst>
  <p:handoutMasterIdLst>
    <p:handoutMasterId r:id="rId71"/>
  </p:handoutMasterIdLst>
  <p:sldIdLst>
    <p:sldId id="267" r:id="rId3"/>
    <p:sldId id="559" r:id="rId4"/>
    <p:sldId id="269" r:id="rId5"/>
    <p:sldId id="276" r:id="rId6"/>
    <p:sldId id="558" r:id="rId7"/>
    <p:sldId id="607" r:id="rId8"/>
    <p:sldId id="701" r:id="rId9"/>
    <p:sldId id="713" r:id="rId10"/>
    <p:sldId id="601" r:id="rId11"/>
    <p:sldId id="700" r:id="rId12"/>
    <p:sldId id="690" r:id="rId13"/>
    <p:sldId id="689" r:id="rId14"/>
    <p:sldId id="687" r:id="rId15"/>
    <p:sldId id="688" r:id="rId16"/>
    <p:sldId id="686" r:id="rId17"/>
    <p:sldId id="684" r:id="rId18"/>
    <p:sldId id="691" r:id="rId19"/>
    <p:sldId id="699" r:id="rId20"/>
    <p:sldId id="698" r:id="rId21"/>
    <p:sldId id="666" r:id="rId22"/>
    <p:sldId id="584" r:id="rId23"/>
    <p:sldId id="569" r:id="rId24"/>
    <p:sldId id="730" r:id="rId25"/>
    <p:sldId id="741" r:id="rId26"/>
    <p:sldId id="692" r:id="rId27"/>
    <p:sldId id="693" r:id="rId28"/>
    <p:sldId id="702" r:id="rId29"/>
    <p:sldId id="703" r:id="rId30"/>
    <p:sldId id="696" r:id="rId31"/>
    <p:sldId id="734" r:id="rId32"/>
    <p:sldId id="746" r:id="rId33"/>
    <p:sldId id="736" r:id="rId34"/>
    <p:sldId id="735" r:id="rId35"/>
    <p:sldId id="737" r:id="rId36"/>
    <p:sldId id="738" r:id="rId37"/>
    <p:sldId id="739" r:id="rId38"/>
    <p:sldId id="740" r:id="rId39"/>
    <p:sldId id="715" r:id="rId40"/>
    <p:sldId id="717" r:id="rId41"/>
    <p:sldId id="714" r:id="rId42"/>
    <p:sldId id="718" r:id="rId43"/>
    <p:sldId id="716" r:id="rId44"/>
    <p:sldId id="694" r:id="rId45"/>
    <p:sldId id="745" r:id="rId46"/>
    <p:sldId id="695" r:id="rId47"/>
    <p:sldId id="676" r:id="rId48"/>
    <p:sldId id="664" r:id="rId49"/>
    <p:sldId id="709" r:id="rId50"/>
    <p:sldId id="711" r:id="rId51"/>
    <p:sldId id="712" r:id="rId52"/>
    <p:sldId id="710" r:id="rId53"/>
    <p:sldId id="719" r:id="rId54"/>
    <p:sldId id="707" r:id="rId55"/>
    <p:sldId id="721" r:id="rId56"/>
    <p:sldId id="487" r:id="rId57"/>
    <p:sldId id="531" r:id="rId58"/>
    <p:sldId id="685" r:id="rId59"/>
    <p:sldId id="704" r:id="rId60"/>
    <p:sldId id="731" r:id="rId61"/>
    <p:sldId id="705" r:id="rId62"/>
    <p:sldId id="732" r:id="rId63"/>
    <p:sldId id="706" r:id="rId64"/>
    <p:sldId id="742" r:id="rId65"/>
    <p:sldId id="744" r:id="rId66"/>
    <p:sldId id="743" r:id="rId67"/>
    <p:sldId id="609" r:id="rId68"/>
    <p:sldId id="733" r:id="rId6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C33D498-7C3E-4DB7-AAEE-076B42ABC749}">
          <p14:sldIdLst>
            <p14:sldId id="267"/>
            <p14:sldId id="559"/>
            <p14:sldId id="269"/>
            <p14:sldId id="276"/>
            <p14:sldId id="558"/>
            <p14:sldId id="607"/>
            <p14:sldId id="701"/>
            <p14:sldId id="713"/>
            <p14:sldId id="601"/>
            <p14:sldId id="700"/>
            <p14:sldId id="690"/>
            <p14:sldId id="689"/>
            <p14:sldId id="687"/>
            <p14:sldId id="688"/>
            <p14:sldId id="686"/>
            <p14:sldId id="684"/>
            <p14:sldId id="691"/>
            <p14:sldId id="699"/>
            <p14:sldId id="698"/>
            <p14:sldId id="666"/>
            <p14:sldId id="584"/>
            <p14:sldId id="569"/>
            <p14:sldId id="730"/>
            <p14:sldId id="741"/>
            <p14:sldId id="692"/>
            <p14:sldId id="693"/>
            <p14:sldId id="702"/>
            <p14:sldId id="703"/>
            <p14:sldId id="696"/>
            <p14:sldId id="734"/>
            <p14:sldId id="746"/>
            <p14:sldId id="736"/>
            <p14:sldId id="735"/>
            <p14:sldId id="737"/>
            <p14:sldId id="738"/>
            <p14:sldId id="739"/>
            <p14:sldId id="740"/>
            <p14:sldId id="715"/>
            <p14:sldId id="717"/>
            <p14:sldId id="714"/>
            <p14:sldId id="718"/>
            <p14:sldId id="716"/>
            <p14:sldId id="694"/>
            <p14:sldId id="745"/>
            <p14:sldId id="695"/>
            <p14:sldId id="676"/>
            <p14:sldId id="664"/>
            <p14:sldId id="709"/>
            <p14:sldId id="711"/>
            <p14:sldId id="712"/>
            <p14:sldId id="710"/>
            <p14:sldId id="719"/>
            <p14:sldId id="707"/>
            <p14:sldId id="721"/>
            <p14:sldId id="487"/>
            <p14:sldId id="531"/>
            <p14:sldId id="685"/>
            <p14:sldId id="704"/>
            <p14:sldId id="731"/>
            <p14:sldId id="705"/>
            <p14:sldId id="732"/>
            <p14:sldId id="706"/>
            <p14:sldId id="742"/>
            <p14:sldId id="744"/>
            <p14:sldId id="743"/>
            <p14:sldId id="609"/>
            <p14:sldId id="733"/>
          </p14:sldIdLst>
        </p14:section>
        <p14:section name="Section sans titre" id="{D018A7BA-06ED-48D1-A203-289CEE28F3A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Windows" initials="UW" lastIdx="1" clrIdx="0">
    <p:extLst>
      <p:ext uri="{19B8F6BF-5375-455C-9EA6-DF929625EA0E}">
        <p15:presenceInfo xmlns:p15="http://schemas.microsoft.com/office/powerpoint/2012/main" userId="Utilisateur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0E2B7"/>
    <a:srgbClr val="000000"/>
    <a:srgbClr val="99CCFF"/>
    <a:srgbClr val="FF00FF"/>
    <a:srgbClr val="FFFFFF"/>
    <a:srgbClr val="61FA48"/>
    <a:srgbClr val="CCFFFF"/>
    <a:srgbClr val="BEF73F"/>
    <a:srgbClr val="4EA0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80" autoAdjust="0"/>
    <p:restoredTop sz="94937" autoAdjust="0"/>
  </p:normalViewPr>
  <p:slideViewPr>
    <p:cSldViewPr>
      <p:cViewPr varScale="1">
        <p:scale>
          <a:sx n="110" d="100"/>
          <a:sy n="110" d="100"/>
        </p:scale>
        <p:origin x="804" y="90"/>
      </p:cViewPr>
      <p:guideLst>
        <p:guide orient="horz" pos="2160"/>
        <p:guide pos="2880"/>
      </p:guideLst>
    </p:cSldViewPr>
  </p:slideViewPr>
  <p:outlineViewPr>
    <p:cViewPr>
      <p:scale>
        <a:sx n="33" d="100"/>
        <a:sy n="33" d="100"/>
      </p:scale>
      <p:origin x="0" y="-7920"/>
    </p:cViewPr>
  </p:outlineViewPr>
  <p:notesTextViewPr>
    <p:cViewPr>
      <p:scale>
        <a:sx n="100" d="100"/>
        <a:sy n="100" d="100"/>
      </p:scale>
      <p:origin x="0" y="0"/>
    </p:cViewPr>
  </p:notesTextViewPr>
  <p:sorterViewPr>
    <p:cViewPr varScale="1">
      <p:scale>
        <a:sx n="1" d="1"/>
        <a:sy n="1" d="1"/>
      </p:scale>
      <p:origin x="0" y="-14856"/>
    </p:cViewPr>
  </p:sorterViewPr>
  <p:notesViewPr>
    <p:cSldViewPr>
      <p:cViewPr varScale="1">
        <p:scale>
          <a:sx n="88" d="100"/>
          <a:sy n="88" d="100"/>
        </p:scale>
        <p:origin x="382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fr-FR" dirty="0" smtClean="0"/>
              <a:t>18/05/2019</a:t>
            </a:r>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796961-393D-491E-922A-55DD85B48227}" type="slidenum">
              <a:rPr lang="fr-FR" smtClean="0"/>
              <a:pPr/>
              <a:t>‹N°›</a:t>
            </a:fld>
            <a:endParaRPr lang="fr-FR" dirty="0"/>
          </a:p>
        </p:txBody>
      </p:sp>
    </p:spTree>
    <p:extLst>
      <p:ext uri="{BB962C8B-B14F-4D97-AF65-F5344CB8AC3E}">
        <p14:creationId xmlns:p14="http://schemas.microsoft.com/office/powerpoint/2010/main" val="243944505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fr-FR" dirty="0" smtClean="0"/>
              <a:t>18/05/2019</a:t>
            </a:r>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67CE80-6162-40DE-9B76-D3558D7CFF4D}" type="slidenum">
              <a:rPr lang="fr-FR" smtClean="0"/>
              <a:pPr/>
              <a:t>‹N°›</a:t>
            </a:fld>
            <a:endParaRPr lang="fr-FR" dirty="0"/>
          </a:p>
        </p:txBody>
      </p:sp>
      <p:sp>
        <p:nvSpPr>
          <p:cNvPr id="10" name="Espace réservé de l'en-tête 9"/>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0029" y="-20623"/>
            <a:ext cx="517971" cy="517971"/>
          </a:xfrm>
          <a:prstGeom prst="rect">
            <a:avLst/>
          </a:prstGeom>
        </p:spPr>
      </p:pic>
    </p:spTree>
    <p:extLst>
      <p:ext uri="{BB962C8B-B14F-4D97-AF65-F5344CB8AC3E}">
        <p14:creationId xmlns:p14="http://schemas.microsoft.com/office/powerpoint/2010/main" val="654517409"/>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05F782A-984B-4A82-84C1-E637BFE11645}" type="slidenum">
              <a:t>1</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116F7F3-7455-4EFE-88B2-5CD35BD059FC}" type="slidenum">
              <a:t>1</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970326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10</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354913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11</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011927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12</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418828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13</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310157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14</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955813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15</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4221627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16</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901373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17</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249956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18</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442964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19</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48287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D4EB49F-2C94-462B-9355-6DF827BEF2BC}" type="slidenum">
              <a:t>2</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5AD7116-FFC1-4741-9635-95279BDC35F9}" type="slidenum">
              <a:t>2</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486924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20</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671792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21</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705743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22</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541502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23</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4109279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24</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213767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25</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642236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26</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479354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27</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2851774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28</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8857252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29</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87519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3</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3</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42105442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30</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409390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31</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998383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32</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9883430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33</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933980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34</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201250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35</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9874988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36</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958567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37</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8669268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38</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2015621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39</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984725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4</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824033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40</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8448961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41</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1345806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42</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4381236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43</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748939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44</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2054703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45</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5378328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46</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0910111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47</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47</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28366922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48</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48</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21127168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49</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49</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1654098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5</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413002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50</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50</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24284928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51</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51</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40275175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52</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52</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16555975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53</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53</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21912214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54</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54</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30759292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769C92E-6597-4666-B502-8A4693DC4596}" type="slidenum">
              <a:t>55</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3795494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56</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405593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57</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8374361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58</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0663952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59</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4070503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6</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6</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20663129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60</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2935295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61</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1771217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62</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774426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63</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8655526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64</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5243234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65</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2461209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5"/>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9F8DD9F-7420-47B5-862D-40348ACA0CD4}" type="slidenum">
              <a:t>66</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DCBA52F-772B-4A8D-9679-126E9BAC5F51}" type="slidenum">
              <a:t>66</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400641"/>
            <a:ext cx="5486043" cy="3600001"/>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36166518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5"/>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9F8DD9F-7420-47B5-862D-40348ACA0CD4}" type="slidenum">
              <a:t>67</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DCBA52F-772B-4A8D-9679-126E9BAC5F51}" type="slidenum">
              <a:t>67</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400641"/>
            <a:ext cx="5486043" cy="3600001"/>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1726828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7</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7</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4281356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8</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8</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1868899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9</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824858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CFA51404-55BE-4400-BFFA-FD1DAF1B9D81}" type="datetime1">
              <a:rPr lang="fr-FR" smtClean="0"/>
              <a:t>16/12/2022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334638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8D845D0-6054-4F58-969C-030A44264663}" type="datetime1">
              <a:rPr lang="fr-FR" smtClean="0"/>
              <a:t>16/12/2022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24159111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8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7CB83C9-0067-4022-8AEA-3E4796CB502F}"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07356853"/>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B6DDC92-09C8-4A93-9B88-3FD3118D5790}"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07757429"/>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9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EC2D896-9107-4E4A-81DF-F52514E69188}"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7121391"/>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9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DE13303-B823-4D2C-AE35-2A74E25CA2D4}"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023173382"/>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9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4835C88-6099-4B15-AAF0-6E8B87FA4401}"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51036639"/>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9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619296C-9151-491F-97E5-00605DE4AE78}"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18855230"/>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9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32E7055-D2F9-492D-990E-C36538118179}"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515957056"/>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9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F198253-7446-4FDD-9CD0-D878D2F930C8}"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63916751"/>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9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3F5E032-9B8C-4BCB-98FA-8DB8FD355797}"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48197677"/>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522AD0C-D499-478B-A325-A6C98F77CFA2}"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8005245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B7420B9-53AC-42B1-BDB3-30E3782FF230}" type="datetime1">
              <a:rPr lang="fr-FR" smtClean="0"/>
              <a:t>16/12/2022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7861277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9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428AF9B-5EA1-48C0-8912-D785E9C1DBD0}"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886681644"/>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9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CDDE6C7-A291-48E4-B574-E742FB77B3A1}"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14787017"/>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0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99BA39A-2AD6-4839-BCB4-17BEB461CD2A}"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97471253"/>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0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2152872-E9F6-44BC-B7F0-7E6F89E44B90}"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39291635"/>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0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E5773F1-B3A8-417D-9E10-7426C75F34B5}"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577974046"/>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0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483A625-E84C-4E12-BDC5-8D1ECC4FC1D1}"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1748467519"/>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0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29F2BAD-6A45-487F-8A11-287C94A32EBD}"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60570688"/>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0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EF032E8-24F9-4A90-93A9-64730CE574F1}"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02939644"/>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0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1770240-1612-4DCA-ACBE-194FD41A4184}"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983016968"/>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0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FA482B7-C97A-4355-89C2-49044B622282}"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0444976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DC83129-B737-44EF-8A62-A80981F576AD}"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0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9F475DF-A4F6-43E4-AA1E-124B3268A9DB}"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4753974"/>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0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94B0118-46E7-4E51-A43B-5C2CE1FF2AA7}"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599249657"/>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1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32C0494-E327-4A8E-AB19-492464A4F233}"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80167185"/>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1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29ABC25-131B-496B-985B-44A0ED2AAE51}"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803543602"/>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1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62B4817-75C7-47DC-84C6-6480151D673C}"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37365438"/>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1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5812A9D-056E-4AE1-B504-2A577E3BCC6F}"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698220668"/>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1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1B95901-70E8-476E-A1E3-3ACF241CE02D}"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09107813"/>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1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B6ECE2C-6D08-4A1F-B23B-302974614F25}"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05663696"/>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3944E9E-4761-4C09-9C3A-F131DC81125F}"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653831367"/>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1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8C4A3A7-E2C7-4E3D-AA37-76AF8EE193E0}"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51072720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6E43AFE-1D32-4EAC-93B3-5155F456A743}"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1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4738841-3B94-4A8B-814D-F6DB8116C163}"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54466932"/>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1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A49B062-06E6-4F4B-9622-543203898AB1}"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229293852"/>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20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F4CC66E-BF52-465F-A5B7-6B3100809294}"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317576993"/>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2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9D9357A-5A35-407C-84DE-4E9442EBD077}"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148754772"/>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2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331CA6D-8ACD-429D-BC27-97A2DF1C8A93}"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916285693"/>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2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F0FF01B-3C15-4D0A-A98C-7A4B0EEF0C49}"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7913954"/>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2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F70095E-A01E-4AA3-8582-D101F7C41B07}"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247506980"/>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2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72E811D-AEA8-4280-90E7-546A813EA503}"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259738492"/>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2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7DCBD73-BFAA-4372-92D6-056724DCD287}"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33663894"/>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2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D28132F-6AB9-4D2A-BA74-BC17E7AEE0CC}"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93728734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5964F45-8D03-47C6-A8B9-E58EABAE099A}"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3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D4AD46C-5A3F-47EE-B12F-E6EC2A65CE8F}"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158130823"/>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3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DFD6D45-26B7-406C-B05E-717FEBFC5826}"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365421289"/>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3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F3C6C03-0806-4916-9A1C-92DEF050B6A8}"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698454632"/>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3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922A403-BB89-410A-B3D8-CA4AD210B3A1}"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677087046"/>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3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F124707-79F8-46E9-A8CD-8BF3EEEB02D5}"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818836666"/>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3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E36D83F-6D19-43AA-B58D-D60DD3C30B51}"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43288334"/>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3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5316712-A390-4088-9DC9-A490ED90B203}"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763730623"/>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3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DAA1E6F-8A17-489E-A98C-7474518F2FFC}"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275958291"/>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3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C4C6376-17F5-4E20-8599-C8F6BB50496F}"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885567062"/>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3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2D3C006-0C89-4D05-A5AF-901D24B48D67}"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8837648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F6A2297-9E47-4F9C-9994-4CD01D4B3BF0}"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4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A406C11-D90D-4E92-9080-D9B84C505932}"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91883922"/>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4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843E0F4-87D8-4347-9843-D0741BA8B8AC}"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685028902"/>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4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2F33255-A8BA-43B1-AD2D-4ED2D7A8F6AE}"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75050922"/>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4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5A100ED-D73F-473E-85BB-BFF3C65ECE2B}"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119965020"/>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4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7709860-DDD1-4B8D-8E4E-6C765C4BDBD8}"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200979965"/>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4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B76D88C-B505-42DC-8DA7-0B1B801331DC}"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61119387"/>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4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E735605-3D84-486D-A468-EE33C3A482C5}"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823255167"/>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4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E68CAB8-5FAD-4F02-808D-A711BAABDC93}"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463878958"/>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4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D911C18-1057-4FAA-B9DD-CBF6BB07C30D}"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198721233"/>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4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E4DF24A-826C-428B-8B34-16638011C2AC}"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73889220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6D37229-D33E-4C72-BA33-0DE594CFAD02}"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5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8996E78-6BB8-4926-9E20-49293C7CA65D}"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667664273"/>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5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E4367CF-1292-4558-A2B4-8475DF0FB241}"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602694901"/>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5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85A7103-6189-4244-A991-B20D8D6738AB}"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639496681"/>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5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5CE0933-48E2-4A71-8A96-8A63DA68FB49}"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47197364"/>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5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26AB1EF-61DD-481B-85F7-C0C5F1B47BE9}"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367130660"/>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5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3A6D7F7-1929-405D-BC4A-D5F01A51E791}"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983063816"/>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5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09AA12B-BA3C-4F41-BA19-D1B6165CE33E}"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a:xfrm>
            <a:off x="6457950" y="6356351"/>
            <a:ext cx="2057400" cy="365125"/>
          </a:xfrm>
          <a:prstGeom prst="rect">
            <a:avLst/>
          </a:prstGeom>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01668976"/>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5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1E54565-21DC-4542-8B22-CC18356DB180}"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905256537"/>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6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A4A9859-0BCD-46CC-B3AF-FC2DBB9BC89F}"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131318011"/>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6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AD9D096-DFAC-4F05-B5F8-3E1AC726DC8C}"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18830664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9A634BB-DEED-436B-9BBE-40F98A452A7D}"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6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51E46DF-712E-4726-A8A4-C8A1D233C952}"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865930709"/>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6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F1800B9-F79B-4A94-8326-AA4E43B0ECA1}"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286748558"/>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6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ACDD237-3664-4280-85CC-6351654BCBD8}"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880138610"/>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6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1378A76-C263-429A-9620-366C5703AB8E}"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53078467"/>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6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951381F-46C4-40A3-8963-ACA981E0B395}"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073358127"/>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6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FFB73BB-EDE9-4B29-A9D2-E01CAA3A1C46}"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02743029"/>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6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662C713-4BC6-4A10-9044-266C7FE5CA2D}"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80278436"/>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6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D8005F1-0491-4044-B186-5F0361C44E42}"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517087295"/>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7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78ED0DC-8E93-473E-82CD-970927153A16}"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089485961"/>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7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90AA36A-8684-4ED6-81CA-75F2B91165BD}"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4684568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E170293-46A9-4332-813E-82C0B08B84AB}"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7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7329DB1-6896-41CF-BCA4-ADA67429CC93}"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651995306"/>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7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27BDD7C-7428-4DCD-93D0-1B61DB0CCF73}"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289984811"/>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7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6FFF6A8-AA8D-452B-BDCA-B042A898B902}"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020692556"/>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7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943EE5B-2439-42E4-ADC1-009C6BEF1DB1}"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985973661"/>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7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136E594-9F00-44C7-98EC-D77C3D9DFE42}"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005561105"/>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7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D15143A-6A8A-464D-9E8B-844C6673FB3A}"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283428876"/>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7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9259C3A-5294-45BD-A8F9-3FB2E132E84F}"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26188591"/>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7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9ACA07B-6B1D-4D67-8569-500F26D04CA1}"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437845274"/>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8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DBE5283-E133-4F76-9478-41E4DC5B34BC}"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125299223"/>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8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B012713-C619-421B-9856-FA3B4F4CD7DE}"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97074467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C186AEC-BBD4-4CF2-87B2-68C9128DE492}"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8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05EE33E-6EB0-48A8-8A43-645D54536710}"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685625128"/>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8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6B4A701-5631-4F6F-81B4-66137383B08A}"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42215286"/>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8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38A5EC3-9E15-4FD3-8F89-E0A9B7B8AC3B}"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981648793"/>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8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B1DCB40-0C18-4DD0-BCF1-2AC72A05E284}"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650225422"/>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8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265C480-49A6-4C03-9B3B-0C38E68F1F1B}"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019957989"/>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8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B428224-BD1D-40A8-8881-B20D520B03B1}"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508862967"/>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8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414476C-1079-426D-B262-B57D88DCF576}"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262294323"/>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8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1047B96-D1B4-41AB-B86C-713656D062F7}"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469574292"/>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9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88DE7CD-751A-406F-8977-4D3BAF1CEE79}"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038946379"/>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9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318358B-A489-42CE-B7A6-B86808AB0028}"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8089078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16D04D0-529C-40E1-A2CB-C48210289BCC}" type="datetime1">
              <a:rPr lang="fr-FR" smtClean="0"/>
              <a:t>16/12/2022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1935810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4EF1176-BE8B-43E7-B256-9C3FF550E4A0}"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9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5F6DF64-9484-4960-B95C-11D1E2A38D01}"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935701586"/>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9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BE31160-47FE-46A3-96D1-B2AAAB70B295}"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172574888"/>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9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5B20756-6C30-4D8C-B69C-DF76B6FFAC4A}"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89959970"/>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9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531B9F5-2531-4814-9D6B-71AE9678F059}"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187210154"/>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9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BB4DC89-F4CE-44FE-A6FF-74FBEE843752}"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545175309"/>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9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E771105-8079-4720-9123-A7C1AA3125C5}"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801326905"/>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9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A4754D6-49BF-4395-88F0-E0C9DF097CC0}"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28965790"/>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0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DB46E5A-F882-4AF5-A24A-A16D9930CF07}"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743663326"/>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20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F902798-24C7-4E70-8D4B-97C63DB4369D}"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45054545"/>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20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89892DD-6C2E-461F-AD3F-0615098939A4}"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8508557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CB43F5B-4454-468C-A1D5-B11F693FBD1B}"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74319" y="2166365"/>
            <a:ext cx="8603674" cy="1739347"/>
          </a:xfrm>
        </p:spPr>
        <p:txBody>
          <a:bodyPr tIns="45720" bIns="45720" anchor="ctr">
            <a:normAutofit/>
          </a:bodyPr>
          <a:lstStyle>
            <a:lvl1pPr algn="ctr">
              <a:lnSpc>
                <a:spcPct val="80000"/>
              </a:lnSpc>
              <a:defRPr sz="6000" spc="0" baseline="0"/>
            </a:lvl1pPr>
          </a:lstStyle>
          <a:p>
            <a:r>
              <a:rPr lang="fr-FR" smtClean="0"/>
              <a:t>Modifiez le style du titre</a:t>
            </a:r>
            <a:endParaRPr lang="en-US" dirty="0"/>
          </a:p>
        </p:txBody>
      </p:sp>
      <p:sp>
        <p:nvSpPr>
          <p:cNvPr id="3" name="Subtitle 2"/>
          <p:cNvSpPr>
            <a:spLocks noGrp="1"/>
          </p:cNvSpPr>
          <p:nvPr>
            <p:ph type="subTitle" idx="1"/>
          </p:nvPr>
        </p:nvSpPr>
        <p:spPr>
          <a:xfrm>
            <a:off x="1143000" y="3970315"/>
            <a:ext cx="6858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FA51404-55BE-4400-BFFA-FD1DAF1B9D81}" type="datetime1">
              <a:rPr lang="fr-FR" smtClean="0"/>
              <a:t>16/12/2022</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174371080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616D04D0-529C-40E1-A2CB-C48210289BCC}" type="datetime1">
              <a:rPr lang="fr-FR" smtClean="0"/>
              <a:t>16/12/2022</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200992778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1"/>
      </p:bgRef>
    </p:bg>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4893" y="2208879"/>
            <a:ext cx="7886700" cy="1676400"/>
          </a:xfrm>
        </p:spPr>
        <p:txBody>
          <a:bodyPr anchor="ctr">
            <a:noAutofit/>
          </a:bodyPr>
          <a:lstStyle>
            <a:lvl1pPr algn="ctr">
              <a:lnSpc>
                <a:spcPct val="80000"/>
              </a:lnSpc>
              <a:defRPr sz="6000" b="0" spc="0" baseline="0">
                <a:solidFill>
                  <a:schemeClr val="bg1"/>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624893" y="3984400"/>
            <a:ext cx="78867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lvl1pPr>
              <a:defRPr>
                <a:solidFill>
                  <a:schemeClr val="tx2"/>
                </a:solidFill>
              </a:defRPr>
            </a:lvl1pPr>
          </a:lstStyle>
          <a:p>
            <a:fld id="{CA67063C-B4C2-4B7B-917E-A0B21A9B61B1}" type="datetime1">
              <a:rPr lang="fr-FR" smtClean="0"/>
              <a:t>16/12/2022</a:t>
            </a:fld>
            <a:endParaRPr lang="fr-FR"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fr-FR"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EF8B2D1-DD13-4E67-9225-33C25A234C29}" type="slidenum">
              <a:rPr lang="fr-FR" smtClean="0"/>
              <a:pPr/>
              <a:t>‹N°›</a:t>
            </a:fld>
            <a:endParaRPr lang="fr-FR"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1543049267"/>
      </p:ext>
    </p:extLst>
  </p:cSld>
  <p:clrMapOvr>
    <a:overrideClrMapping bg1="lt1" tx1="dk1" bg2="lt2" tx2="dk2" accent1="accent1" accent2="accent2" accent3="accent3" accent4="accent4" accent5="accent5" accent6="accent6" hlink="hlink" folHlink="folHlink"/>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85797"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800600"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41E0517-95B5-4490-997E-55C8DE1CCEDF}" type="datetime1">
              <a:rPr lang="fr-FR" smtClean="0"/>
              <a:t>16/12/2022</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15056583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685800"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85800" y="2656566"/>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800428"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800428" y="2656564"/>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DFD4CF81-E682-4AE3-BAEF-94367BEFA863}" type="datetime1">
              <a:rPr lang="fr-FR" smtClean="0"/>
              <a:t>16/12/2022</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120516348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640BAAC-BE50-4A8F-B21F-4DB24E2B00D6}" type="datetime1">
              <a:rPr lang="fr-FR" smtClean="0"/>
              <a:t>16/12/2022</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184507163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8D342A-FAE4-46A6-ADF0-02187E256385}" type="datetime1">
              <a:rPr lang="fr-FR" smtClean="0"/>
              <a:t>16/12/2022</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209211032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a:xfrm>
            <a:off x="685800" y="2148840"/>
            <a:ext cx="4572000"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5892568" y="2147487"/>
            <a:ext cx="2560320" cy="3432319"/>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17C1E028-A5AA-41D5-B258-D366CB192299}" type="datetime1">
              <a:rPr lang="fr-FR" smtClean="0"/>
              <a:t>16/12/2022</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8525430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Picture Placeholder 2"/>
          <p:cNvSpPr>
            <a:spLocks noGrp="1" noChangeAspect="1"/>
          </p:cNvSpPr>
          <p:nvPr>
            <p:ph type="pic" idx="1"/>
          </p:nvPr>
        </p:nvSpPr>
        <p:spPr>
          <a:xfrm>
            <a:off x="685800" y="2211494"/>
            <a:ext cx="4754880" cy="384048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Cliquez sur l'icône pour ajouter une image</a:t>
            </a:r>
            <a:endParaRPr lang="en-US" dirty="0"/>
          </a:p>
        </p:txBody>
      </p:sp>
      <p:sp>
        <p:nvSpPr>
          <p:cNvPr id="4" name="Text Placeholder 3"/>
          <p:cNvSpPr>
            <a:spLocks noGrp="1"/>
          </p:cNvSpPr>
          <p:nvPr>
            <p:ph type="body" sz="half" idx="2"/>
          </p:nvPr>
        </p:nvSpPr>
        <p:spPr>
          <a:xfrm>
            <a:off x="5885351" y="2150621"/>
            <a:ext cx="2560320" cy="3429000"/>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0388874-F193-4954-8179-EDE21BFCA908}" type="datetime1">
              <a:rPr lang="fr-FR" smtClean="0"/>
              <a:t>16/12/2022</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188396044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68D845D0-6054-4F58-969C-030A44264663}" type="datetime1">
              <a:rPr lang="fr-FR" smtClean="0"/>
              <a:t>16/12/2022</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2021248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27E1D04-8795-4B0B-8376-E85C5C5CACB7}"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6764484" y="0"/>
            <a:ext cx="2057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870468" y="609600"/>
            <a:ext cx="1801785" cy="5638800"/>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609600"/>
            <a:ext cx="5979968" cy="56388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628650" y="6422855"/>
            <a:ext cx="2057397" cy="365125"/>
          </a:xfrm>
        </p:spPr>
        <p:txBody>
          <a:bodyPr/>
          <a:lstStyle/>
          <a:p>
            <a:fld id="{1B7420B9-53AC-42B1-BDB3-30E3782FF230}" type="datetime1">
              <a:rPr lang="fr-FR" smtClean="0"/>
              <a:t>16/12/2022</a:t>
            </a:fld>
            <a:endParaRPr lang="fr-FR" dirty="0"/>
          </a:p>
        </p:txBody>
      </p:sp>
      <p:sp>
        <p:nvSpPr>
          <p:cNvPr id="5" name="Footer Placeholder 4"/>
          <p:cNvSpPr>
            <a:spLocks noGrp="1"/>
          </p:cNvSpPr>
          <p:nvPr>
            <p:ph type="ftr" sz="quarter" idx="11"/>
          </p:nvPr>
        </p:nvSpPr>
        <p:spPr>
          <a:xfrm>
            <a:off x="2832102" y="6422855"/>
            <a:ext cx="3209752" cy="365125"/>
          </a:xfrm>
        </p:spPr>
        <p:txBody>
          <a:bodyPr/>
          <a:lstStyle/>
          <a:p>
            <a:endParaRPr lang="fr-FR" dirty="0"/>
          </a:p>
        </p:txBody>
      </p:sp>
      <p:sp>
        <p:nvSpPr>
          <p:cNvPr id="6" name="Slide Number Placeholder 5"/>
          <p:cNvSpPr>
            <a:spLocks noGrp="1"/>
          </p:cNvSpPr>
          <p:nvPr>
            <p:ph type="sldNum" sz="quarter" idx="12"/>
          </p:nvPr>
        </p:nvSpPr>
        <p:spPr>
          <a:xfrm>
            <a:off x="6054787" y="6422855"/>
            <a:ext cx="659819" cy="365125"/>
          </a:xfrm>
        </p:spPr>
        <p:txBody>
          <a:bodyPr/>
          <a:lstStyle/>
          <a:p>
            <a:fld id="{BEF8B2D1-DD13-4E67-9225-33C25A234C29}" type="slidenum">
              <a:rPr lang="fr-FR" smtClean="0"/>
              <a:pPr/>
              <a:t>‹N°›</a:t>
            </a:fld>
            <a:endParaRPr lang="fr-FR"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883824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875ADC6-2C39-46D5-A69A-1D10703B7D0A}"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C9962C4-DE9E-42AE-8A9D-5B6A3D28075B}"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7497108-E387-40B1-AA5F-1E6169C1B359}"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12" name="Espace réservé de la date 11"/>
          <p:cNvSpPr>
            <a:spLocks noGrp="1"/>
          </p:cNvSpPr>
          <p:nvPr>
            <p:ph type="dt" sz="half" idx="10"/>
          </p:nvPr>
        </p:nvSpPr>
        <p:spPr/>
        <p:txBody>
          <a:bodyPr/>
          <a:lstStyle/>
          <a:p>
            <a:fld id="{030D03ED-5FB2-4D0F-9A2A-5F7D111607E4}" type="datetime1">
              <a:rPr lang="fr-FR" smtClean="0"/>
              <a:t>16/12/2022</a:t>
            </a:fld>
            <a:endParaRPr lang="fr-FR" dirty="0"/>
          </a:p>
        </p:txBody>
      </p:sp>
      <p:sp>
        <p:nvSpPr>
          <p:cNvPr id="13" name="Espace réservé du numéro de diapositive 12"/>
          <p:cNvSpPr>
            <a:spLocks noGrp="1"/>
          </p:cNvSpPr>
          <p:nvPr>
            <p:ph type="sldNum" sz="quarter" idx="11"/>
          </p:nvPr>
        </p:nvSpPr>
        <p:spPr/>
        <p:txBody>
          <a:bodyPr/>
          <a:lstStyle/>
          <a:p>
            <a:fld id="{244E858A-B378-4F09-ADF8-4E25A52FF341}" type="slidenum">
              <a:rPr lang="fr-FR" smtClean="0"/>
              <a:pPr/>
              <a:t>‹N°›</a:t>
            </a:fld>
            <a:endParaRPr lang="fr-FR" dirty="0"/>
          </a:p>
        </p:txBody>
      </p:sp>
      <p:sp>
        <p:nvSpPr>
          <p:cNvPr id="14" name="Espace réservé du pied de page 13"/>
          <p:cNvSpPr>
            <a:spLocks noGrp="1"/>
          </p:cNvSpPr>
          <p:nvPr>
            <p:ph type="ftr" sz="quarter" idx="12"/>
          </p:nvPr>
        </p:nvSpPr>
        <p:spPr/>
        <p:txBody>
          <a:bodyPr/>
          <a:lstStyle/>
          <a:p>
            <a:endParaRPr lang="fr-FR" dirty="0"/>
          </a:p>
        </p:txBody>
      </p:sp>
      <p:sp>
        <p:nvSpPr>
          <p:cNvPr id="16" name="Titre 15"/>
          <p:cNvSpPr>
            <a:spLocks noGrp="1"/>
          </p:cNvSpPr>
          <p:nvPr>
            <p:ph type="title"/>
          </p:nvPr>
        </p:nvSpPr>
        <p:spPr>
          <a:xfrm>
            <a:off x="457200" y="274638"/>
            <a:ext cx="8229600" cy="1143000"/>
          </a:xfrm>
          <a:prstGeom prst="rect">
            <a:avLst/>
          </a:prstGeom>
        </p:spPr>
        <p:txBody>
          <a:bodyPr/>
          <a:lstStyle/>
          <a:p>
            <a:r>
              <a:rPr lang="fr-FR" dirty="0" smtClean="0"/>
              <a:t>Cliquez pour modifier le style du titre</a:t>
            </a:r>
            <a:endParaRPr lang="fr-F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DFC5B667-ABEC-44CC-92F1-08781111E569}" type="datetime1">
              <a:rPr lang="fr-FR" smtClean="0"/>
              <a:t>16/12/2022</a:t>
            </a:fld>
            <a:endParaRPr lang="fr-FR" dirty="0"/>
          </a:p>
        </p:txBody>
      </p:sp>
      <p:sp>
        <p:nvSpPr>
          <p:cNvPr id="6" name="Espace réservé du numéro de diapositive 5"/>
          <p:cNvSpPr>
            <a:spLocks noGrp="1"/>
          </p:cNvSpPr>
          <p:nvPr>
            <p:ph type="sldNum" sz="quarter" idx="12"/>
          </p:nvPr>
        </p:nvSpPr>
        <p:spPr/>
        <p:txBody>
          <a:bodyPr/>
          <a:lstStyle/>
          <a:p>
            <a:fld id="{244E858A-B378-4F09-ADF8-4E25A52FF341}" type="slidenum">
              <a:rPr lang="fr-FR" smtClean="0"/>
              <a:pPr/>
              <a:t>‹N°›</a:t>
            </a:fld>
            <a:endParaRPr lang="fr-FR" dirty="0"/>
          </a:p>
        </p:txBody>
      </p:sp>
      <p:sp>
        <p:nvSpPr>
          <p:cNvPr id="7" name="ZoneTexte 6"/>
          <p:cNvSpPr txBox="1"/>
          <p:nvPr userDrawn="1"/>
        </p:nvSpPr>
        <p:spPr>
          <a:xfrm>
            <a:off x="755576" y="3068960"/>
            <a:ext cx="7992888" cy="2123658"/>
          </a:xfrm>
          <a:prstGeom prst="rect">
            <a:avLst/>
          </a:prstGeom>
          <a:noFill/>
        </p:spPr>
        <p:txBody>
          <a:bodyPr wrap="square" rtlCol="0">
            <a:spAutoFit/>
          </a:bodyPr>
          <a:lstStyle/>
          <a:p>
            <a:pPr algn="ctr"/>
            <a:r>
              <a:rPr lang="fr-FR" sz="4400" dirty="0" smtClean="0">
                <a:latin typeface="Candara" pitchFamily="34" charset="0"/>
                <a:ea typeface="Calibri"/>
                <a:cs typeface="Times New Roman"/>
              </a:rPr>
              <a:t>Présentation d’un nouveau venu </a:t>
            </a:r>
          </a:p>
          <a:p>
            <a:pPr algn="ctr"/>
            <a:r>
              <a:rPr lang="fr-FR" sz="4400" b="1" dirty="0" smtClean="0">
                <a:solidFill>
                  <a:srgbClr val="000000"/>
                </a:solidFill>
                <a:latin typeface="Candara" pitchFamily="34" charset="0"/>
                <a:ea typeface="Times New Roman"/>
                <a:cs typeface="Times New Roman"/>
              </a:rPr>
              <a:t>Daniel RUAS  </a:t>
            </a:r>
          </a:p>
          <a:p>
            <a:pPr algn="ctr"/>
            <a:r>
              <a:rPr lang="fr-FR" sz="4400" dirty="0" smtClean="0">
                <a:solidFill>
                  <a:srgbClr val="000000"/>
                </a:solidFill>
                <a:latin typeface="Candara" pitchFamily="34" charset="0"/>
                <a:ea typeface="Times New Roman"/>
                <a:cs typeface="Times New Roman"/>
              </a:rPr>
              <a:t>et ses machines</a:t>
            </a:r>
            <a:endParaRPr lang="fr-FR" sz="4400"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800E8C8-8D2B-4B25-84F3-620FEA3C8426}" type="datetime1">
              <a:rPr lang="fr-FR" smtClean="0"/>
              <a:t>16/12/2022</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244E858A-B378-4F09-ADF8-4E25A52FF341}" type="slidenum">
              <a:rPr lang="fr-FR" smtClean="0"/>
              <a:pPr/>
              <a:t>‹N°›</a:t>
            </a:fld>
            <a:endParaRPr lang="fr-FR" dirty="0"/>
          </a:p>
        </p:txBody>
      </p:sp>
    </p:spTree>
    <p:extLst>
      <p:ext uri="{BB962C8B-B14F-4D97-AF65-F5344CB8AC3E}">
        <p14:creationId xmlns:p14="http://schemas.microsoft.com/office/powerpoint/2010/main" val="338563798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1741999-6D2E-4A2D-A689-3652D94E6DF8}"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CA67063C-B4C2-4B7B-917E-A0B21A9B61B1}" type="datetime1">
              <a:rPr lang="fr-FR" smtClean="0"/>
              <a:t>16/12/2022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716030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033B26C-4BBE-4195-8A31-5AF09BEFAB68}"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0910216-7B27-4C4C-AABA-9714F59EA317}"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F6AFA1F-7F50-42A6-B8E1-0ACC1AB7A31F}"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8046F25-44AE-4D08-AC09-E9591E169E20}"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B1DC5C1-548B-4DF3-9697-E6E2453A2A39}"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B1C3D0D-D84C-4A3E-B2C5-D1BB107F8E5F}"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EB319E1-10DB-45BF-AFA8-BA4619E31135}"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A2256A2-5B64-4514-BEDF-68490AA70D7B}"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F206F59-6D7F-42D3-8B14-B408EF8487D4}"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E30D55D-94E7-45D3-9825-CDCCDEAF4E4B}"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41E0517-95B5-4490-997E-55C8DE1CCEDF}" type="datetime1">
              <a:rPr lang="fr-FR" smtClean="0"/>
              <a:t>16/12/2022</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791455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68C0137-4831-4EDC-A130-3269F18C168B}"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4B80C04-BA68-4CB2-9AAD-2AEF0C655F3D}"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BB145D8-7F80-407C-8908-82F1C1F71CF1}"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633C5A7-B319-436C-89CA-227C04657E70}"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0A8373C-60B1-4839-B10C-ACD48EC4768D}"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C7AFF59-1A23-431C-ABF1-439E0D0D8D96}"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9DA3C3D-186B-4C39-896E-FC6C0FA69907}"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3D694A1-B917-4B68-B238-75215D947DF1}"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6BCE050-BFEE-4F0C-AFB7-A1FCAD4144E6}"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0115F1E-A5BC-47B7-95BA-3EC298D448E5}"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DFD4CF81-E682-4AE3-BAEF-94367BEFA863}"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6737638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EDDC32B-73E6-40D5-8E95-85FB118FDE1F}"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9C5A82F-A763-426A-9781-31AA18448730}"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D148492-5736-41FC-A0D7-539013D77929}"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C25165D-1089-4556-A052-04C9D4E70D77}"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E5EAC61-06DA-4EF5-8670-722CFEA5A70D}"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C4848B9-E25C-4789-ABF5-B7BD927C0B47}"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02E5B17-8D02-4186-AA4C-0639792B3C6D}"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FF4B0CA-4C19-419C-88D1-D28F07DC243A}"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C71AA8F-B903-42BF-8F80-C9BBC602DD5D}"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A73F07B-D753-4C42-8DAF-29EC8E959B95}"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B640BAAC-BE50-4A8F-B21F-4DB24E2B00D6}" type="datetime1">
              <a:rPr lang="fr-FR" smtClean="0"/>
              <a:t>16/12/2022</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2805065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1796A86-B1E6-47E7-B8C7-E028B7079E10}"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2D39F9A-3CA6-429B-AE34-29BA520043D7}"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D438173-FAC4-4F9E-A7D5-7E99B49CAFA1}"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5A1CD1F-1DA5-48B8-AF0A-32140AA9D876}"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85DAF3E-BB16-4709-B271-DF3F5CDF2DD7}"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C95DC78-40F8-49E0-8375-7040607CED59}"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ABFB7FC-4E60-4FA1-9F18-2D54B887B6CA}"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D10BB4E-0C57-4D86-B2DB-B8D8929F02FE}"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55FAD7E-27D3-426D-8118-4AE65256F7E9}"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EAA3BE4-D794-4AF3-B3FB-6B01261564CD}"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16/12/2022</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26550634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6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E3513D4-46AF-4BAE-885C-6BCE9015F752}"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216764E-370F-4CBB-B474-B2D56BE832F7}"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968EE99-2B4E-4875-9A82-CA1330C67381}"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E8F2D89-705E-46F4-ACF8-7FBAC06F3688}"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DB5B322-2BC6-4819-B500-361D4941B626}"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BB3D5F6-0108-40D7-91D7-B6AD8312E128}"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E71D7C4-DC88-47E4-A831-07C1BE2340AD}"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98158F6-B954-4CF6-90A6-9B520B2368B3}"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7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3ED404F-B735-4FF4-A83D-B123C98DE034}"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919CC71-546F-4594-AE6C-2A1C83F65C55}"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7C1E028-A5AA-41D5-B258-D366CB192299}" type="datetime1">
              <a:rPr lang="fr-FR" smtClean="0"/>
              <a:t>16/12/2022</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16739731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7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3B3EA4E-5D87-4D09-91AB-8D5237F7B0B7}"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7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93AF9CF-54A5-402A-B266-A7A83FBAD417}"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993DBEF-5A55-4819-85AF-F08E869462AF}"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149274B-CDE0-4A4D-A0A0-6A69AD5F4DAB}"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48670208"/>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15B3295-2E1B-4173-BB7D-4CD30ED3B57B}"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919159915"/>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67A492D-32B1-4721-96AD-0DE47D84041B}"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77037276"/>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27B136E-2F30-44FC-A7B4-B9FF3F7ED139}"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28138237"/>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A79A522-7BB0-47AB-87F3-E674B66CDFF0}"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94320728"/>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8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7B56DB3-9F6B-45EB-8D49-6B15F34CBAE1}"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899391452"/>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FD663A5-4E8F-4D23-9D5F-39B38A9FBC27}"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71591205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0388874-F193-4954-8179-EDE21BFCA908}" type="datetime1">
              <a:rPr lang="fr-FR" smtClean="0"/>
              <a:t>16/12/2022</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5208982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8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24DEF51-62F1-429A-966C-1D3DB2B3A45A}"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81952807"/>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8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859BCD4-CF21-41C6-AA73-F36146491BD2}"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838321252"/>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8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2655356-5F7C-4AB1-A0AF-9961C2F17138}"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84482206"/>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8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13124D0-144E-42BB-AE2C-1022498D9854}"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955956588"/>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8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915BDBF-79AD-4EBF-9260-426E8593DD40}"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80569223"/>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F5DC000-440E-4A32-8D39-3476725CC8D8}"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298555826"/>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3356A2F-DE44-4D33-8FBC-2F3A2BA10648}"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67578218"/>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ACEDDBA-6E6C-43B0-922F-73F8C08DB05D}"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77662366"/>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6E35AA2-9716-4828-BCA6-7BF02C028997}"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004884228"/>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49B7376-7B00-4CC8-B44F-4C823AF3FE2E}" type="datetime1">
              <a:rPr lang="fr-FR" smtClean="0"/>
              <a:t>16/12/2022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1966729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81" Type="http://schemas.openxmlformats.org/officeDocument/2006/relationships/slideLayout" Target="../slideLayouts/slideLayout181.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6" Type="http://schemas.openxmlformats.org/officeDocument/2006/relationships/slideLayout" Target="../slideLayouts/slideLayout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208" Type="http://schemas.openxmlformats.org/officeDocument/2006/relationships/slideLayout" Target="../slideLayouts/slideLayout208.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10" Type="http://schemas.openxmlformats.org/officeDocument/2006/relationships/theme" Target="../theme/theme1.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2025C-D40A-4B47-A7C2-EFA2E612E7D0}" type="datetime1">
              <a:rPr lang="fr-FR" smtClean="0"/>
              <a:t>16/12/2022</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602000558"/>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 id="2147484333" r:id="rId12"/>
    <p:sldLayoutId id="2147484334" r:id="rId13"/>
    <p:sldLayoutId id="2147484336" r:id="rId14"/>
    <p:sldLayoutId id="2147484339" r:id="rId15"/>
    <p:sldLayoutId id="2147484340" r:id="rId16"/>
    <p:sldLayoutId id="2147484341" r:id="rId17"/>
    <p:sldLayoutId id="2147484342" r:id="rId18"/>
    <p:sldLayoutId id="2147484345" r:id="rId19"/>
    <p:sldLayoutId id="2147484346" r:id="rId20"/>
    <p:sldLayoutId id="2147484347" r:id="rId21"/>
    <p:sldLayoutId id="2147484348" r:id="rId22"/>
    <p:sldLayoutId id="2147484353" r:id="rId23"/>
    <p:sldLayoutId id="2147484354" r:id="rId24"/>
    <p:sldLayoutId id="2147484355" r:id="rId25"/>
    <p:sldLayoutId id="2147483661" r:id="rId26"/>
    <p:sldLayoutId id="2147483649" r:id="rId27"/>
    <p:sldLayoutId id="2147484320" r:id="rId28"/>
    <p:sldLayoutId id="2147484368" r:id="rId29"/>
    <p:sldLayoutId id="2147484369" r:id="rId30"/>
    <p:sldLayoutId id="2147484372" r:id="rId31"/>
    <p:sldLayoutId id="2147484373" r:id="rId32"/>
    <p:sldLayoutId id="2147484374" r:id="rId33"/>
    <p:sldLayoutId id="2147484375" r:id="rId34"/>
    <p:sldLayoutId id="2147484376" r:id="rId35"/>
    <p:sldLayoutId id="2147484377" r:id="rId36"/>
    <p:sldLayoutId id="2147484378" r:id="rId37"/>
    <p:sldLayoutId id="2147484379" r:id="rId38"/>
    <p:sldLayoutId id="2147484380" r:id="rId39"/>
    <p:sldLayoutId id="2147484381" r:id="rId40"/>
    <p:sldLayoutId id="2147484384" r:id="rId41"/>
    <p:sldLayoutId id="2147484385" r:id="rId42"/>
    <p:sldLayoutId id="2147484386" r:id="rId43"/>
    <p:sldLayoutId id="2147484387" r:id="rId44"/>
    <p:sldLayoutId id="2147484388" r:id="rId45"/>
    <p:sldLayoutId id="2147484389" r:id="rId46"/>
    <p:sldLayoutId id="2147484390" r:id="rId47"/>
    <p:sldLayoutId id="2147484434" r:id="rId48"/>
    <p:sldLayoutId id="2147484435" r:id="rId49"/>
    <p:sldLayoutId id="2147484436" r:id="rId50"/>
    <p:sldLayoutId id="2147484437" r:id="rId51"/>
    <p:sldLayoutId id="2147484438" r:id="rId52"/>
    <p:sldLayoutId id="2147484439" r:id="rId53"/>
    <p:sldLayoutId id="2147484440" r:id="rId54"/>
    <p:sldLayoutId id="2147484441" r:id="rId55"/>
    <p:sldLayoutId id="2147484442" r:id="rId56"/>
    <p:sldLayoutId id="2147484443" r:id="rId57"/>
    <p:sldLayoutId id="2147484444" r:id="rId58"/>
    <p:sldLayoutId id="2147484445" r:id="rId59"/>
    <p:sldLayoutId id="2147484446" r:id="rId60"/>
    <p:sldLayoutId id="2147484447" r:id="rId61"/>
    <p:sldLayoutId id="2147484448" r:id="rId62"/>
    <p:sldLayoutId id="2147484449" r:id="rId63"/>
    <p:sldLayoutId id="2147484450" r:id="rId64"/>
    <p:sldLayoutId id="2147484451" r:id="rId65"/>
    <p:sldLayoutId id="2147484452" r:id="rId66"/>
    <p:sldLayoutId id="2147484633" r:id="rId67"/>
    <p:sldLayoutId id="2147484634" r:id="rId68"/>
    <p:sldLayoutId id="2147484635" r:id="rId69"/>
    <p:sldLayoutId id="2147484636" r:id="rId70"/>
    <p:sldLayoutId id="2147484637" r:id="rId71"/>
    <p:sldLayoutId id="2147484638" r:id="rId72"/>
    <p:sldLayoutId id="2147484639" r:id="rId73"/>
    <p:sldLayoutId id="2147484640" r:id="rId74"/>
    <p:sldLayoutId id="2147484641" r:id="rId75"/>
    <p:sldLayoutId id="2147484642" r:id="rId76"/>
    <p:sldLayoutId id="2147484643" r:id="rId77"/>
    <p:sldLayoutId id="2147484644" r:id="rId78"/>
    <p:sldLayoutId id="2147484645" r:id="rId79"/>
    <p:sldLayoutId id="2147484646" r:id="rId80"/>
    <p:sldLayoutId id="2147484647" r:id="rId81"/>
    <p:sldLayoutId id="2147484648" r:id="rId82"/>
    <p:sldLayoutId id="2147484750" r:id="rId83"/>
    <p:sldLayoutId id="2147484751" r:id="rId84"/>
    <p:sldLayoutId id="2147484752" r:id="rId85"/>
    <p:sldLayoutId id="2147484753" r:id="rId86"/>
    <p:sldLayoutId id="2147484754" r:id="rId87"/>
    <p:sldLayoutId id="2147484755" r:id="rId88"/>
    <p:sldLayoutId id="2147484756" r:id="rId89"/>
    <p:sldLayoutId id="2147484757" r:id="rId90"/>
    <p:sldLayoutId id="2147484758" r:id="rId91"/>
    <p:sldLayoutId id="2147484759" r:id="rId92"/>
    <p:sldLayoutId id="2147484760" r:id="rId93"/>
    <p:sldLayoutId id="2147484761" r:id="rId94"/>
    <p:sldLayoutId id="2147484990" r:id="rId95"/>
    <p:sldLayoutId id="2147484980" r:id="rId96"/>
    <p:sldLayoutId id="2147484981" r:id="rId97"/>
    <p:sldLayoutId id="2147484982" r:id="rId98"/>
    <p:sldLayoutId id="2147484984" r:id="rId99"/>
    <p:sldLayoutId id="2147484985" r:id="rId100"/>
    <p:sldLayoutId id="2147484986" r:id="rId101"/>
    <p:sldLayoutId id="2147484987" r:id="rId102"/>
    <p:sldLayoutId id="2147484988" r:id="rId103"/>
    <p:sldLayoutId id="2147484989" r:id="rId104"/>
    <p:sldLayoutId id="2147485031" r:id="rId105"/>
    <p:sldLayoutId id="2147485032" r:id="rId106"/>
    <p:sldLayoutId id="2147485033" r:id="rId107"/>
    <p:sldLayoutId id="2147485034" r:id="rId108"/>
    <p:sldLayoutId id="2147485035" r:id="rId109"/>
    <p:sldLayoutId id="2147485036" r:id="rId110"/>
    <p:sldLayoutId id="2147485037" r:id="rId111"/>
    <p:sldLayoutId id="2147485038" r:id="rId112"/>
    <p:sldLayoutId id="2147485039" r:id="rId113"/>
    <p:sldLayoutId id="2147485040" r:id="rId114"/>
    <p:sldLayoutId id="2147485247" r:id="rId115"/>
    <p:sldLayoutId id="2147485248" r:id="rId116"/>
    <p:sldLayoutId id="2147485249" r:id="rId117"/>
    <p:sldLayoutId id="2147485250" r:id="rId118"/>
    <p:sldLayoutId id="2147485251" r:id="rId119"/>
    <p:sldLayoutId id="2147485252" r:id="rId120"/>
    <p:sldLayoutId id="2147485253" r:id="rId121"/>
    <p:sldLayoutId id="2147485254" r:id="rId122"/>
    <p:sldLayoutId id="2147485255" r:id="rId123"/>
    <p:sldLayoutId id="2147485165" r:id="rId124"/>
    <p:sldLayoutId id="2147485166" r:id="rId125"/>
    <p:sldLayoutId id="2147485167" r:id="rId126"/>
    <p:sldLayoutId id="2147485168" r:id="rId127"/>
    <p:sldLayoutId id="2147485169" r:id="rId128"/>
    <p:sldLayoutId id="2147485170" r:id="rId129"/>
    <p:sldLayoutId id="2147485171" r:id="rId130"/>
    <p:sldLayoutId id="2147485172" r:id="rId131"/>
    <p:sldLayoutId id="2147485173" r:id="rId132"/>
    <p:sldLayoutId id="2147485174" r:id="rId133"/>
    <p:sldLayoutId id="2147485331" r:id="rId134"/>
    <p:sldLayoutId id="2147485332" r:id="rId135"/>
    <p:sldLayoutId id="2147485333" r:id="rId136"/>
    <p:sldLayoutId id="2147485334" r:id="rId137"/>
    <p:sldLayoutId id="2147485335" r:id="rId138"/>
    <p:sldLayoutId id="2147485336" r:id="rId139"/>
    <p:sldLayoutId id="2147485337" r:id="rId140"/>
    <p:sldLayoutId id="2147485338" r:id="rId141"/>
    <p:sldLayoutId id="2147485339" r:id="rId142"/>
    <p:sldLayoutId id="2147485340" r:id="rId143"/>
    <p:sldLayoutId id="2147485341" r:id="rId144"/>
    <p:sldLayoutId id="2147485342" r:id="rId145"/>
    <p:sldLayoutId id="2147485343" r:id="rId146"/>
    <p:sldLayoutId id="2147485344" r:id="rId147"/>
    <p:sldLayoutId id="2147485345" r:id="rId148"/>
    <p:sldLayoutId id="2147485346" r:id="rId149"/>
    <p:sldLayoutId id="2147485347" r:id="rId150"/>
    <p:sldLayoutId id="2147485348" r:id="rId151"/>
    <p:sldLayoutId id="2147485349" r:id="rId152"/>
    <p:sldLayoutId id="2147485350" r:id="rId153"/>
    <p:sldLayoutId id="2147485351" r:id="rId154"/>
    <p:sldLayoutId id="2147485352" r:id="rId155"/>
    <p:sldLayoutId id="2147485353" r:id="rId156"/>
    <p:sldLayoutId id="2147485354" r:id="rId157"/>
    <p:sldLayoutId id="2147485355" r:id="rId158"/>
    <p:sldLayoutId id="2147485356" r:id="rId159"/>
    <p:sldLayoutId id="2147485357" r:id="rId160"/>
    <p:sldLayoutId id="2147485358" r:id="rId161"/>
    <p:sldLayoutId id="2147485359" r:id="rId162"/>
    <p:sldLayoutId id="2147485360" r:id="rId163"/>
    <p:sldLayoutId id="2147485361" r:id="rId164"/>
    <p:sldLayoutId id="2147485362" r:id="rId165"/>
    <p:sldLayoutId id="2147485327" r:id="rId166"/>
    <p:sldLayoutId id="2147485377" r:id="rId167"/>
    <p:sldLayoutId id="2147485378" r:id="rId168"/>
    <p:sldLayoutId id="2147485379" r:id="rId169"/>
    <p:sldLayoutId id="2147485381" r:id="rId170"/>
    <p:sldLayoutId id="2147485382" r:id="rId171"/>
    <p:sldLayoutId id="2147485383" r:id="rId172"/>
    <p:sldLayoutId id="2147485390" r:id="rId173"/>
    <p:sldLayoutId id="2147485391" r:id="rId174"/>
    <p:sldLayoutId id="2147485392" r:id="rId175"/>
    <p:sldLayoutId id="2147485393" r:id="rId176"/>
    <p:sldLayoutId id="2147485394" r:id="rId177"/>
    <p:sldLayoutId id="2147485395" r:id="rId178"/>
    <p:sldLayoutId id="2147485396" r:id="rId179"/>
    <p:sldLayoutId id="2147485397" r:id="rId180"/>
    <p:sldLayoutId id="2147485398" r:id="rId181"/>
    <p:sldLayoutId id="2147485399" r:id="rId182"/>
    <p:sldLayoutId id="2147485400" r:id="rId183"/>
    <p:sldLayoutId id="2147485401" r:id="rId184"/>
    <p:sldLayoutId id="2147485402" r:id="rId185"/>
    <p:sldLayoutId id="2147485403" r:id="rId186"/>
    <p:sldLayoutId id="2147485404" r:id="rId187"/>
    <p:sldLayoutId id="2147485405" r:id="rId188"/>
    <p:sldLayoutId id="2147485406" r:id="rId189"/>
    <p:sldLayoutId id="2147485407" r:id="rId190"/>
    <p:sldLayoutId id="2147485408" r:id="rId191"/>
    <p:sldLayoutId id="2147485409" r:id="rId192"/>
    <p:sldLayoutId id="2147485410" r:id="rId193"/>
    <p:sldLayoutId id="2147485411" r:id="rId194"/>
    <p:sldLayoutId id="2147485412" r:id="rId195"/>
    <p:sldLayoutId id="2147485413" r:id="rId196"/>
    <p:sldLayoutId id="2147485414" r:id="rId197"/>
    <p:sldLayoutId id="2147485750" r:id="rId198"/>
    <p:sldLayoutId id="2147485751" r:id="rId199"/>
    <p:sldLayoutId id="2147485752" r:id="rId200"/>
    <p:sldLayoutId id="2147485753" r:id="rId201"/>
    <p:sldLayoutId id="2147485754" r:id="rId202"/>
    <p:sldLayoutId id="2147485755" r:id="rId203"/>
    <p:sldLayoutId id="2147485779" r:id="rId204"/>
    <p:sldLayoutId id="2147485780" r:id="rId205"/>
    <p:sldLayoutId id="2147485925" r:id="rId206"/>
    <p:sldLayoutId id="2147485926" r:id="rId207"/>
    <p:sldLayoutId id="2147485930" r:id="rId208"/>
    <p:sldLayoutId id="2147485931" r:id="rId209"/>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362" y="176109"/>
            <a:ext cx="9141714"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85019" y="284176"/>
            <a:ext cx="7772400" cy="1508760"/>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85019" y="2011680"/>
            <a:ext cx="7772400" cy="420624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81557" y="6422855"/>
            <a:ext cx="2595043" cy="365125"/>
          </a:xfrm>
          <a:prstGeom prst="rect">
            <a:avLst/>
          </a:prstGeom>
        </p:spPr>
        <p:txBody>
          <a:bodyPr vert="horz" lIns="91440" tIns="45720" rIns="45720" bIns="45720" rtlCol="0" anchor="ctr"/>
          <a:lstStyle>
            <a:lvl1pPr algn="l">
              <a:defRPr sz="1050">
                <a:solidFill>
                  <a:schemeClr val="tx1"/>
                </a:solidFill>
              </a:defRPr>
            </a:lvl1pPr>
          </a:lstStyle>
          <a:p>
            <a:fld id="{B362025C-D40A-4B47-A7C2-EFA2E612E7D0}" type="datetime1">
              <a:rPr lang="fr-FR" smtClean="0"/>
              <a:t>16/12/2022</a:t>
            </a:fld>
            <a:endParaRPr lang="fr-FR" dirty="0"/>
          </a:p>
        </p:txBody>
      </p:sp>
      <p:sp>
        <p:nvSpPr>
          <p:cNvPr id="5" name="Footer Placeholder 4"/>
          <p:cNvSpPr>
            <a:spLocks noGrp="1"/>
          </p:cNvSpPr>
          <p:nvPr>
            <p:ph type="ftr" sz="quarter" idx="3"/>
          </p:nvPr>
        </p:nvSpPr>
        <p:spPr>
          <a:xfrm>
            <a:off x="4191000" y="6422855"/>
            <a:ext cx="4060627" cy="365125"/>
          </a:xfrm>
          <a:prstGeom prst="rect">
            <a:avLst/>
          </a:prstGeom>
        </p:spPr>
        <p:txBody>
          <a:bodyPr vert="horz" lIns="91440" tIns="45720" rIns="91440" bIns="45720" rtlCol="0" anchor="ctr"/>
          <a:lstStyle>
            <a:lvl1pPr algn="r">
              <a:defRPr sz="1050">
                <a:solidFill>
                  <a:schemeClr val="tx1"/>
                </a:solidFill>
              </a:defRPr>
            </a:lvl1pPr>
          </a:lstStyle>
          <a:p>
            <a:endParaRPr lang="fr-FR" dirty="0"/>
          </a:p>
        </p:txBody>
      </p:sp>
      <p:sp>
        <p:nvSpPr>
          <p:cNvPr id="6" name="Slide Number Placeholder 5"/>
          <p:cNvSpPr>
            <a:spLocks noGrp="1"/>
          </p:cNvSpPr>
          <p:nvPr>
            <p:ph type="sldNum" sz="quarter" idx="4"/>
          </p:nvPr>
        </p:nvSpPr>
        <p:spPr>
          <a:xfrm>
            <a:off x="8265139" y="6422855"/>
            <a:ext cx="709698" cy="365125"/>
          </a:xfrm>
          <a:prstGeom prst="rect">
            <a:avLst/>
          </a:prstGeom>
        </p:spPr>
        <p:txBody>
          <a:bodyPr vert="horz" lIns="45720" tIns="45720" rIns="91440" bIns="45720" rtlCol="0" anchor="ctr"/>
          <a:lstStyle>
            <a:lvl1pPr algn="l">
              <a:defRPr sz="1200" b="0">
                <a:solidFill>
                  <a:schemeClr val="tx1"/>
                </a:solidFill>
              </a:defRPr>
            </a:lvl1p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2411718751"/>
      </p:ext>
    </p:extLst>
  </p:cSld>
  <p:clrMap bg1="dk1" tx1="lt1" bg2="dk2" tx2="lt2" accent1="accent1" accent2="accent2" accent3="accent3" accent4="accent4" accent5="accent5" accent6="accent6" hlink="hlink" folHlink="folHlink"/>
  <p:sldLayoutIdLst>
    <p:sldLayoutId id="2147485946" r:id="rId1"/>
    <p:sldLayoutId id="2147485947" r:id="rId2"/>
    <p:sldLayoutId id="2147485948" r:id="rId3"/>
    <p:sldLayoutId id="2147485949" r:id="rId4"/>
    <p:sldLayoutId id="2147485950" r:id="rId5"/>
    <p:sldLayoutId id="2147485951" r:id="rId6"/>
    <p:sldLayoutId id="2147485952" r:id="rId7"/>
    <p:sldLayoutId id="2147485953" r:id="rId8"/>
    <p:sldLayoutId id="2147485954" r:id="rId9"/>
    <p:sldLayoutId id="2147485955" r:id="rId10"/>
    <p:sldLayoutId id="2147485956" r:id="rId11"/>
  </p:sldLayoutIdLst>
  <p:hf hdr="0" ftr="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6.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16.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16.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16.xml"/><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1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16.xml"/><Relationship Id="rId6" Type="http://schemas.openxmlformats.org/officeDocument/2006/relationships/image" Target="../media/image8.jpg"/><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16.xml"/><Relationship Id="rId5" Type="http://schemas.openxmlformats.org/officeDocument/2006/relationships/image" Target="../media/image18.jpeg"/><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1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16.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16.xml"/><Relationship Id="rId5" Type="http://schemas.openxmlformats.org/officeDocument/2006/relationships/image" Target="../media/image24.pn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16.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1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16.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1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16.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16.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6.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16.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216.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216.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216.xm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6.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16.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16.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1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16.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16.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16.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16.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16.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16.xml"/><Relationship Id="rId5" Type="http://schemas.openxmlformats.org/officeDocument/2006/relationships/hyperlink" Target="mailto:info@hattons.co.uk" TargetMode="Externa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16.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16.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16.xml"/></Relationships>
</file>

<file path=ppt/slides/_rels/slide4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1.xml"/><Relationship Id="rId1" Type="http://schemas.openxmlformats.org/officeDocument/2006/relationships/slideLayout" Target="../slideLayouts/slideLayout216.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16.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2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6.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2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16.xml"/></Relationships>
</file>

<file path=ppt/slides/_rels/slide4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7.xml"/><Relationship Id="rId1" Type="http://schemas.openxmlformats.org/officeDocument/2006/relationships/slideLayout" Target="../slideLayouts/slideLayout216.xml"/></Relationships>
</file>

<file path=ppt/slides/_rels/slide4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8.xml"/><Relationship Id="rId1" Type="http://schemas.openxmlformats.org/officeDocument/2006/relationships/slideLayout" Target="../slideLayouts/slideLayout216.xml"/><Relationship Id="rId4" Type="http://schemas.openxmlformats.org/officeDocument/2006/relationships/image" Target="../media/image52.emf"/></Relationships>
</file>

<file path=ppt/slides/_rels/slide4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9.xml"/><Relationship Id="rId1" Type="http://schemas.openxmlformats.org/officeDocument/2006/relationships/slideLayout" Target="../slideLayouts/slideLayout216.xml"/><Relationship Id="rId4" Type="http://schemas.openxmlformats.org/officeDocument/2006/relationships/image" Target="../media/image52.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16.xml"/></Relationships>
</file>

<file path=ppt/slides/_rels/slide5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0.xml"/><Relationship Id="rId1" Type="http://schemas.openxmlformats.org/officeDocument/2006/relationships/slideLayout" Target="../slideLayouts/slideLayout216.xml"/><Relationship Id="rId4" Type="http://schemas.openxmlformats.org/officeDocument/2006/relationships/image" Target="../media/image55.emf"/></Relationships>
</file>

<file path=ppt/slides/_rels/slide5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1.xml"/><Relationship Id="rId1" Type="http://schemas.openxmlformats.org/officeDocument/2006/relationships/slideLayout" Target="../slideLayouts/slideLayout216.xml"/><Relationship Id="rId4" Type="http://schemas.openxmlformats.org/officeDocument/2006/relationships/image" Target="../media/image56.emf"/></Relationships>
</file>

<file path=ppt/slides/_rels/slide5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2.xml"/><Relationship Id="rId1" Type="http://schemas.openxmlformats.org/officeDocument/2006/relationships/slideLayout" Target="../slideLayouts/slideLayout216.xml"/><Relationship Id="rId4" Type="http://schemas.openxmlformats.org/officeDocument/2006/relationships/image" Target="../media/image57.emf"/></Relationships>
</file>

<file path=ppt/slides/_rels/slide5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3.xml"/><Relationship Id="rId1" Type="http://schemas.openxmlformats.org/officeDocument/2006/relationships/slideLayout" Target="../slideLayouts/slideLayout216.xml"/><Relationship Id="rId4" Type="http://schemas.openxmlformats.org/officeDocument/2006/relationships/image" Target="../media/image58.emf"/></Relationships>
</file>

<file path=ppt/slides/_rels/slide5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4.xml"/><Relationship Id="rId1" Type="http://schemas.openxmlformats.org/officeDocument/2006/relationships/slideLayout" Target="../slideLayouts/slideLayout216.xml"/><Relationship Id="rId4" Type="http://schemas.openxmlformats.org/officeDocument/2006/relationships/image" Target="../media/image59.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16.xml"/></Relationships>
</file>

<file path=ppt/slides/_rels/slide5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58.xml"/><Relationship Id="rId1" Type="http://schemas.openxmlformats.org/officeDocument/2006/relationships/slideLayout" Target="../slideLayouts/slideLayout216.xml"/></Relationships>
</file>

<file path=ppt/slides/_rels/slide5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9.xml"/><Relationship Id="rId1" Type="http://schemas.openxmlformats.org/officeDocument/2006/relationships/slideLayout" Target="../slideLayouts/slideLayout216.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1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1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16.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1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16.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3" name="Rectangle 5"/>
          <p:cNvSpPr/>
          <p:nvPr/>
        </p:nvSpPr>
        <p:spPr>
          <a:xfrm>
            <a:off x="251642" y="1269004"/>
            <a:ext cx="8280724" cy="397455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1" compatLnSpc="0">
            <a:spAutoFit/>
          </a:bodyPr>
          <a:lstStyle/>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dirty="0">
                <a:solidFill>
                  <a:srgbClr val="0000FF"/>
                </a:solidFill>
                <a:uFillTx/>
                <a:latin typeface="Candara" pitchFamily="34"/>
                <a:ea typeface="Microsoft YaHei" pitchFamily="2"/>
                <a:cs typeface="Dubai Medium" pitchFamily="34"/>
              </a:rPr>
              <a:t>Réunion</a:t>
            </a:r>
          </a:p>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dirty="0">
                <a:solidFill>
                  <a:srgbClr val="0000FF"/>
                </a:solidFill>
                <a:uFillTx/>
                <a:latin typeface="Candara" pitchFamily="34"/>
                <a:ea typeface="Microsoft YaHei" pitchFamily="2"/>
                <a:cs typeface="Dubai Medium" pitchFamily="34"/>
              </a:rPr>
              <a:t>«  des Amis du Zéro »</a:t>
            </a:r>
          </a:p>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3200" b="0" i="0" u="none" strike="noStrike" kern="1200" cap="none" spc="0" baseline="0" dirty="0">
              <a:solidFill>
                <a:srgbClr val="0000FF"/>
              </a:solidFill>
              <a:uFillTx/>
              <a:latin typeface="Candara" pitchFamily="34"/>
              <a:ea typeface="Microsoft YaHei" pitchFamily="2"/>
              <a:cs typeface="Arial" pitchFamily="34"/>
            </a:endParaRPr>
          </a:p>
          <a:p>
            <a:pPr marL="514441" indent="-514075" algn="ctr">
              <a:defRPr sz="1800" b="0" i="0" u="none" strike="noStrike" kern="0" cap="none" spc="0" baseline="0">
                <a:solidFill>
                  <a:srgbClr val="000000"/>
                </a:solidFill>
                <a:uFillTx/>
              </a:defRPr>
            </a:pPr>
            <a:r>
              <a:rPr lang="fr-FR" sz="3600" b="1" dirty="0">
                <a:solidFill>
                  <a:srgbClr val="0000FF"/>
                </a:solidFill>
                <a:latin typeface="Candara" pitchFamily="34"/>
              </a:rPr>
              <a:t>samedi </a:t>
            </a:r>
            <a:r>
              <a:rPr lang="fr-FR" sz="3600" b="1" dirty="0" smtClean="0">
                <a:solidFill>
                  <a:srgbClr val="0000FF"/>
                </a:solidFill>
                <a:latin typeface="Candara" pitchFamily="34"/>
              </a:rPr>
              <a:t>17 décembre 2022</a:t>
            </a:r>
            <a:endParaRPr lang="fr-FR" sz="3600" b="1" dirty="0">
              <a:solidFill>
                <a:srgbClr val="0000FF"/>
              </a:solidFill>
              <a:latin typeface="Candara" pitchFamily="34"/>
            </a:endParaRPr>
          </a:p>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1" i="0" u="none" strike="noStrike" kern="1200" cap="none" spc="0" baseline="0" dirty="0" smtClean="0">
                <a:solidFill>
                  <a:srgbClr val="0000FF"/>
                </a:solidFill>
                <a:uFillTx/>
                <a:latin typeface="Candara" pitchFamily="34"/>
                <a:ea typeface="Microsoft YaHei" pitchFamily="2"/>
                <a:cs typeface="Arial" pitchFamily="34"/>
              </a:rPr>
              <a:t>de </a:t>
            </a:r>
            <a:r>
              <a:rPr lang="fr-FR" sz="3600" b="1" i="0" u="none" strike="noStrike" kern="1200" cap="none" spc="0" baseline="0" dirty="0">
                <a:solidFill>
                  <a:srgbClr val="0000FF"/>
                </a:solidFill>
                <a:uFillTx/>
                <a:latin typeface="Candara" pitchFamily="34"/>
                <a:ea typeface="Microsoft YaHei" pitchFamily="2"/>
                <a:cs typeface="Arial" pitchFamily="34"/>
              </a:rPr>
              <a:t>10 à 16 heures</a:t>
            </a:r>
          </a:p>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1" i="0" u="none" strike="noStrike" kern="1200" cap="none" spc="0" baseline="0" dirty="0">
                <a:solidFill>
                  <a:srgbClr val="0000FF"/>
                </a:solidFill>
                <a:uFillTx/>
                <a:latin typeface="Candara" pitchFamily="34"/>
                <a:ea typeface="Microsoft YaHei" pitchFamily="2"/>
                <a:cs typeface="Arial" pitchFamily="34"/>
              </a:rPr>
              <a:t>au VATEL à Nîmes</a:t>
            </a:r>
            <a:r>
              <a:rPr lang="fr-FR" sz="3600" b="0" i="0" u="none" strike="noStrike" kern="1200" cap="none" spc="0" baseline="0" dirty="0">
                <a:solidFill>
                  <a:srgbClr val="0000FF"/>
                </a:solidFill>
                <a:uFillTx/>
                <a:latin typeface="Candara" pitchFamily="34"/>
                <a:ea typeface="Microsoft YaHei" pitchFamily="2"/>
                <a:cs typeface="Arial" pitchFamily="34"/>
              </a:rPr>
              <a:t>.</a:t>
            </a:r>
          </a:p>
        </p:txBody>
      </p:sp>
    </p:spTree>
    <p:extLst>
      <p:ext uri="{BB962C8B-B14F-4D97-AF65-F5344CB8AC3E}">
        <p14:creationId xmlns:p14="http://schemas.microsoft.com/office/powerpoint/2010/main" val="271050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10</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823" y="59399"/>
            <a:ext cx="2413736" cy="1080120"/>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9792" y="30021"/>
            <a:ext cx="5149363" cy="6858000"/>
          </a:xfrm>
          <a:prstGeom prst="rect">
            <a:avLst/>
          </a:prstGeom>
        </p:spPr>
      </p:pic>
    </p:spTree>
    <p:extLst>
      <p:ext uri="{BB962C8B-B14F-4D97-AF65-F5344CB8AC3E}">
        <p14:creationId xmlns:p14="http://schemas.microsoft.com/office/powerpoint/2010/main" val="329034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11</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25" y="59399"/>
            <a:ext cx="1307215" cy="584964"/>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06500"/>
            <a:ext cx="9144000" cy="4445000"/>
          </a:xfrm>
          <a:prstGeom prst="rect">
            <a:avLst/>
          </a:prstGeom>
        </p:spPr>
      </p:pic>
    </p:spTree>
    <p:extLst>
      <p:ext uri="{BB962C8B-B14F-4D97-AF65-F5344CB8AC3E}">
        <p14:creationId xmlns:p14="http://schemas.microsoft.com/office/powerpoint/2010/main" val="4094990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43" y="59399"/>
            <a:ext cx="1126410" cy="504056"/>
          </a:xfrm>
          <a:prstGeom prst="rect">
            <a:avLst/>
          </a:prstGeom>
        </p:spPr>
      </p:pic>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17713" r="13775" b="32180"/>
          <a:stretch/>
        </p:blipFill>
        <p:spPr>
          <a:xfrm>
            <a:off x="1763688" y="0"/>
            <a:ext cx="6264696" cy="3014588"/>
          </a:xfrm>
          <a:prstGeom prst="rect">
            <a:avLst/>
          </a:prstGeom>
        </p:spPr>
      </p:pic>
      <p:pic>
        <p:nvPicPr>
          <p:cNvPr id="7" name="Image 6"/>
          <p:cNvPicPr>
            <a:picLocks noChangeAspect="1"/>
          </p:cNvPicPr>
          <p:nvPr/>
        </p:nvPicPr>
        <p:blipFill rotWithShape="1">
          <a:blip r:embed="rId5" cstate="print">
            <a:extLst>
              <a:ext uri="{28A0092B-C50C-407E-A947-70E740481C1C}">
                <a14:useLocalDpi xmlns:a14="http://schemas.microsoft.com/office/drawing/2010/main" val="0"/>
              </a:ext>
            </a:extLst>
          </a:blip>
          <a:srcRect l="10237" t="15970" r="19675" b="12741"/>
          <a:stretch/>
        </p:blipFill>
        <p:spPr>
          <a:xfrm>
            <a:off x="102013" y="3075418"/>
            <a:ext cx="6408712" cy="3168784"/>
          </a:xfrm>
          <a:prstGeom prst="rect">
            <a:avLst/>
          </a:prstGeom>
        </p:spPr>
      </p:pic>
    </p:spTree>
    <p:extLst>
      <p:ext uri="{BB962C8B-B14F-4D97-AF65-F5344CB8AC3E}">
        <p14:creationId xmlns:p14="http://schemas.microsoft.com/office/powerpoint/2010/main" val="984010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09" y="0"/>
            <a:ext cx="8122181" cy="6858000"/>
          </a:xfrm>
          <a:prstGeom prst="rect">
            <a:avLst/>
          </a:prstGeom>
        </p:spPr>
      </p:pic>
    </p:spTree>
    <p:extLst>
      <p:ext uri="{BB962C8B-B14F-4D97-AF65-F5344CB8AC3E}">
        <p14:creationId xmlns:p14="http://schemas.microsoft.com/office/powerpoint/2010/main" val="288294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13775" t="12740" r="38975"/>
          <a:stretch/>
        </p:blipFill>
        <p:spPr>
          <a:xfrm rot="5400000">
            <a:off x="6029560" y="168194"/>
            <a:ext cx="3289629" cy="2953244"/>
          </a:xfrm>
          <a:prstGeom prst="rect">
            <a:avLst/>
          </a:prstGeom>
        </p:spPr>
      </p:pic>
      <p:pic>
        <p:nvPicPr>
          <p:cNvPr id="8" name="Image 7"/>
          <p:cNvPicPr>
            <a:picLocks noChangeAspect="1"/>
          </p:cNvPicPr>
          <p:nvPr/>
        </p:nvPicPr>
        <p:blipFill rotWithShape="1">
          <a:blip r:embed="rId4" cstate="print">
            <a:extLst>
              <a:ext uri="{28A0092B-C50C-407E-A947-70E740481C1C}">
                <a14:useLocalDpi xmlns:a14="http://schemas.microsoft.com/office/drawing/2010/main" val="0"/>
              </a:ext>
            </a:extLst>
          </a:blip>
          <a:srcRect l="-5569" t="14580" r="10226" b="23861"/>
          <a:stretch/>
        </p:blipFill>
        <p:spPr>
          <a:xfrm>
            <a:off x="-31690" y="3428177"/>
            <a:ext cx="8718133" cy="2736304"/>
          </a:xfrm>
          <a:prstGeom prst="rect">
            <a:avLst/>
          </a:prstGeom>
        </p:spPr>
      </p:pic>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14</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1" y="0"/>
            <a:ext cx="6372200" cy="3097597"/>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2283" y="2598491"/>
            <a:ext cx="2413736" cy="1080120"/>
          </a:xfrm>
          <a:prstGeom prst="rect">
            <a:avLst/>
          </a:prstGeom>
        </p:spPr>
      </p:pic>
    </p:spTree>
    <p:extLst>
      <p:ext uri="{BB962C8B-B14F-4D97-AF65-F5344CB8AC3E}">
        <p14:creationId xmlns:p14="http://schemas.microsoft.com/office/powerpoint/2010/main" val="2061108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25388"/>
            <a:ext cx="7524328" cy="3657659"/>
          </a:xfrm>
          <a:prstGeom prst="rect">
            <a:avLst/>
          </a:prstGeom>
        </p:spPr>
      </p:pic>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15</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 y="0"/>
            <a:ext cx="1708878" cy="764704"/>
          </a:xfrm>
          <a:prstGeom prst="rect">
            <a:avLst/>
          </a:prstGeom>
        </p:spPr>
      </p:pic>
      <p:pic>
        <p:nvPicPr>
          <p:cNvPr id="7" name="Image 6"/>
          <p:cNvPicPr>
            <a:picLocks noChangeAspect="1"/>
          </p:cNvPicPr>
          <p:nvPr/>
        </p:nvPicPr>
        <p:blipFill rotWithShape="1">
          <a:blip r:embed="rId5" cstate="print">
            <a:extLst>
              <a:ext uri="{28A0092B-C50C-407E-A947-70E740481C1C}">
                <a14:useLocalDpi xmlns:a14="http://schemas.microsoft.com/office/drawing/2010/main" val="0"/>
              </a:ext>
            </a:extLst>
          </a:blip>
          <a:srcRect l="26575" t="19440" r="19575" b="10901"/>
          <a:stretch/>
        </p:blipFill>
        <p:spPr>
          <a:xfrm>
            <a:off x="2375248" y="3683047"/>
            <a:ext cx="5544616" cy="3096344"/>
          </a:xfrm>
          <a:prstGeom prst="rect">
            <a:avLst/>
          </a:prstGeom>
        </p:spPr>
      </p:pic>
    </p:spTree>
    <p:extLst>
      <p:ext uri="{BB962C8B-B14F-4D97-AF65-F5344CB8AC3E}">
        <p14:creationId xmlns:p14="http://schemas.microsoft.com/office/powerpoint/2010/main" val="2383701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hangingPunct="0">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16</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81" y="59399"/>
            <a:ext cx="1031414" cy="461546"/>
          </a:xfrm>
          <a:prstGeom prst="rect">
            <a:avLst/>
          </a:prstGeom>
        </p:spPr>
      </p:pic>
      <p:pic>
        <p:nvPicPr>
          <p:cNvPr id="3" name="Image 2"/>
          <p:cNvPicPr>
            <a:picLocks noChangeAspect="1"/>
          </p:cNvPicPr>
          <p:nvPr/>
        </p:nvPicPr>
        <p:blipFill>
          <a:blip r:embed="rId4"/>
          <a:stretch>
            <a:fillRect/>
          </a:stretch>
        </p:blipFill>
        <p:spPr>
          <a:xfrm>
            <a:off x="1014037" y="760528"/>
            <a:ext cx="7115925" cy="5336944"/>
          </a:xfrm>
          <a:prstGeom prst="rect">
            <a:avLst/>
          </a:prstGeom>
        </p:spPr>
      </p:pic>
    </p:spTree>
    <p:extLst>
      <p:ext uri="{BB962C8B-B14F-4D97-AF65-F5344CB8AC3E}">
        <p14:creationId xmlns:p14="http://schemas.microsoft.com/office/powerpoint/2010/main" val="1466170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hangingPunct="0">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17</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332" t="27300" r="332" b="34900"/>
          <a:stretch/>
        </p:blipFill>
        <p:spPr>
          <a:xfrm>
            <a:off x="-28788" y="2708920"/>
            <a:ext cx="9133589" cy="2592288"/>
          </a:xfrm>
          <a:prstGeom prst="rect">
            <a:avLst/>
          </a:prstGeom>
        </p:spPr>
      </p:pic>
      <p:pic>
        <p:nvPicPr>
          <p:cNvPr id="9" name="Picture 2" descr="Train Mode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266" y="251939"/>
            <a:ext cx="2857500" cy="36195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51520" y="817382"/>
            <a:ext cx="2143536" cy="584775"/>
          </a:xfrm>
          <a:prstGeom prst="rect">
            <a:avLst/>
          </a:prstGeom>
        </p:spPr>
        <p:txBody>
          <a:bodyPr wrap="none">
            <a:spAutoFit/>
          </a:bodyPr>
          <a:lstStyle/>
          <a:p>
            <a:r>
              <a:rPr lang="fr-FR" sz="3200" b="1" dirty="0">
                <a:solidFill>
                  <a:srgbClr val="333333"/>
                </a:solidFill>
                <a:latin typeface="Lucida Grande"/>
              </a:rPr>
              <a:t>BB </a:t>
            </a:r>
            <a:r>
              <a:rPr lang="fr-FR" sz="3200" b="1" dirty="0" smtClean="0">
                <a:solidFill>
                  <a:srgbClr val="333333"/>
                </a:solidFill>
                <a:latin typeface="Lucida Grande"/>
              </a:rPr>
              <a:t>26000 </a:t>
            </a:r>
            <a:endParaRPr lang="fr-FR" sz="3200" b="1" dirty="0"/>
          </a:p>
        </p:txBody>
      </p:sp>
    </p:spTree>
    <p:extLst>
      <p:ext uri="{BB962C8B-B14F-4D97-AF65-F5344CB8AC3E}">
        <p14:creationId xmlns:p14="http://schemas.microsoft.com/office/powerpoint/2010/main" val="2433291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hangingPunct="0">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18</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8" name="Picture 2" descr="Train Mode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47" y="59399"/>
            <a:ext cx="2857500" cy="36195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rotWithShape="1">
          <a:blip r:embed="rId4">
            <a:extLst>
              <a:ext uri="{28A0092B-C50C-407E-A947-70E740481C1C}">
                <a14:useLocalDpi xmlns:a14="http://schemas.microsoft.com/office/drawing/2010/main" val="0"/>
              </a:ext>
            </a:extLst>
          </a:blip>
          <a:srcRect l="15768" t="24150" r="1908" b="19151"/>
          <a:stretch/>
        </p:blipFill>
        <p:spPr>
          <a:xfrm>
            <a:off x="906170" y="2468083"/>
            <a:ext cx="7519122" cy="3888432"/>
          </a:xfrm>
          <a:prstGeom prst="rect">
            <a:avLst/>
          </a:prstGeom>
        </p:spPr>
      </p:pic>
      <p:pic>
        <p:nvPicPr>
          <p:cNvPr id="9" name="Image 8"/>
          <p:cNvPicPr/>
          <p:nvPr/>
        </p:nvPicPr>
        <p:blipFill>
          <a:blip r:embed="rId5"/>
          <a:stretch>
            <a:fillRect/>
          </a:stretch>
        </p:blipFill>
        <p:spPr>
          <a:xfrm>
            <a:off x="4427984" y="89140"/>
            <a:ext cx="3997308" cy="2336262"/>
          </a:xfrm>
          <a:prstGeom prst="rect">
            <a:avLst/>
          </a:prstGeom>
        </p:spPr>
      </p:pic>
      <p:sp>
        <p:nvSpPr>
          <p:cNvPr id="10" name="Rectangle 9"/>
          <p:cNvSpPr/>
          <p:nvPr/>
        </p:nvSpPr>
        <p:spPr>
          <a:xfrm>
            <a:off x="251520" y="817382"/>
            <a:ext cx="1915909" cy="584775"/>
          </a:xfrm>
          <a:prstGeom prst="rect">
            <a:avLst/>
          </a:prstGeom>
        </p:spPr>
        <p:txBody>
          <a:bodyPr wrap="none">
            <a:spAutoFit/>
          </a:bodyPr>
          <a:lstStyle/>
          <a:p>
            <a:r>
              <a:rPr lang="fr-FR" sz="3200" b="1" dirty="0">
                <a:solidFill>
                  <a:srgbClr val="333333"/>
                </a:solidFill>
                <a:latin typeface="Lucida Grande"/>
              </a:rPr>
              <a:t>BB 9400 </a:t>
            </a:r>
            <a:endParaRPr lang="fr-FR" sz="3200" b="1" dirty="0"/>
          </a:p>
        </p:txBody>
      </p:sp>
    </p:spTree>
    <p:extLst>
      <p:ext uri="{BB962C8B-B14F-4D97-AF65-F5344CB8AC3E}">
        <p14:creationId xmlns:p14="http://schemas.microsoft.com/office/powerpoint/2010/main" val="58069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hangingPunct="0">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19</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8" name="Picture 2" descr="Train Mode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93092"/>
            <a:ext cx="2857500" cy="36195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p:cNvPicPr>
            <a:picLocks noChangeAspect="1"/>
          </p:cNvPicPr>
          <p:nvPr/>
        </p:nvPicPr>
        <p:blipFill rotWithShape="1">
          <a:blip r:embed="rId4">
            <a:extLst>
              <a:ext uri="{28A0092B-C50C-407E-A947-70E740481C1C}">
                <a14:useLocalDpi xmlns:a14="http://schemas.microsoft.com/office/drawing/2010/main" val="0"/>
              </a:ext>
            </a:extLst>
          </a:blip>
          <a:srcRect l="399" t="30414" r="-399" b="22390"/>
          <a:stretch/>
        </p:blipFill>
        <p:spPr>
          <a:xfrm>
            <a:off x="0" y="1400513"/>
            <a:ext cx="9144000" cy="3240360"/>
          </a:xfrm>
          <a:prstGeom prst="rect">
            <a:avLst/>
          </a:prstGeom>
        </p:spPr>
      </p:pic>
      <p:sp>
        <p:nvSpPr>
          <p:cNvPr id="10" name="Rectangle 9"/>
          <p:cNvSpPr/>
          <p:nvPr/>
        </p:nvSpPr>
        <p:spPr>
          <a:xfrm>
            <a:off x="5940152" y="171436"/>
            <a:ext cx="2818932" cy="461665"/>
          </a:xfrm>
          <a:prstGeom prst="rect">
            <a:avLst/>
          </a:prstGeom>
        </p:spPr>
        <p:txBody>
          <a:bodyPr wrap="square">
            <a:spAutoFit/>
          </a:bodyPr>
          <a:lstStyle/>
          <a:p>
            <a:r>
              <a:rPr lang="fr-FR" sz="2400" b="1" dirty="0" smtClean="0">
                <a:solidFill>
                  <a:schemeClr val="bg1"/>
                </a:solidFill>
                <a:latin typeface="Lucida Grande"/>
              </a:rPr>
              <a:t>citerne </a:t>
            </a:r>
            <a:r>
              <a:rPr lang="fr-FR" sz="2400" b="1" dirty="0">
                <a:solidFill>
                  <a:schemeClr val="bg1"/>
                </a:solidFill>
                <a:latin typeface="Lucida Grande"/>
              </a:rPr>
              <a:t>ANF. </a:t>
            </a:r>
            <a:endParaRPr lang="fr-FR" sz="2400" b="1" dirty="0">
              <a:solidFill>
                <a:schemeClr val="bg1"/>
              </a:solidFill>
            </a:endParaRPr>
          </a:p>
        </p:txBody>
      </p:sp>
    </p:spTree>
    <p:extLst>
      <p:ext uri="{BB962C8B-B14F-4D97-AF65-F5344CB8AC3E}">
        <p14:creationId xmlns:p14="http://schemas.microsoft.com/office/powerpoint/2010/main" val="1483383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0" y="1022350"/>
            <a:ext cx="4897438" cy="4710113"/>
          </a:xfrm>
        </p:spPr>
        <p:txBody>
          <a:bodyPr anchorCtr="1">
            <a:normAutofit fontScale="25000" lnSpcReduction="20000"/>
          </a:bodyPr>
          <a:lstStyle/>
          <a:p>
            <a:pPr lvl="0" algn="ctr">
              <a:spcAft>
                <a:spcPts val="600"/>
              </a:spcAft>
              <a:buNone/>
            </a:pPr>
            <a:r>
              <a:rPr lang="fr-FR" sz="3500" dirty="0"/>
              <a:t> </a:t>
            </a:r>
            <a:endParaRPr lang="fr-FR" sz="3500" dirty="0" smtClean="0"/>
          </a:p>
          <a:p>
            <a:pPr lvl="0" algn="ctr">
              <a:spcAft>
                <a:spcPts val="600"/>
              </a:spcAft>
              <a:buNone/>
            </a:pPr>
            <a:endParaRPr lang="fr-FR" sz="3500" b="1" dirty="0">
              <a:latin typeface="Candara" pitchFamily="34"/>
              <a:cs typeface="Arial" pitchFamily="34"/>
            </a:endParaRPr>
          </a:p>
          <a:p>
            <a:pPr lvl="0" algn="ctr">
              <a:spcAft>
                <a:spcPts val="600"/>
              </a:spcAft>
              <a:buNone/>
            </a:pPr>
            <a:r>
              <a:rPr lang="fr-FR" sz="7200" b="1" dirty="0" smtClean="0">
                <a:solidFill>
                  <a:srgbClr val="0000FF"/>
                </a:solidFill>
                <a:latin typeface="Candara" pitchFamily="34"/>
                <a:cs typeface="Arial" pitchFamily="34"/>
              </a:rPr>
              <a:t>Café </a:t>
            </a:r>
            <a:r>
              <a:rPr lang="fr-FR" sz="7200" b="1" dirty="0">
                <a:solidFill>
                  <a:srgbClr val="0000FF"/>
                </a:solidFill>
                <a:latin typeface="Candara" pitchFamily="34"/>
                <a:cs typeface="Arial" pitchFamily="34"/>
              </a:rPr>
              <a:t>croissants à 10h00</a:t>
            </a:r>
          </a:p>
          <a:p>
            <a:pPr lvl="0" algn="ctr">
              <a:spcAft>
                <a:spcPts val="600"/>
              </a:spcAft>
              <a:buNone/>
            </a:pPr>
            <a:r>
              <a:rPr lang="fr-FR" sz="7200" b="1" dirty="0">
                <a:solidFill>
                  <a:srgbClr val="0000FF"/>
                </a:solidFill>
                <a:latin typeface="Candara" pitchFamily="34"/>
                <a:cs typeface="Arial" pitchFamily="34"/>
              </a:rPr>
              <a:t>Prochaines </a:t>
            </a:r>
            <a:r>
              <a:rPr lang="fr-FR" sz="7200" b="1" dirty="0" smtClean="0">
                <a:solidFill>
                  <a:srgbClr val="0000FF"/>
                </a:solidFill>
                <a:latin typeface="Candara" pitchFamily="34"/>
                <a:cs typeface="Arial" pitchFamily="34"/>
              </a:rPr>
              <a:t>réunions</a:t>
            </a:r>
          </a:p>
          <a:p>
            <a:pPr lvl="0" algn="ctr">
              <a:spcAft>
                <a:spcPts val="600"/>
              </a:spcAft>
              <a:buNone/>
            </a:pPr>
            <a:r>
              <a:rPr lang="fr-FR" sz="7200" b="1" dirty="0">
                <a:solidFill>
                  <a:srgbClr val="0000FF"/>
                </a:solidFill>
                <a:latin typeface="Candara" pitchFamily="34"/>
                <a:cs typeface="Arial" pitchFamily="34"/>
              </a:rPr>
              <a:t>Infos Cercle du Zéro </a:t>
            </a:r>
          </a:p>
          <a:p>
            <a:pPr algn="ctr">
              <a:spcAft>
                <a:spcPts val="600"/>
              </a:spcAft>
              <a:buNone/>
            </a:pPr>
            <a:r>
              <a:rPr lang="fr-FR" sz="7200" b="1" dirty="0" smtClean="0">
                <a:solidFill>
                  <a:srgbClr val="0000FF"/>
                </a:solidFill>
                <a:latin typeface="Candara" pitchFamily="34"/>
                <a:cs typeface="Arial" pitchFamily="34"/>
              </a:rPr>
              <a:t>Rail Expo à Dreux</a:t>
            </a:r>
          </a:p>
          <a:p>
            <a:pPr algn="ctr">
              <a:spcAft>
                <a:spcPts val="600"/>
              </a:spcAft>
              <a:buNone/>
            </a:pPr>
            <a:r>
              <a:rPr lang="fr-FR" sz="7200" b="1" dirty="0" smtClean="0">
                <a:solidFill>
                  <a:srgbClr val="0000FF"/>
                </a:solidFill>
                <a:latin typeface="Candara" pitchFamily="34"/>
                <a:cs typeface="Arial" pitchFamily="34"/>
              </a:rPr>
              <a:t>Meursault</a:t>
            </a:r>
          </a:p>
          <a:p>
            <a:pPr lvl="0" algn="ctr">
              <a:spcAft>
                <a:spcPts val="600"/>
              </a:spcAft>
              <a:buNone/>
            </a:pPr>
            <a:r>
              <a:rPr lang="fr-FR" sz="7200" b="1" dirty="0" smtClean="0">
                <a:solidFill>
                  <a:srgbClr val="0000FF"/>
                </a:solidFill>
                <a:latin typeface="Candara" pitchFamily="34"/>
                <a:cs typeface="Arial" pitchFamily="34"/>
              </a:rPr>
              <a:t>Achats en commun</a:t>
            </a:r>
          </a:p>
          <a:p>
            <a:pPr algn="ctr">
              <a:spcAft>
                <a:spcPts val="600"/>
              </a:spcAft>
              <a:buNone/>
            </a:pPr>
            <a:r>
              <a:rPr lang="fr-FR" sz="7200" b="1" dirty="0" smtClean="0">
                <a:solidFill>
                  <a:srgbClr val="0000FF"/>
                </a:solidFill>
                <a:latin typeface="Candara" pitchFamily="34"/>
                <a:cs typeface="Arial" pitchFamily="34"/>
              </a:rPr>
              <a:t>Modules standardisés</a:t>
            </a:r>
          </a:p>
          <a:p>
            <a:pPr algn="ctr">
              <a:spcAft>
                <a:spcPts val="600"/>
              </a:spcAft>
              <a:buNone/>
            </a:pPr>
            <a:r>
              <a:rPr lang="fr-FR" sz="7200" b="1" dirty="0">
                <a:solidFill>
                  <a:srgbClr val="0000FF"/>
                </a:solidFill>
                <a:latin typeface="Candara" pitchFamily="34"/>
                <a:cs typeface="Arial" pitchFamily="34"/>
              </a:rPr>
              <a:t>Réunion des amateurs  &amp; </a:t>
            </a:r>
            <a:r>
              <a:rPr lang="fr-FR" sz="7200" b="1" dirty="0" smtClean="0">
                <a:solidFill>
                  <a:srgbClr val="0000FF"/>
                </a:solidFill>
                <a:latin typeface="Candara" pitchFamily="34"/>
                <a:cs typeface="Arial" pitchFamily="34"/>
              </a:rPr>
              <a:t>constructeurs</a:t>
            </a:r>
            <a:endParaRPr lang="fr-FR" sz="7200" b="1" dirty="0">
              <a:solidFill>
                <a:srgbClr val="0000FF"/>
              </a:solidFill>
              <a:latin typeface="Candara" pitchFamily="34"/>
              <a:cs typeface="Arial" pitchFamily="34"/>
            </a:endParaRPr>
          </a:p>
          <a:p>
            <a:pPr algn="ctr">
              <a:spcAft>
                <a:spcPts val="600"/>
              </a:spcAft>
              <a:buNone/>
            </a:pPr>
            <a:r>
              <a:rPr lang="fr-FR" sz="7200" b="1" dirty="0" smtClean="0">
                <a:solidFill>
                  <a:srgbClr val="0000FF"/>
                </a:solidFill>
                <a:latin typeface="Candara" pitchFamily="34"/>
                <a:cs typeface="Arial" pitchFamily="34"/>
              </a:rPr>
              <a:t>Déplacements futurs </a:t>
            </a:r>
          </a:p>
          <a:p>
            <a:pPr lvl="0" algn="ctr">
              <a:spcAft>
                <a:spcPts val="600"/>
              </a:spcAft>
              <a:buNone/>
            </a:pPr>
            <a:endParaRPr lang="fr-FR" sz="7200" b="1" dirty="0" smtClean="0">
              <a:solidFill>
                <a:srgbClr val="0000FF"/>
              </a:solidFill>
              <a:latin typeface="Candara" pitchFamily="34"/>
              <a:cs typeface="Arial" pitchFamily="34"/>
            </a:endParaRPr>
          </a:p>
          <a:p>
            <a:pPr lvl="0" algn="ctr">
              <a:spcAft>
                <a:spcPts val="600"/>
              </a:spcAft>
              <a:buNone/>
            </a:pPr>
            <a:endParaRPr lang="fr-FR" sz="7200" b="1" dirty="0">
              <a:latin typeface="Candara" pitchFamily="34"/>
              <a:cs typeface="Arial" pitchFamily="34"/>
            </a:endParaRPr>
          </a:p>
          <a:p>
            <a:pPr lvl="0" algn="ctr">
              <a:spcAft>
                <a:spcPts val="600"/>
              </a:spcAft>
              <a:buNone/>
            </a:pPr>
            <a:endParaRPr lang="fr-FR" sz="7200" b="1" dirty="0" smtClean="0">
              <a:latin typeface="Candara" pitchFamily="34"/>
              <a:cs typeface="Arial" pitchFamily="34"/>
            </a:endParaRPr>
          </a:p>
          <a:p>
            <a:pPr lvl="0" algn="ctr">
              <a:lnSpc>
                <a:spcPct val="120000"/>
              </a:lnSpc>
              <a:spcBef>
                <a:spcPts val="640"/>
              </a:spcBef>
              <a:buNone/>
            </a:pPr>
            <a:endParaRPr lang="fr-FR" sz="1400" dirty="0">
              <a:latin typeface="Candara" pitchFamily="34"/>
              <a:cs typeface="Arial" pitchFamily="34"/>
            </a:endParaRPr>
          </a:p>
          <a:p>
            <a:pPr lvl="0" algn="ctr">
              <a:lnSpc>
                <a:spcPct val="120000"/>
              </a:lnSpc>
              <a:spcBef>
                <a:spcPts val="640"/>
              </a:spcBef>
              <a:buNone/>
            </a:pPr>
            <a:r>
              <a:rPr lang="fr-FR" sz="1400" dirty="0">
                <a:latin typeface="Candara" pitchFamily="34"/>
                <a:cs typeface="Arial" pitchFamily="34"/>
              </a:rPr>
              <a:t> </a:t>
            </a:r>
          </a:p>
          <a:p>
            <a:pPr lvl="0" algn="ctr">
              <a:lnSpc>
                <a:spcPct val="120000"/>
              </a:lnSpc>
              <a:spcBef>
                <a:spcPts val="640"/>
              </a:spcBef>
              <a:buNone/>
            </a:pPr>
            <a:r>
              <a:rPr lang="fr-FR" sz="1400" dirty="0">
                <a:latin typeface="Candara" pitchFamily="34"/>
                <a:cs typeface="Arial" pitchFamily="34"/>
              </a:rPr>
              <a:t> </a:t>
            </a:r>
          </a:p>
          <a:p>
            <a:pPr lvl="0" algn="ctr">
              <a:lnSpc>
                <a:spcPct val="120000"/>
              </a:lnSpc>
              <a:buNone/>
            </a:pPr>
            <a:endParaRPr lang="fr-FR" sz="4000" b="1" dirty="0">
              <a:latin typeface="Candara" pitchFamily="34"/>
              <a:cs typeface="Arial" pitchFamily="34"/>
            </a:endParaRPr>
          </a:p>
          <a:p>
            <a:pPr lvl="0" algn="ctr">
              <a:lnSpc>
                <a:spcPct val="120000"/>
              </a:lnSpc>
              <a:spcBef>
                <a:spcPts val="640"/>
              </a:spcBef>
              <a:buNone/>
            </a:pPr>
            <a:r>
              <a:rPr lang="fr-FR" sz="4000" dirty="0">
                <a:latin typeface="Candara" pitchFamily="34"/>
                <a:cs typeface="Arial" pitchFamily="34"/>
              </a:rPr>
              <a:t> </a:t>
            </a:r>
          </a:p>
          <a:p>
            <a:pPr lvl="0" algn="ctr">
              <a:lnSpc>
                <a:spcPct val="120000"/>
              </a:lnSpc>
              <a:spcBef>
                <a:spcPts val="640"/>
              </a:spcBef>
              <a:buNone/>
            </a:pPr>
            <a:r>
              <a:rPr lang="fr-FR" sz="4000" dirty="0">
                <a:latin typeface="Candara" pitchFamily="34"/>
                <a:cs typeface="Arial" pitchFamily="34"/>
              </a:rPr>
              <a:t> </a:t>
            </a:r>
          </a:p>
          <a:p>
            <a:pPr lvl="0" algn="ctr">
              <a:lnSpc>
                <a:spcPct val="120000"/>
              </a:lnSpc>
              <a:spcBef>
                <a:spcPts val="640"/>
              </a:spcBef>
              <a:buNone/>
            </a:pPr>
            <a:endParaRPr lang="fr-FR" sz="4000" dirty="0">
              <a:cs typeface="Arial" pitchFamily="34"/>
            </a:endParaRPr>
          </a:p>
          <a:p>
            <a:pPr lvl="0" algn="ctr">
              <a:lnSpc>
                <a:spcPct val="120000"/>
              </a:lnSpc>
              <a:spcBef>
                <a:spcPts val="1200"/>
              </a:spcBef>
              <a:buNone/>
            </a:pPr>
            <a:r>
              <a:rPr lang="fr-FR" sz="4000" dirty="0" smtClean="0">
                <a:cs typeface="Arial" pitchFamily="34"/>
              </a:rPr>
              <a:t>e</a:t>
            </a:r>
            <a:endParaRPr lang="fr-FR" sz="4000" dirty="0">
              <a:cs typeface="Arial" pitchFamily="34"/>
            </a:endParaRPr>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0F6A6D2-D19C-4D74-822F-D5C5C6CAA398}"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1"/>
          <p:cNvSpPr/>
          <p:nvPr/>
        </p:nvSpPr>
        <p:spPr>
          <a:xfrm>
            <a:off x="755641" y="92518"/>
            <a:ext cx="7272360" cy="718462"/>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000" b="1" i="0" u="none" strike="noStrike" kern="1200" cap="none" spc="0" baseline="0" dirty="0">
                <a:solidFill>
                  <a:srgbClr val="000000"/>
                </a:solidFill>
                <a:uFillTx/>
                <a:latin typeface="Candara" pitchFamily="34"/>
                <a:ea typeface="Microsoft YaHei" pitchFamily="2"/>
                <a:cs typeface="Arial" pitchFamily="34"/>
              </a:rPr>
              <a:t>A l’ordre du jour</a:t>
            </a:r>
          </a:p>
        </p:txBody>
      </p:sp>
      <p:sp>
        <p:nvSpPr>
          <p:cNvPr id="5" name="ZoneTexte 4"/>
          <p:cNvSpPr txBox="1"/>
          <p:nvPr/>
        </p:nvSpPr>
        <p:spPr>
          <a:xfrm>
            <a:off x="4788024" y="1116018"/>
            <a:ext cx="3528392" cy="3059299"/>
          </a:xfrm>
          <a:prstGeom prst="rect">
            <a:avLst/>
          </a:prstGeom>
          <a:noFill/>
        </p:spPr>
        <p:txBody>
          <a:bodyPr wrap="square" rtlCol="0">
            <a:spAutoFit/>
          </a:bodyPr>
          <a:lstStyle/>
          <a:p>
            <a:pPr lvl="0" algn="ctr">
              <a:spcAft>
                <a:spcPts val="600"/>
              </a:spcAft>
              <a:buNone/>
            </a:pPr>
            <a:endParaRPr lang="fr-FR" b="1" dirty="0" smtClean="0">
              <a:latin typeface="Candara" pitchFamily="34"/>
              <a:cs typeface="Arial" pitchFamily="34"/>
            </a:endParaRPr>
          </a:p>
          <a:p>
            <a:pPr algn="ctr">
              <a:spcAft>
                <a:spcPts val="600"/>
              </a:spcAft>
            </a:pPr>
            <a:r>
              <a:rPr lang="fr-FR" b="1" dirty="0">
                <a:solidFill>
                  <a:srgbClr val="0000FF"/>
                </a:solidFill>
                <a:latin typeface="Candara" pitchFamily="34"/>
                <a:cs typeface="Arial" pitchFamily="34"/>
              </a:rPr>
              <a:t>Assemblée Générale </a:t>
            </a:r>
          </a:p>
          <a:p>
            <a:pPr lvl="0" algn="ctr">
              <a:spcAft>
                <a:spcPts val="600"/>
              </a:spcAft>
              <a:buNone/>
            </a:pPr>
            <a:r>
              <a:rPr lang="fr-FR" b="1" dirty="0" smtClean="0">
                <a:solidFill>
                  <a:srgbClr val="0000FF"/>
                </a:solidFill>
                <a:latin typeface="Candara" pitchFamily="34"/>
                <a:cs typeface="Arial" pitchFamily="34"/>
              </a:rPr>
              <a:t>Questions </a:t>
            </a:r>
            <a:r>
              <a:rPr lang="fr-FR" b="1" dirty="0">
                <a:solidFill>
                  <a:srgbClr val="0000FF"/>
                </a:solidFill>
                <a:latin typeface="Candara" pitchFamily="34"/>
                <a:cs typeface="Arial" pitchFamily="34"/>
              </a:rPr>
              <a:t>diverses</a:t>
            </a:r>
          </a:p>
          <a:p>
            <a:pPr lvl="0" algn="ctr">
              <a:spcAft>
                <a:spcPts val="600"/>
              </a:spcAft>
              <a:buNone/>
            </a:pPr>
            <a:r>
              <a:rPr lang="fr-FR" sz="1600" b="1" dirty="0">
                <a:solidFill>
                  <a:srgbClr val="0000FF"/>
                </a:solidFill>
                <a:latin typeface="Candara" pitchFamily="34"/>
                <a:cs typeface="Arial" pitchFamily="34"/>
              </a:rPr>
              <a:t>	</a:t>
            </a:r>
          </a:p>
          <a:p>
            <a:pPr lvl="0" algn="ctr">
              <a:spcAft>
                <a:spcPts val="600"/>
              </a:spcAft>
              <a:buNone/>
            </a:pPr>
            <a:r>
              <a:rPr lang="fr-FR" b="1" dirty="0" smtClean="0">
                <a:solidFill>
                  <a:srgbClr val="0000FF"/>
                </a:solidFill>
                <a:latin typeface="Candara" pitchFamily="34"/>
                <a:cs typeface="Arial" pitchFamily="34"/>
              </a:rPr>
              <a:t>Repas  </a:t>
            </a:r>
            <a:r>
              <a:rPr lang="fr-FR" b="1" dirty="0">
                <a:solidFill>
                  <a:srgbClr val="0000FF"/>
                </a:solidFill>
                <a:latin typeface="Candara" pitchFamily="34"/>
                <a:cs typeface="Arial" pitchFamily="34"/>
              </a:rPr>
              <a:t>12h00</a:t>
            </a:r>
          </a:p>
          <a:p>
            <a:pPr lvl="0" algn="ctr">
              <a:spcAft>
                <a:spcPts val="600"/>
              </a:spcAft>
              <a:buNone/>
            </a:pPr>
            <a:r>
              <a:rPr lang="fr-FR" b="1" dirty="0" smtClean="0">
                <a:solidFill>
                  <a:srgbClr val="0000FF"/>
                </a:solidFill>
                <a:latin typeface="Candara" pitchFamily="34"/>
                <a:cs typeface="Arial" pitchFamily="34"/>
              </a:rPr>
              <a:t>Présentation </a:t>
            </a:r>
            <a:r>
              <a:rPr lang="fr-FR" b="1" dirty="0">
                <a:solidFill>
                  <a:srgbClr val="0000FF"/>
                </a:solidFill>
                <a:latin typeface="Candara" pitchFamily="34"/>
                <a:cs typeface="Arial" pitchFamily="34"/>
              </a:rPr>
              <a:t>de votre </a:t>
            </a:r>
            <a:r>
              <a:rPr lang="fr-FR" b="1" dirty="0" smtClean="0">
                <a:solidFill>
                  <a:srgbClr val="0000FF"/>
                </a:solidFill>
                <a:latin typeface="Candara" pitchFamily="34"/>
                <a:cs typeface="Arial" pitchFamily="34"/>
              </a:rPr>
              <a:t>matériel</a:t>
            </a:r>
          </a:p>
          <a:p>
            <a:pPr lvl="0" algn="ctr">
              <a:spcAft>
                <a:spcPts val="600"/>
              </a:spcAft>
              <a:buNone/>
            </a:pPr>
            <a:r>
              <a:rPr lang="fr-FR" b="1" dirty="0" smtClean="0">
                <a:solidFill>
                  <a:srgbClr val="0000FF"/>
                </a:solidFill>
              </a:rPr>
              <a:t>DVD réseau </a:t>
            </a:r>
            <a:r>
              <a:rPr lang="fr-FR" b="1" dirty="0">
                <a:solidFill>
                  <a:srgbClr val="0000FF"/>
                </a:solidFill>
              </a:rPr>
              <a:t>de Marcel </a:t>
            </a:r>
            <a:r>
              <a:rPr lang="fr-FR" b="1" dirty="0" smtClean="0">
                <a:solidFill>
                  <a:srgbClr val="0000FF"/>
                </a:solidFill>
              </a:rPr>
              <a:t>Darphin</a:t>
            </a:r>
            <a:endParaRPr lang="fr-FR" b="1" dirty="0">
              <a:solidFill>
                <a:srgbClr val="0000FF"/>
              </a:solidFill>
              <a:latin typeface="Candara" pitchFamily="34"/>
              <a:cs typeface="Arial" pitchFamily="34"/>
            </a:endParaRPr>
          </a:p>
          <a:p>
            <a:pPr lvl="0" algn="ctr">
              <a:spcAft>
                <a:spcPts val="600"/>
              </a:spcAft>
              <a:buNone/>
            </a:pPr>
            <a:r>
              <a:rPr lang="fr-FR" b="1" dirty="0">
                <a:solidFill>
                  <a:srgbClr val="0000FF"/>
                </a:solidFill>
                <a:latin typeface="Candara" pitchFamily="34"/>
                <a:cs typeface="Arial" pitchFamily="34"/>
              </a:rPr>
              <a:t>Fin de réunion 16h00</a:t>
            </a:r>
          </a:p>
          <a:p>
            <a:pPr lvl="0" algn="ctr">
              <a:lnSpc>
                <a:spcPct val="120000"/>
              </a:lnSpc>
              <a:buNone/>
            </a:pPr>
            <a:endParaRPr lang="fr-FR" sz="900" b="1" dirty="0">
              <a:latin typeface="Candara" pitchFamily="34"/>
              <a:cs typeface="Arial" pitchFamily="34"/>
            </a:endParaRPr>
          </a:p>
        </p:txBody>
      </p:sp>
    </p:spTree>
    <p:extLst>
      <p:ext uri="{BB962C8B-B14F-4D97-AF65-F5344CB8AC3E}">
        <p14:creationId xmlns:p14="http://schemas.microsoft.com/office/powerpoint/2010/main" val="3558693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20</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7" name="Picture 2" descr="logo_djf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2564904"/>
            <a:ext cx="2592288" cy="151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001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21</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11" name="Rectangle 10"/>
          <p:cNvSpPr/>
          <p:nvPr/>
        </p:nvSpPr>
        <p:spPr>
          <a:xfrm>
            <a:off x="1508444" y="285323"/>
            <a:ext cx="708848" cy="523220"/>
          </a:xfrm>
          <a:prstGeom prst="rect">
            <a:avLst/>
          </a:prstGeom>
        </p:spPr>
        <p:txBody>
          <a:bodyPr wrap="none">
            <a:spAutoFit/>
          </a:bodyPr>
          <a:lstStyle/>
          <a:p>
            <a:r>
              <a:rPr lang="fr-FR" sz="2800" dirty="0" smtClean="0"/>
              <a:t>djfr</a:t>
            </a:r>
            <a:endParaRPr lang="fr-FR" sz="2800" dirty="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930"/>
            <a:ext cx="9144000" cy="6742140"/>
          </a:xfrm>
          <a:prstGeom prst="rect">
            <a:avLst/>
          </a:prstGeom>
        </p:spPr>
      </p:pic>
      <p:pic>
        <p:nvPicPr>
          <p:cNvPr id="8" name="Picture 2" descr="logo_djf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819" y="263346"/>
            <a:ext cx="1190625" cy="69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15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5"/>
          <p:cNvSpPr/>
          <p:nvPr/>
        </p:nvSpPr>
        <p:spPr>
          <a:xfrm>
            <a:off x="323528" y="980728"/>
            <a:ext cx="8065496" cy="4098637"/>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1" compatLnSpc="0">
            <a:spAutoFit/>
          </a:bodyPr>
          <a:lstStyle/>
          <a:p>
            <a:pPr algn="ctr"/>
            <a:r>
              <a:rPr lang="fr-FR" sz="3200" b="1" dirty="0" smtClean="0">
                <a:solidFill>
                  <a:srgbClr val="FF0000"/>
                </a:solidFill>
              </a:rPr>
              <a:t>LOCOTRATEUR BDR </a:t>
            </a:r>
            <a:r>
              <a:rPr lang="fr-FR" sz="3200" b="1" dirty="0">
                <a:solidFill>
                  <a:srgbClr val="FF0000"/>
                </a:solidFill>
              </a:rPr>
              <a:t>Standard </a:t>
            </a:r>
            <a:endParaRPr lang="fr-FR" sz="3200" b="1" dirty="0" smtClean="0">
              <a:solidFill>
                <a:srgbClr val="FF0000"/>
              </a:solidFill>
            </a:endParaRPr>
          </a:p>
          <a:p>
            <a:endParaRPr lang="fr-FR" sz="3200" dirty="0"/>
          </a:p>
          <a:p>
            <a:pPr marL="457200" indent="-457200">
              <a:buFont typeface="Arial" panose="020B0604020202020204" pitchFamily="34" charset="0"/>
              <a:buChar char="•"/>
            </a:pPr>
            <a:r>
              <a:rPr lang="fr-FR" sz="3200" dirty="0" smtClean="0"/>
              <a:t>modèle </a:t>
            </a:r>
            <a:r>
              <a:rPr lang="fr-FR" sz="3200" dirty="0"/>
              <a:t>en laiton et maillechort, </a:t>
            </a:r>
            <a:endParaRPr lang="fr-FR" sz="3200" dirty="0" smtClean="0"/>
          </a:p>
          <a:p>
            <a:pPr marL="457200" indent="-457200">
              <a:buFont typeface="Arial" panose="020B0604020202020204" pitchFamily="34" charset="0"/>
              <a:buChar char="•"/>
            </a:pPr>
            <a:r>
              <a:rPr lang="fr-FR" sz="3200" dirty="0" smtClean="0"/>
              <a:t>motorisé </a:t>
            </a:r>
            <a:r>
              <a:rPr lang="fr-FR" sz="3200" dirty="0"/>
              <a:t>par un motoréducteur </a:t>
            </a:r>
            <a:r>
              <a:rPr lang="fr-FR" sz="3200" dirty="0" smtClean="0"/>
              <a:t>Faulhaber</a:t>
            </a:r>
          </a:p>
          <a:p>
            <a:pPr marL="457200" indent="-457200">
              <a:buFont typeface="Arial" panose="020B0604020202020204" pitchFamily="34" charset="0"/>
              <a:buChar char="•"/>
            </a:pPr>
            <a:r>
              <a:rPr lang="fr-FR" sz="3200" dirty="0" smtClean="0"/>
              <a:t>suspension </a:t>
            </a:r>
            <a:r>
              <a:rPr lang="fr-FR" sz="3200" dirty="0"/>
              <a:t>3 points</a:t>
            </a:r>
          </a:p>
          <a:p>
            <a:pPr marL="457200" indent="-457200">
              <a:buFont typeface="Arial" panose="020B0604020202020204" pitchFamily="34" charset="0"/>
              <a:buChar char="•"/>
            </a:pPr>
            <a:r>
              <a:rPr lang="fr-FR" sz="3200" dirty="0"/>
              <a:t>son prix est de 260€ avec une réduction de 10% à l'occasion de Quai Zéro et jusqu'au 15 octobre inclus, soit 234</a:t>
            </a:r>
            <a:r>
              <a:rPr lang="fr-FR" sz="3200" dirty="0" smtClean="0"/>
              <a:t>€</a:t>
            </a:r>
            <a:endParaRPr lang="fr-FR" sz="3200" dirty="0"/>
          </a:p>
        </p:txBody>
      </p:sp>
      <p:pic>
        <p:nvPicPr>
          <p:cNvPr id="5" name="Picture 2" descr="logo_djf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91" y="285323"/>
            <a:ext cx="1190625" cy="69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550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a:stretch>
            <a:fillRect/>
          </a:stretch>
        </p:blipFill>
        <p:spPr>
          <a:xfrm>
            <a:off x="1547664" y="0"/>
            <a:ext cx="5112568" cy="6858972"/>
          </a:xfrm>
          <a:prstGeom prst="rect">
            <a:avLst/>
          </a:prstGeom>
        </p:spPr>
      </p:pic>
      <p:pic>
        <p:nvPicPr>
          <p:cNvPr id="7" name="Image 6"/>
          <p:cNvPicPr>
            <a:picLocks noChangeAspect="1"/>
          </p:cNvPicPr>
          <p:nvPr/>
        </p:nvPicPr>
        <p:blipFill>
          <a:blip r:embed="rId4"/>
          <a:stretch>
            <a:fillRect/>
          </a:stretch>
        </p:blipFill>
        <p:spPr>
          <a:xfrm>
            <a:off x="-19171" y="0"/>
            <a:ext cx="1543050" cy="1352550"/>
          </a:xfrm>
          <a:prstGeom prst="rect">
            <a:avLst/>
          </a:prstGeom>
        </p:spPr>
      </p:pic>
    </p:spTree>
    <p:extLst>
      <p:ext uri="{BB962C8B-B14F-4D97-AF65-F5344CB8AC3E}">
        <p14:creationId xmlns:p14="http://schemas.microsoft.com/office/powerpoint/2010/main" val="1361225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24</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7" name="Image 6"/>
          <p:cNvPicPr>
            <a:picLocks noChangeAspect="1"/>
          </p:cNvPicPr>
          <p:nvPr/>
        </p:nvPicPr>
        <p:blipFill>
          <a:blip r:embed="rId3"/>
          <a:stretch>
            <a:fillRect/>
          </a:stretch>
        </p:blipFill>
        <p:spPr>
          <a:xfrm>
            <a:off x="-19171" y="0"/>
            <a:ext cx="1543050" cy="1352550"/>
          </a:xfrm>
          <a:prstGeom prst="rect">
            <a:avLst/>
          </a:prstGeom>
        </p:spPr>
      </p:pic>
      <p:pic>
        <p:nvPicPr>
          <p:cNvPr id="4" name="Image 3"/>
          <p:cNvPicPr>
            <a:picLocks noChangeAspect="1"/>
          </p:cNvPicPr>
          <p:nvPr/>
        </p:nvPicPr>
        <p:blipFill>
          <a:blip r:embed="rId4"/>
          <a:stretch>
            <a:fillRect/>
          </a:stretch>
        </p:blipFill>
        <p:spPr>
          <a:xfrm>
            <a:off x="2339752" y="-20664"/>
            <a:ext cx="5182372" cy="6878663"/>
          </a:xfrm>
          <a:prstGeom prst="rect">
            <a:avLst/>
          </a:prstGeom>
        </p:spPr>
      </p:pic>
    </p:spTree>
    <p:extLst>
      <p:ext uri="{BB962C8B-B14F-4D97-AF65-F5344CB8AC3E}">
        <p14:creationId xmlns:p14="http://schemas.microsoft.com/office/powerpoint/2010/main" val="1854791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25</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ZoneTexte 2"/>
          <p:cNvSpPr txBox="1"/>
          <p:nvPr/>
        </p:nvSpPr>
        <p:spPr>
          <a:xfrm>
            <a:off x="2356679" y="2204864"/>
            <a:ext cx="4196405" cy="830997"/>
          </a:xfrm>
          <a:prstGeom prst="rect">
            <a:avLst/>
          </a:prstGeom>
          <a:noFill/>
        </p:spPr>
        <p:txBody>
          <a:bodyPr wrap="none" rtlCol="0">
            <a:spAutoFit/>
          </a:bodyPr>
          <a:lstStyle/>
          <a:p>
            <a:r>
              <a:rPr lang="fr-FR" sz="4800" b="1" dirty="0" smtClean="0">
                <a:solidFill>
                  <a:srgbClr val="0000FF"/>
                </a:solidFill>
              </a:rPr>
              <a:t>HAXO /RAIL 43</a:t>
            </a:r>
            <a:endParaRPr lang="fr-FR" sz="4800" b="1" dirty="0">
              <a:solidFill>
                <a:srgbClr val="0000FF"/>
              </a:solidFill>
            </a:endParaRPr>
          </a:p>
        </p:txBody>
      </p:sp>
    </p:spTree>
    <p:extLst>
      <p:ext uri="{BB962C8B-B14F-4D97-AF65-F5344CB8AC3E}">
        <p14:creationId xmlns:p14="http://schemas.microsoft.com/office/powerpoint/2010/main" val="2901317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26</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ZoneTexte 2"/>
          <p:cNvSpPr txBox="1"/>
          <p:nvPr/>
        </p:nvSpPr>
        <p:spPr>
          <a:xfrm>
            <a:off x="107643" y="0"/>
            <a:ext cx="2226892" cy="830997"/>
          </a:xfrm>
          <a:prstGeom prst="rect">
            <a:avLst/>
          </a:prstGeom>
          <a:noFill/>
        </p:spPr>
        <p:txBody>
          <a:bodyPr wrap="none" rtlCol="0">
            <a:spAutoFit/>
          </a:bodyPr>
          <a:lstStyle/>
          <a:p>
            <a:r>
              <a:rPr lang="fr-FR" sz="4800" b="1" dirty="0" smtClean="0">
                <a:solidFill>
                  <a:srgbClr val="0000FF"/>
                </a:solidFill>
              </a:rPr>
              <a:t>RAIL 43</a:t>
            </a:r>
            <a:endParaRPr lang="fr-FR" sz="4800" b="1" dirty="0">
              <a:solidFill>
                <a:srgbClr val="0000FF"/>
              </a:solidFill>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40" y="-34556"/>
            <a:ext cx="5149363" cy="6858000"/>
          </a:xfrm>
          <a:prstGeom prst="rect">
            <a:avLst/>
          </a:prstGeom>
        </p:spPr>
      </p:pic>
    </p:spTree>
    <p:extLst>
      <p:ext uri="{BB962C8B-B14F-4D97-AF65-F5344CB8AC3E}">
        <p14:creationId xmlns:p14="http://schemas.microsoft.com/office/powerpoint/2010/main" val="2535958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 y="0"/>
            <a:ext cx="9133589" cy="6858000"/>
          </a:xfrm>
          <a:prstGeom prst="rect">
            <a:avLst/>
          </a:prstGeom>
        </p:spPr>
      </p:pic>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27</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ZoneTexte 2"/>
          <p:cNvSpPr txBox="1"/>
          <p:nvPr/>
        </p:nvSpPr>
        <p:spPr>
          <a:xfrm>
            <a:off x="107643" y="0"/>
            <a:ext cx="2226892" cy="830997"/>
          </a:xfrm>
          <a:prstGeom prst="rect">
            <a:avLst/>
          </a:prstGeom>
          <a:noFill/>
        </p:spPr>
        <p:txBody>
          <a:bodyPr wrap="none" rtlCol="0">
            <a:spAutoFit/>
          </a:bodyPr>
          <a:lstStyle/>
          <a:p>
            <a:r>
              <a:rPr lang="fr-FR" sz="4800" b="1" dirty="0" smtClean="0"/>
              <a:t>RAIL 43</a:t>
            </a:r>
            <a:endParaRPr lang="fr-FR" sz="4800" b="1" dirty="0"/>
          </a:p>
        </p:txBody>
      </p:sp>
    </p:spTree>
    <p:extLst>
      <p:ext uri="{BB962C8B-B14F-4D97-AF65-F5344CB8AC3E}">
        <p14:creationId xmlns:p14="http://schemas.microsoft.com/office/powerpoint/2010/main" val="3623223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28</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ZoneTexte 2"/>
          <p:cNvSpPr txBox="1"/>
          <p:nvPr/>
        </p:nvSpPr>
        <p:spPr>
          <a:xfrm>
            <a:off x="107643" y="0"/>
            <a:ext cx="2226892" cy="830997"/>
          </a:xfrm>
          <a:prstGeom prst="rect">
            <a:avLst/>
          </a:prstGeom>
          <a:noFill/>
        </p:spPr>
        <p:txBody>
          <a:bodyPr wrap="none" rtlCol="0">
            <a:spAutoFit/>
          </a:bodyPr>
          <a:lstStyle/>
          <a:p>
            <a:r>
              <a:rPr lang="fr-FR" sz="4800" b="1" dirty="0" smtClean="0"/>
              <a:t>RAIL 43</a:t>
            </a:r>
            <a:endParaRPr lang="fr-FR" sz="4800" b="1"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 y="0"/>
            <a:ext cx="9133589" cy="6858000"/>
          </a:xfrm>
          <a:prstGeom prst="rect">
            <a:avLst/>
          </a:prstGeom>
        </p:spPr>
      </p:pic>
    </p:spTree>
    <p:extLst>
      <p:ext uri="{BB962C8B-B14F-4D97-AF65-F5344CB8AC3E}">
        <p14:creationId xmlns:p14="http://schemas.microsoft.com/office/powerpoint/2010/main" val="700946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29</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ZoneTexte 2"/>
          <p:cNvSpPr txBox="1"/>
          <p:nvPr/>
        </p:nvSpPr>
        <p:spPr>
          <a:xfrm>
            <a:off x="107643" y="0"/>
            <a:ext cx="2226892" cy="830997"/>
          </a:xfrm>
          <a:prstGeom prst="rect">
            <a:avLst/>
          </a:prstGeom>
          <a:noFill/>
        </p:spPr>
        <p:txBody>
          <a:bodyPr wrap="none" rtlCol="0">
            <a:spAutoFit/>
          </a:bodyPr>
          <a:lstStyle/>
          <a:p>
            <a:r>
              <a:rPr lang="fr-FR" sz="4800" b="1" dirty="0" smtClean="0">
                <a:solidFill>
                  <a:srgbClr val="0000FF"/>
                </a:solidFill>
              </a:rPr>
              <a:t>RAIL 43</a:t>
            </a:r>
            <a:endParaRPr lang="fr-FR" sz="4800" b="1" dirty="0">
              <a:solidFill>
                <a:srgbClr val="0000FF"/>
              </a:solidFill>
            </a:endParaRPr>
          </a:p>
        </p:txBody>
      </p:sp>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l="6696" t="23871" r="40483" b="62479"/>
          <a:stretch/>
        </p:blipFill>
        <p:spPr>
          <a:xfrm>
            <a:off x="2699792" y="171301"/>
            <a:ext cx="5820928" cy="1129435"/>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600" y="1407834"/>
            <a:ext cx="6876256" cy="4841583"/>
          </a:xfrm>
          <a:prstGeom prst="rect">
            <a:avLst/>
          </a:prstGeom>
        </p:spPr>
      </p:pic>
    </p:spTree>
    <p:extLst>
      <p:ext uri="{BB962C8B-B14F-4D97-AF65-F5344CB8AC3E}">
        <p14:creationId xmlns:p14="http://schemas.microsoft.com/office/powerpoint/2010/main" val="2532253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0" y="1825625"/>
            <a:ext cx="8639175" cy="4895850"/>
          </a:xfrm>
        </p:spPr>
        <p:txBody>
          <a:bodyPr/>
          <a:lstStyle/>
          <a:p>
            <a:pPr lvl="0" algn="ctr">
              <a:spcBef>
                <a:spcPts val="640"/>
              </a:spcBef>
              <a:buNone/>
            </a:pPr>
            <a:endParaRPr lang="fr-FR" sz="2000" b="1" dirty="0">
              <a:latin typeface="Candara" pitchFamily="34"/>
            </a:endParaRPr>
          </a:p>
          <a:p>
            <a:pPr lvl="0" algn="ctr">
              <a:spcBef>
                <a:spcPts val="640"/>
              </a:spcBef>
              <a:buNone/>
            </a:pPr>
            <a:endParaRPr lang="fr-FR" sz="2000" dirty="0">
              <a:latin typeface="Candara" pitchFamily="34"/>
            </a:endParaRPr>
          </a:p>
          <a:p>
            <a:pPr lvl="0" algn="ctr"/>
            <a:endParaRPr lang="fr-FR" sz="2000" b="1" dirty="0">
              <a:solidFill>
                <a:schemeClr val="accent6">
                  <a:lumMod val="75000"/>
                </a:schemeClr>
              </a:solidFill>
              <a:latin typeface="Candara" panose="020E0502030303020204" pitchFamily="34" charset="0"/>
            </a:endParaRPr>
          </a:p>
          <a:p>
            <a:pPr lvl="0" algn="ctr"/>
            <a:r>
              <a:rPr lang="fr-FR" sz="2000" b="1" dirty="0">
                <a:solidFill>
                  <a:schemeClr val="accent6">
                    <a:lumMod val="75000"/>
                  </a:schemeClr>
                </a:solidFill>
                <a:latin typeface="Candara" panose="020E0502030303020204" pitchFamily="34" charset="0"/>
              </a:rPr>
              <a:t>Réunion ADZ samedi </a:t>
            </a:r>
            <a:r>
              <a:rPr lang="fr-FR" sz="2000" b="1" dirty="0" smtClean="0">
                <a:solidFill>
                  <a:schemeClr val="accent6">
                    <a:lumMod val="75000"/>
                  </a:schemeClr>
                </a:solidFill>
                <a:latin typeface="Candara" panose="020E0502030303020204" pitchFamily="34" charset="0"/>
              </a:rPr>
              <a:t>4 </a:t>
            </a:r>
            <a:r>
              <a:rPr lang="fr-FR" sz="2000" b="1" dirty="0">
                <a:solidFill>
                  <a:schemeClr val="accent6">
                    <a:lumMod val="75000"/>
                  </a:schemeClr>
                </a:solidFill>
                <a:latin typeface="Candara" panose="020E0502030303020204" pitchFamily="34" charset="0"/>
              </a:rPr>
              <a:t>février </a:t>
            </a:r>
            <a:r>
              <a:rPr lang="fr-FR" sz="2000" b="1" dirty="0" smtClean="0">
                <a:solidFill>
                  <a:schemeClr val="accent6">
                    <a:lumMod val="75000"/>
                  </a:schemeClr>
                </a:solidFill>
                <a:latin typeface="Candara" panose="020E0502030303020204" pitchFamily="34" charset="0"/>
              </a:rPr>
              <a:t>2023</a:t>
            </a:r>
            <a:endParaRPr lang="fr-FR" sz="2000" b="1" dirty="0">
              <a:solidFill>
                <a:schemeClr val="accent6">
                  <a:lumMod val="75000"/>
                </a:schemeClr>
              </a:solidFill>
              <a:latin typeface="Candara" panose="020E0502030303020204" pitchFamily="34" charset="0"/>
            </a:endParaRPr>
          </a:p>
          <a:p>
            <a:pPr lvl="0" algn="ctr"/>
            <a:r>
              <a:rPr lang="fr-FR" sz="2000" b="1" dirty="0">
                <a:solidFill>
                  <a:schemeClr val="accent6">
                    <a:lumMod val="75000"/>
                  </a:schemeClr>
                </a:solidFill>
                <a:latin typeface="Candara" panose="020E0502030303020204" pitchFamily="34" charset="0"/>
              </a:rPr>
              <a:t>Réunion ADZ samedi </a:t>
            </a:r>
            <a:r>
              <a:rPr lang="fr-FR" sz="2000" b="1" dirty="0" smtClean="0">
                <a:solidFill>
                  <a:schemeClr val="accent6">
                    <a:lumMod val="75000"/>
                  </a:schemeClr>
                </a:solidFill>
                <a:latin typeface="Candara" panose="020E0502030303020204" pitchFamily="34" charset="0"/>
              </a:rPr>
              <a:t>10 juin 2023</a:t>
            </a:r>
            <a:endParaRPr lang="fr-FR" sz="2000" b="1" dirty="0">
              <a:solidFill>
                <a:schemeClr val="accent6">
                  <a:lumMod val="75000"/>
                </a:schemeClr>
              </a:solidFill>
              <a:latin typeface="Candara" panose="020E0502030303020204" pitchFamily="34" charset="0"/>
            </a:endParaRPr>
          </a:p>
          <a:p>
            <a:pPr lvl="0" algn="ctr"/>
            <a:endParaRPr lang="fr-FR" sz="2000" b="1" dirty="0">
              <a:solidFill>
                <a:srgbClr val="000000"/>
              </a:solidFill>
              <a:latin typeface="Candara" panose="020E0502030303020204" pitchFamily="34" charset="0"/>
            </a:endParaRPr>
          </a:p>
          <a:p>
            <a:pPr lvl="0" algn="ctr"/>
            <a:r>
              <a:rPr lang="fr-FR" sz="2000" b="1" dirty="0">
                <a:solidFill>
                  <a:srgbClr val="FF0000"/>
                </a:solidFill>
                <a:latin typeface="Candara" panose="020E0502030303020204" pitchFamily="34" charset="0"/>
              </a:rPr>
              <a:t>Réunion des amateurs &amp; constructeurs </a:t>
            </a:r>
          </a:p>
          <a:p>
            <a:pPr marL="0" lvl="0" indent="0" algn="ctr">
              <a:buNone/>
            </a:pPr>
            <a:r>
              <a:rPr lang="fr-FR" sz="2000" b="1" dirty="0">
                <a:solidFill>
                  <a:srgbClr val="FF0000"/>
                </a:solidFill>
                <a:latin typeface="Candara" panose="020E0502030303020204" pitchFamily="34" charset="0"/>
              </a:rPr>
              <a:t>vendredi soir </a:t>
            </a:r>
            <a:r>
              <a:rPr lang="fr-FR" sz="2000" b="1" dirty="0" smtClean="0">
                <a:solidFill>
                  <a:srgbClr val="FF0000"/>
                </a:solidFill>
                <a:latin typeface="Candara" panose="020E0502030303020204" pitchFamily="34" charset="0"/>
              </a:rPr>
              <a:t>12 mai et samedi 13 mai 2023</a:t>
            </a:r>
            <a:endParaRPr lang="fr-FR" sz="2000" b="1" dirty="0">
              <a:solidFill>
                <a:srgbClr val="FF0000"/>
              </a:solidFill>
              <a:latin typeface="Candara" pitchFamily="34"/>
            </a:endParaRPr>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3"/>
          <p:cNvSpPr/>
          <p:nvPr/>
        </p:nvSpPr>
        <p:spPr>
          <a:xfrm>
            <a:off x="1446279" y="97923"/>
            <a:ext cx="6719084" cy="1782924"/>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dirty="0">
                <a:solidFill>
                  <a:srgbClr val="0000FF"/>
                </a:solidFill>
                <a:uFillTx/>
                <a:latin typeface="Candara" pitchFamily="34"/>
                <a:ea typeface="Microsoft YaHei" pitchFamily="2"/>
                <a:cs typeface="Arial" pitchFamily="34"/>
              </a:rPr>
              <a:t>Dates de nos réunions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0" i="0" u="none" strike="noStrike" kern="1200" cap="none" spc="0" baseline="0" dirty="0">
                <a:solidFill>
                  <a:srgbClr val="0000FF"/>
                </a:solidFill>
                <a:uFillTx/>
                <a:latin typeface="Candara" pitchFamily="34"/>
                <a:ea typeface="Microsoft YaHei" pitchFamily="2"/>
                <a:cs typeface="Arial" pitchFamily="34"/>
              </a:rPr>
              <a:t>saison </a:t>
            </a:r>
            <a:r>
              <a:rPr lang="fr-FR" sz="5400" b="0" i="0" u="none" strike="noStrike" kern="1200" cap="none" spc="0" baseline="0" dirty="0" smtClean="0">
                <a:solidFill>
                  <a:srgbClr val="0000FF"/>
                </a:solidFill>
                <a:uFillTx/>
                <a:latin typeface="Candara" pitchFamily="34"/>
                <a:ea typeface="Microsoft YaHei" pitchFamily="2"/>
                <a:cs typeface="Arial" pitchFamily="34"/>
              </a:rPr>
              <a:t>2022/202</a:t>
            </a:r>
            <a:endParaRPr lang="fr-FR" sz="5400" b="0" i="0" u="none" strike="noStrike" kern="1200" cap="none" spc="0" baseline="0" dirty="0">
              <a:solidFill>
                <a:srgbClr val="0000FF"/>
              </a:solidFill>
              <a:uFillTx/>
              <a:latin typeface="Candara" pitchFamily="34"/>
              <a:ea typeface="Microsoft YaHei" pitchFamily="2"/>
              <a:cs typeface="Arial" pitchFamily="34"/>
            </a:endParaRPr>
          </a:p>
        </p:txBody>
      </p:sp>
    </p:spTree>
    <p:extLst>
      <p:ext uri="{BB962C8B-B14F-4D97-AF65-F5344CB8AC3E}">
        <p14:creationId xmlns:p14="http://schemas.microsoft.com/office/powerpoint/2010/main" val="415479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30</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7" name="Image 6"/>
          <p:cNvPicPr>
            <a:picLocks noChangeAspect="1"/>
          </p:cNvPicPr>
          <p:nvPr/>
        </p:nvPicPr>
        <p:blipFill>
          <a:blip r:embed="rId3"/>
          <a:stretch>
            <a:fillRect/>
          </a:stretch>
        </p:blipFill>
        <p:spPr>
          <a:xfrm>
            <a:off x="2339752" y="260648"/>
            <a:ext cx="4411708" cy="5845855"/>
          </a:xfrm>
          <a:prstGeom prst="rect">
            <a:avLst/>
          </a:prstGeom>
        </p:spPr>
      </p:pic>
    </p:spTree>
    <p:extLst>
      <p:ext uri="{BB962C8B-B14F-4D97-AF65-F5344CB8AC3E}">
        <p14:creationId xmlns:p14="http://schemas.microsoft.com/office/powerpoint/2010/main" val="3946193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31</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1026" name="Picture 2" descr="Lemat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743516" cy="9807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mat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758" y="1988840"/>
            <a:ext cx="6762328" cy="380381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42876" y="1311220"/>
            <a:ext cx="8794652" cy="461665"/>
          </a:xfrm>
          <a:prstGeom prst="rect">
            <a:avLst/>
          </a:prstGeom>
          <a:noFill/>
        </p:spPr>
        <p:txBody>
          <a:bodyPr wrap="none" rtlCol="0">
            <a:spAutoFit/>
          </a:bodyPr>
          <a:lstStyle/>
          <a:p>
            <a:r>
              <a:rPr lang="fr-FR" sz="2400" b="1" dirty="0" smtClean="0">
                <a:solidFill>
                  <a:srgbClr val="FF0000"/>
                </a:solidFill>
              </a:rPr>
              <a:t>Projet de réalisation des CC 40101/ 103/104 et deux version SNCB </a:t>
            </a:r>
            <a:endParaRPr lang="fr-FR" sz="2400" b="1" dirty="0">
              <a:solidFill>
                <a:srgbClr val="FF0000"/>
              </a:solidFill>
            </a:endParaRPr>
          </a:p>
        </p:txBody>
      </p:sp>
    </p:spTree>
    <p:extLst>
      <p:ext uri="{BB962C8B-B14F-4D97-AF65-F5344CB8AC3E}">
        <p14:creationId xmlns:p14="http://schemas.microsoft.com/office/powerpoint/2010/main" val="1943945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32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a:stretch>
            <a:fillRect/>
          </a:stretch>
        </p:blipFill>
        <p:spPr>
          <a:xfrm>
            <a:off x="1691680" y="-1"/>
            <a:ext cx="5112568" cy="6853161"/>
          </a:xfrm>
          <a:prstGeom prst="rect">
            <a:avLst/>
          </a:prstGeom>
        </p:spPr>
      </p:pic>
    </p:spTree>
    <p:extLst>
      <p:ext uri="{BB962C8B-B14F-4D97-AF65-F5344CB8AC3E}">
        <p14:creationId xmlns:p14="http://schemas.microsoft.com/office/powerpoint/2010/main" val="2197916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10" name="Image 9"/>
          <p:cNvPicPr>
            <a:picLocks noChangeAspect="1"/>
          </p:cNvPicPr>
          <p:nvPr/>
        </p:nvPicPr>
        <p:blipFill>
          <a:blip r:embed="rId3"/>
          <a:stretch>
            <a:fillRect/>
          </a:stretch>
        </p:blipFill>
        <p:spPr>
          <a:xfrm>
            <a:off x="25427" y="185909"/>
            <a:ext cx="9125570" cy="6202253"/>
          </a:xfrm>
          <a:prstGeom prst="rect">
            <a:avLst/>
          </a:prstGeom>
        </p:spPr>
      </p:pic>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33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3071099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34</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7" name="Image 6"/>
          <p:cNvPicPr>
            <a:picLocks noChangeAspect="1"/>
          </p:cNvPicPr>
          <p:nvPr/>
        </p:nvPicPr>
        <p:blipFill>
          <a:blip r:embed="rId3"/>
          <a:stretch>
            <a:fillRect/>
          </a:stretch>
        </p:blipFill>
        <p:spPr>
          <a:xfrm>
            <a:off x="1675706" y="3862"/>
            <a:ext cx="4895722" cy="6871424"/>
          </a:xfrm>
          <a:prstGeom prst="rect">
            <a:avLst/>
          </a:prstGeom>
        </p:spPr>
      </p:pic>
    </p:spTree>
    <p:extLst>
      <p:ext uri="{BB962C8B-B14F-4D97-AF65-F5344CB8AC3E}">
        <p14:creationId xmlns:p14="http://schemas.microsoft.com/office/powerpoint/2010/main" val="3259560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35</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a:stretch>
            <a:fillRect/>
          </a:stretch>
        </p:blipFill>
        <p:spPr>
          <a:xfrm>
            <a:off x="1907704" y="-29741"/>
            <a:ext cx="4919873" cy="6843280"/>
          </a:xfrm>
          <a:prstGeom prst="rect">
            <a:avLst/>
          </a:prstGeom>
        </p:spPr>
      </p:pic>
    </p:spTree>
    <p:extLst>
      <p:ext uri="{BB962C8B-B14F-4D97-AF65-F5344CB8AC3E}">
        <p14:creationId xmlns:p14="http://schemas.microsoft.com/office/powerpoint/2010/main" val="3378107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36</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a:stretch>
            <a:fillRect/>
          </a:stretch>
        </p:blipFill>
        <p:spPr>
          <a:xfrm>
            <a:off x="2051720" y="0"/>
            <a:ext cx="5022634" cy="7215712"/>
          </a:xfrm>
          <a:prstGeom prst="rect">
            <a:avLst/>
          </a:prstGeom>
        </p:spPr>
      </p:pic>
    </p:spTree>
    <p:extLst>
      <p:ext uri="{BB962C8B-B14F-4D97-AF65-F5344CB8AC3E}">
        <p14:creationId xmlns:p14="http://schemas.microsoft.com/office/powerpoint/2010/main" val="8039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37</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3" name="Image 2"/>
          <p:cNvPicPr>
            <a:picLocks noChangeAspect="1"/>
          </p:cNvPicPr>
          <p:nvPr/>
        </p:nvPicPr>
        <p:blipFill>
          <a:blip r:embed="rId3"/>
          <a:stretch>
            <a:fillRect/>
          </a:stretch>
        </p:blipFill>
        <p:spPr>
          <a:xfrm>
            <a:off x="1763688" y="0"/>
            <a:ext cx="5365540" cy="7404009"/>
          </a:xfrm>
          <a:prstGeom prst="rect">
            <a:avLst/>
          </a:prstGeom>
        </p:spPr>
      </p:pic>
    </p:spTree>
    <p:extLst>
      <p:ext uri="{BB962C8B-B14F-4D97-AF65-F5344CB8AC3E}">
        <p14:creationId xmlns:p14="http://schemas.microsoft.com/office/powerpoint/2010/main" val="283593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3"/>
          <a:stretch>
            <a:fillRect/>
          </a:stretch>
        </p:blipFill>
        <p:spPr>
          <a:xfrm>
            <a:off x="-28402" y="1682874"/>
            <a:ext cx="9226969" cy="5175126"/>
          </a:xfrm>
          <a:prstGeom prst="rect">
            <a:avLst/>
          </a:prstGeom>
        </p:spPr>
      </p:pic>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38</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10" name="Rectangle 9"/>
          <p:cNvSpPr/>
          <p:nvPr/>
        </p:nvSpPr>
        <p:spPr>
          <a:xfrm>
            <a:off x="2590559" y="151219"/>
            <a:ext cx="4983993" cy="461665"/>
          </a:xfrm>
          <a:prstGeom prst="rect">
            <a:avLst/>
          </a:prstGeom>
        </p:spPr>
        <p:txBody>
          <a:bodyPr wrap="none">
            <a:spAutoFit/>
          </a:bodyPr>
          <a:lstStyle/>
          <a:p>
            <a:pPr algn="ctr"/>
            <a:r>
              <a:rPr lang="fr-FR" sz="2400" b="1" dirty="0">
                <a:solidFill>
                  <a:srgbClr val="0000FF"/>
                </a:solidFill>
              </a:rPr>
              <a:t>Wagons-trémies Dapol O Gauge HIA</a:t>
            </a:r>
          </a:p>
        </p:txBody>
      </p:sp>
      <p:pic>
        <p:nvPicPr>
          <p:cNvPr id="3" name="Image 2"/>
          <p:cNvPicPr>
            <a:picLocks noChangeAspect="1"/>
          </p:cNvPicPr>
          <p:nvPr/>
        </p:nvPicPr>
        <p:blipFill>
          <a:blip r:embed="rId4"/>
          <a:stretch>
            <a:fillRect/>
          </a:stretch>
        </p:blipFill>
        <p:spPr>
          <a:xfrm>
            <a:off x="-28402" y="-18212"/>
            <a:ext cx="1438781" cy="695004"/>
          </a:xfrm>
          <a:prstGeom prst="rect">
            <a:avLst/>
          </a:prstGeom>
        </p:spPr>
      </p:pic>
      <p:sp>
        <p:nvSpPr>
          <p:cNvPr id="6" name="Rectangle 5"/>
          <p:cNvSpPr/>
          <p:nvPr/>
        </p:nvSpPr>
        <p:spPr>
          <a:xfrm>
            <a:off x="457200" y="838578"/>
            <a:ext cx="4572000" cy="369332"/>
          </a:xfrm>
          <a:prstGeom prst="rect">
            <a:avLst/>
          </a:prstGeom>
        </p:spPr>
        <p:txBody>
          <a:bodyPr>
            <a:spAutoFit/>
          </a:bodyPr>
          <a:lstStyle/>
          <a:p>
            <a:r>
              <a:rPr lang="fr-FR" dirty="0" smtClean="0">
                <a:solidFill>
                  <a:srgbClr val="0000FF"/>
                </a:solidFill>
                <a:hlinkClick r:id="rId5"/>
              </a:rPr>
              <a:t>info@hattons.co.uk</a:t>
            </a:r>
            <a:r>
              <a:rPr lang="fr-FR" dirty="0" smtClean="0">
                <a:solidFill>
                  <a:srgbClr val="0000FF"/>
                </a:solidFill>
              </a:rPr>
              <a:t>  </a:t>
            </a:r>
            <a:endParaRPr lang="fr-FR" dirty="0">
              <a:solidFill>
                <a:srgbClr val="0000FF"/>
              </a:solidFill>
            </a:endParaRPr>
          </a:p>
        </p:txBody>
      </p:sp>
      <p:sp>
        <p:nvSpPr>
          <p:cNvPr id="7" name="Rectangle 6"/>
          <p:cNvSpPr/>
          <p:nvPr/>
        </p:nvSpPr>
        <p:spPr>
          <a:xfrm>
            <a:off x="3995936" y="838578"/>
            <a:ext cx="2800447" cy="369332"/>
          </a:xfrm>
          <a:prstGeom prst="rect">
            <a:avLst/>
          </a:prstGeom>
        </p:spPr>
        <p:txBody>
          <a:bodyPr wrap="none">
            <a:spAutoFit/>
          </a:bodyPr>
          <a:lstStyle/>
          <a:p>
            <a:r>
              <a:rPr lang="fr-FR" dirty="0">
                <a:solidFill>
                  <a:srgbClr val="0000FF"/>
                </a:solidFill>
              </a:rPr>
              <a:t>https://www.hattons.co.uk/</a:t>
            </a:r>
          </a:p>
        </p:txBody>
      </p:sp>
    </p:spTree>
    <p:extLst>
      <p:ext uri="{BB962C8B-B14F-4D97-AF65-F5344CB8AC3E}">
        <p14:creationId xmlns:p14="http://schemas.microsoft.com/office/powerpoint/2010/main" val="2200985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39</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3" name="Image 2"/>
          <p:cNvPicPr>
            <a:picLocks noChangeAspect="1"/>
          </p:cNvPicPr>
          <p:nvPr/>
        </p:nvPicPr>
        <p:blipFill>
          <a:blip r:embed="rId3"/>
          <a:stretch>
            <a:fillRect/>
          </a:stretch>
        </p:blipFill>
        <p:spPr>
          <a:xfrm>
            <a:off x="232853" y="2385772"/>
            <a:ext cx="8858155" cy="2932459"/>
          </a:xfrm>
          <a:prstGeom prst="rect">
            <a:avLst/>
          </a:prstGeom>
        </p:spPr>
      </p:pic>
      <p:pic>
        <p:nvPicPr>
          <p:cNvPr id="7" name="Image 6"/>
          <p:cNvPicPr>
            <a:picLocks noChangeAspect="1"/>
          </p:cNvPicPr>
          <p:nvPr/>
        </p:nvPicPr>
        <p:blipFill>
          <a:blip r:embed="rId4"/>
          <a:stretch>
            <a:fillRect/>
          </a:stretch>
        </p:blipFill>
        <p:spPr>
          <a:xfrm>
            <a:off x="0" y="0"/>
            <a:ext cx="1438095" cy="695238"/>
          </a:xfrm>
          <a:prstGeom prst="rect">
            <a:avLst/>
          </a:prstGeom>
        </p:spPr>
      </p:pic>
      <p:sp>
        <p:nvSpPr>
          <p:cNvPr id="9" name="Rectangle 8"/>
          <p:cNvSpPr/>
          <p:nvPr/>
        </p:nvSpPr>
        <p:spPr>
          <a:xfrm>
            <a:off x="564842" y="416002"/>
            <a:ext cx="8183622" cy="1969770"/>
          </a:xfrm>
          <a:prstGeom prst="rect">
            <a:avLst/>
          </a:prstGeom>
        </p:spPr>
        <p:txBody>
          <a:bodyPr wrap="square">
            <a:spAutoFit/>
          </a:bodyPr>
          <a:lstStyle/>
          <a:p>
            <a:pPr algn="ctr"/>
            <a:r>
              <a:rPr lang="fr-FR" sz="2400" b="1" dirty="0">
                <a:solidFill>
                  <a:srgbClr val="0000FF"/>
                </a:solidFill>
              </a:rPr>
              <a:t>Wagons-trémies Dapol O Gauge HIA</a:t>
            </a:r>
          </a:p>
          <a:p>
            <a:endParaRPr lang="fr-FR" dirty="0">
              <a:solidFill>
                <a:schemeClr val="bg1"/>
              </a:solidFill>
            </a:endParaRPr>
          </a:p>
          <a:p>
            <a:r>
              <a:rPr lang="fr-FR" sz="2000" b="1" dirty="0">
                <a:solidFill>
                  <a:srgbClr val="0000FF"/>
                </a:solidFill>
              </a:rPr>
              <a:t>Dapol a annoncé une gamme nouvellement outillée de wagons-trémies à granulats HIA en voie O ! Six modèles devraient sortir au deuxième trimestre 2023 couvrant les livrées vertes ou blanches Freightliner «Heavy Haul».</a:t>
            </a:r>
          </a:p>
        </p:txBody>
      </p:sp>
      <p:sp>
        <p:nvSpPr>
          <p:cNvPr id="11" name="Rectangle 10"/>
          <p:cNvSpPr/>
          <p:nvPr/>
        </p:nvSpPr>
        <p:spPr>
          <a:xfrm>
            <a:off x="3275856" y="5468041"/>
            <a:ext cx="2677336" cy="400110"/>
          </a:xfrm>
          <a:prstGeom prst="rect">
            <a:avLst/>
          </a:prstGeom>
        </p:spPr>
        <p:txBody>
          <a:bodyPr wrap="none">
            <a:spAutoFit/>
          </a:bodyPr>
          <a:lstStyle/>
          <a:p>
            <a:r>
              <a:rPr lang="fr-FR" sz="2000" b="1" dirty="0">
                <a:solidFill>
                  <a:srgbClr val="0000FF"/>
                </a:solidFill>
                <a:latin typeface="Arial" panose="020B0604020202020204" pitchFamily="34" charset="0"/>
                <a:ea typeface="Times New Roman" panose="02020603050405020304" pitchFamily="18" charset="0"/>
              </a:rPr>
              <a:t>£68 </a:t>
            </a:r>
            <a:r>
              <a:rPr lang="fr-FR" sz="2000" b="1" dirty="0" smtClean="0">
                <a:solidFill>
                  <a:srgbClr val="0000FF"/>
                </a:solidFill>
                <a:latin typeface="Arial" panose="020B0604020202020204" pitchFamily="34" charset="0"/>
                <a:ea typeface="Times New Roman" panose="02020603050405020304" pitchFamily="18" charset="0"/>
              </a:rPr>
              <a:t>chaque  soit 78€</a:t>
            </a:r>
            <a:endParaRPr lang="fr-FR" sz="2000" dirty="0">
              <a:solidFill>
                <a:srgbClr val="0000FF"/>
              </a:solidFill>
            </a:endParaRPr>
          </a:p>
        </p:txBody>
      </p:sp>
    </p:spTree>
    <p:extLst>
      <p:ext uri="{BB962C8B-B14F-4D97-AF65-F5344CB8AC3E}">
        <p14:creationId xmlns:p14="http://schemas.microsoft.com/office/powerpoint/2010/main" val="2721495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4</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5"/>
          <p:cNvSpPr/>
          <p:nvPr/>
        </p:nvSpPr>
        <p:spPr>
          <a:xfrm>
            <a:off x="0" y="1844824"/>
            <a:ext cx="9143643" cy="169900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7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dirty="0">
                <a:solidFill>
                  <a:srgbClr val="000000"/>
                </a:solidFill>
                <a:uFillTx/>
                <a:latin typeface="Candara" pitchFamily="34"/>
                <a:ea typeface="Microsoft YaHei" pitchFamily="2"/>
                <a:cs typeface="Arial" pitchFamily="34"/>
              </a:rPr>
              <a:t>Infos Cercle du Zéro  </a:t>
            </a:r>
          </a:p>
          <a:p>
            <a:pPr marL="0" marR="0" lvl="0" indent="0" algn="ctr" defTabSz="914400" rtl="0" fontAlgn="auto" hangingPunct="1">
              <a:lnSpc>
                <a:spcPct val="107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dirty="0">
                <a:solidFill>
                  <a:srgbClr val="000000"/>
                </a:solidFill>
                <a:uFillTx/>
                <a:latin typeface="Candara" pitchFamily="34"/>
                <a:ea typeface="Microsoft YaHei" pitchFamily="2"/>
                <a:cs typeface="Arial" pitchFamily="34"/>
              </a:rPr>
              <a:t>François CECCALDI</a:t>
            </a:r>
          </a:p>
          <a:p>
            <a:pPr marL="0" marR="0" lvl="0" indent="0" algn="ctr" defTabSz="914400" rtl="0" fontAlgn="auto" hangingPunct="1">
              <a:lnSpc>
                <a:spcPct val="107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dirty="0">
                <a:solidFill>
                  <a:srgbClr val="000000"/>
                </a:solidFill>
                <a:uFillTx/>
                <a:latin typeface="Candara" pitchFamily="34"/>
                <a:ea typeface="Microsoft YaHei" pitchFamily="2"/>
                <a:cs typeface="Arial" pitchFamily="34"/>
              </a:rPr>
              <a:t>Délégué </a:t>
            </a:r>
            <a:r>
              <a:rPr lang="fr-FR" sz="3200" b="1" i="0" u="none" strike="noStrike" kern="1200" cap="none" spc="0" baseline="0" dirty="0" smtClean="0">
                <a:solidFill>
                  <a:srgbClr val="000000"/>
                </a:solidFill>
                <a:uFillTx/>
                <a:latin typeface="Candara" pitchFamily="34"/>
                <a:ea typeface="Microsoft YaHei" pitchFamily="2"/>
                <a:cs typeface="Arial" pitchFamily="34"/>
              </a:rPr>
              <a:t>régional</a:t>
            </a:r>
            <a:r>
              <a:rPr lang="fr-FR" sz="3200" b="1" i="0" u="none" strike="noStrike" kern="1200" cap="none" spc="0" dirty="0" smtClean="0">
                <a:solidFill>
                  <a:srgbClr val="000000"/>
                </a:solidFill>
                <a:uFillTx/>
                <a:latin typeface="Candara" pitchFamily="34"/>
                <a:ea typeface="Microsoft YaHei" pitchFamily="2"/>
                <a:cs typeface="Arial" pitchFamily="34"/>
              </a:rPr>
              <a:t> </a:t>
            </a:r>
            <a:r>
              <a:rPr lang="fr-FR" sz="3200" b="1" i="0" u="none" strike="noStrike" kern="1200" cap="none" spc="0" baseline="0" dirty="0" smtClean="0">
                <a:solidFill>
                  <a:srgbClr val="000000"/>
                </a:solidFill>
                <a:uFillTx/>
                <a:latin typeface="Candara" pitchFamily="34"/>
                <a:ea typeface="Microsoft YaHei" pitchFamily="2"/>
                <a:cs typeface="Arial" pitchFamily="34"/>
              </a:rPr>
              <a:t>Languedoc- </a:t>
            </a:r>
            <a:r>
              <a:rPr lang="fr-FR" sz="3200" b="1" i="0" u="none" strike="noStrike" kern="1200" cap="none" spc="0" baseline="0" dirty="0" smtClean="0">
                <a:solidFill>
                  <a:srgbClr val="000000"/>
                </a:solidFill>
                <a:uFillTx/>
                <a:latin typeface="Candara" pitchFamily="34"/>
                <a:ea typeface="Microsoft YaHei" pitchFamily="2"/>
                <a:cs typeface="Arial" pitchFamily="34"/>
              </a:rPr>
              <a:t>Roussillon</a:t>
            </a:r>
            <a:endParaRPr lang="fr-FR" sz="3200" b="1" i="0" u="none" strike="noStrike" kern="1200" cap="none" spc="0" baseline="0" dirty="0" smtClean="0">
              <a:solidFill>
                <a:srgbClr val="000000"/>
              </a:solidFill>
              <a:uFillTx/>
              <a:latin typeface="Candara" pitchFamily="34"/>
              <a:ea typeface="Microsoft YaHei" pitchFamily="2"/>
              <a:cs typeface="Arial" pitchFamily="34"/>
            </a:endParaRPr>
          </a:p>
        </p:txBody>
      </p:sp>
      <p:pic>
        <p:nvPicPr>
          <p:cNvPr id="5" name="Image 8"/>
          <p:cNvPicPr>
            <a:picLocks noChangeAspect="1"/>
          </p:cNvPicPr>
          <p:nvPr/>
        </p:nvPicPr>
        <p:blipFill>
          <a:blip r:embed="rId3">
            <a:lum bright="-50000"/>
            <a:alphaModFix/>
          </a:blip>
          <a:srcRect/>
          <a:stretch>
            <a:fillRect/>
          </a:stretch>
        </p:blipFill>
        <p:spPr>
          <a:xfrm>
            <a:off x="563041" y="304202"/>
            <a:ext cx="1114196" cy="1095122"/>
          </a:xfrm>
          <a:prstGeom prst="rect">
            <a:avLst/>
          </a:prstGeom>
          <a:noFill/>
          <a:ln cap="flat">
            <a:noFill/>
          </a:ln>
        </p:spPr>
      </p:pic>
    </p:spTree>
    <p:extLst>
      <p:ext uri="{BB962C8B-B14F-4D97-AF65-F5344CB8AC3E}">
        <p14:creationId xmlns:p14="http://schemas.microsoft.com/office/powerpoint/2010/main" val="2874506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40</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12" name="Rectangle 11"/>
          <p:cNvSpPr/>
          <p:nvPr/>
        </p:nvSpPr>
        <p:spPr>
          <a:xfrm>
            <a:off x="539552" y="2027403"/>
            <a:ext cx="7704856" cy="3046988"/>
          </a:xfrm>
          <a:prstGeom prst="rect">
            <a:avLst/>
          </a:prstGeom>
        </p:spPr>
        <p:txBody>
          <a:bodyPr wrap="square">
            <a:spAutoFit/>
          </a:bodyPr>
          <a:lstStyle/>
          <a:p>
            <a:r>
              <a:rPr lang="fr-FR" sz="2000" dirty="0" smtClean="0">
                <a:solidFill>
                  <a:srgbClr val="0000FF"/>
                </a:solidFill>
              </a:rPr>
              <a:t>• </a:t>
            </a:r>
            <a:r>
              <a:rPr lang="fr-FR" sz="2400" b="1" dirty="0">
                <a:solidFill>
                  <a:srgbClr val="0000FF"/>
                </a:solidFill>
              </a:rPr>
              <a:t>Modèle très détaillé avec pièces montées séparément, y compris les poignées, la tuyauterie, les roues de frein à main, les portes de trémie sous le châssis et plus encore</a:t>
            </a:r>
          </a:p>
          <a:p>
            <a:r>
              <a:rPr lang="fr-FR" sz="2400" b="1" dirty="0">
                <a:solidFill>
                  <a:srgbClr val="0000FF"/>
                </a:solidFill>
              </a:rPr>
              <a:t>• Ressorts de suspension métalliques séparés</a:t>
            </a:r>
          </a:p>
          <a:p>
            <a:r>
              <a:rPr lang="fr-FR" sz="2400" b="1" dirty="0">
                <a:solidFill>
                  <a:srgbClr val="0000FF"/>
                </a:solidFill>
              </a:rPr>
              <a:t>• Châssis moulé sous pression</a:t>
            </a:r>
          </a:p>
          <a:p>
            <a:r>
              <a:rPr lang="fr-FR" sz="2400" b="1" dirty="0">
                <a:solidFill>
                  <a:srgbClr val="0000FF"/>
                </a:solidFill>
              </a:rPr>
              <a:t>• Livrées finement appliquées</a:t>
            </a:r>
          </a:p>
          <a:p>
            <a:r>
              <a:rPr lang="fr-FR" sz="2400" b="1" dirty="0">
                <a:solidFill>
                  <a:srgbClr val="0000FF"/>
                </a:solidFill>
              </a:rPr>
              <a:t>• Tampons à ressort</a:t>
            </a:r>
          </a:p>
          <a:p>
            <a:r>
              <a:rPr lang="fr-FR" sz="2400" b="1" dirty="0">
                <a:solidFill>
                  <a:srgbClr val="0000FF"/>
                </a:solidFill>
              </a:rPr>
              <a:t>• Accouplements à vis</a:t>
            </a:r>
          </a:p>
        </p:txBody>
      </p:sp>
      <p:sp>
        <p:nvSpPr>
          <p:cNvPr id="13" name="Rectangle 12"/>
          <p:cNvSpPr/>
          <p:nvPr/>
        </p:nvSpPr>
        <p:spPr>
          <a:xfrm>
            <a:off x="2343150" y="244654"/>
            <a:ext cx="4983993" cy="461665"/>
          </a:xfrm>
          <a:prstGeom prst="rect">
            <a:avLst/>
          </a:prstGeom>
        </p:spPr>
        <p:txBody>
          <a:bodyPr wrap="none">
            <a:spAutoFit/>
          </a:bodyPr>
          <a:lstStyle/>
          <a:p>
            <a:pPr algn="ctr"/>
            <a:r>
              <a:rPr lang="fr-FR" sz="2400" b="1" dirty="0">
                <a:solidFill>
                  <a:srgbClr val="0000FF"/>
                </a:solidFill>
              </a:rPr>
              <a:t>Wagons-trémies Dapol O Gauge HIA</a:t>
            </a:r>
          </a:p>
        </p:txBody>
      </p:sp>
      <p:pic>
        <p:nvPicPr>
          <p:cNvPr id="3" name="Image 2"/>
          <p:cNvPicPr>
            <a:picLocks noChangeAspect="1"/>
          </p:cNvPicPr>
          <p:nvPr/>
        </p:nvPicPr>
        <p:blipFill>
          <a:blip r:embed="rId3"/>
          <a:stretch>
            <a:fillRect/>
          </a:stretch>
        </p:blipFill>
        <p:spPr>
          <a:xfrm>
            <a:off x="0" y="0"/>
            <a:ext cx="1438781" cy="695004"/>
          </a:xfrm>
          <a:prstGeom prst="rect">
            <a:avLst/>
          </a:prstGeom>
        </p:spPr>
      </p:pic>
    </p:spTree>
    <p:extLst>
      <p:ext uri="{BB962C8B-B14F-4D97-AF65-F5344CB8AC3E}">
        <p14:creationId xmlns:p14="http://schemas.microsoft.com/office/powerpoint/2010/main" val="1295604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41</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7" name="Image 6"/>
          <p:cNvPicPr>
            <a:picLocks noChangeAspect="1"/>
          </p:cNvPicPr>
          <p:nvPr/>
        </p:nvPicPr>
        <p:blipFill>
          <a:blip r:embed="rId3"/>
          <a:stretch>
            <a:fillRect/>
          </a:stretch>
        </p:blipFill>
        <p:spPr>
          <a:xfrm>
            <a:off x="-252536" y="690044"/>
            <a:ext cx="9219491" cy="5738056"/>
          </a:xfrm>
          <a:prstGeom prst="rect">
            <a:avLst/>
          </a:prstGeom>
        </p:spPr>
      </p:pic>
      <p:sp>
        <p:nvSpPr>
          <p:cNvPr id="6" name="Rectangle 5"/>
          <p:cNvSpPr/>
          <p:nvPr/>
        </p:nvSpPr>
        <p:spPr>
          <a:xfrm>
            <a:off x="2384026" y="104079"/>
            <a:ext cx="4983993" cy="461665"/>
          </a:xfrm>
          <a:prstGeom prst="rect">
            <a:avLst/>
          </a:prstGeom>
        </p:spPr>
        <p:txBody>
          <a:bodyPr wrap="none">
            <a:spAutoFit/>
          </a:bodyPr>
          <a:lstStyle/>
          <a:p>
            <a:pPr algn="ctr"/>
            <a:r>
              <a:rPr lang="fr-FR" sz="2400" b="1" dirty="0">
                <a:solidFill>
                  <a:srgbClr val="0000FF"/>
                </a:solidFill>
              </a:rPr>
              <a:t>Wagons-trémies Dapol O Gauge HIA</a:t>
            </a:r>
          </a:p>
        </p:txBody>
      </p:sp>
      <p:pic>
        <p:nvPicPr>
          <p:cNvPr id="3" name="Image 2"/>
          <p:cNvPicPr>
            <a:picLocks noChangeAspect="1"/>
          </p:cNvPicPr>
          <p:nvPr/>
        </p:nvPicPr>
        <p:blipFill>
          <a:blip r:embed="rId4"/>
          <a:stretch>
            <a:fillRect/>
          </a:stretch>
        </p:blipFill>
        <p:spPr>
          <a:xfrm>
            <a:off x="0" y="-8209"/>
            <a:ext cx="1438781" cy="695004"/>
          </a:xfrm>
          <a:prstGeom prst="rect">
            <a:avLst/>
          </a:prstGeom>
        </p:spPr>
      </p:pic>
    </p:spTree>
    <p:extLst>
      <p:ext uri="{BB962C8B-B14F-4D97-AF65-F5344CB8AC3E}">
        <p14:creationId xmlns:p14="http://schemas.microsoft.com/office/powerpoint/2010/main" val="1575530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42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Rectangle 2"/>
          <p:cNvSpPr/>
          <p:nvPr/>
        </p:nvSpPr>
        <p:spPr>
          <a:xfrm>
            <a:off x="75694" y="935664"/>
            <a:ext cx="2896369" cy="4801314"/>
          </a:xfrm>
          <a:prstGeom prst="rect">
            <a:avLst/>
          </a:prstGeom>
        </p:spPr>
        <p:txBody>
          <a:bodyPr wrap="square">
            <a:spAutoFit/>
          </a:bodyPr>
          <a:lstStyle/>
          <a:p>
            <a:r>
              <a:rPr lang="en-US" i="1" dirty="0">
                <a:solidFill>
                  <a:schemeClr val="bg1"/>
                </a:solidFill>
              </a:rPr>
              <a:t>Vehicle Profile:</a:t>
            </a:r>
          </a:p>
          <a:p>
            <a:r>
              <a:rPr lang="en-US" i="1" dirty="0">
                <a:solidFill>
                  <a:schemeClr val="bg1"/>
                </a:solidFill>
              </a:rPr>
              <a:t>The fleet of 122 HIA aggregates hoppers were produced in 2005 and have been operated by Freightliner exclusively ever since. The hoppers have a maximum capacity of 90 tonnes, with a tare weight of 24 tonnes. They have been seen in two liveries across their lifespan - namely Freightliner 'Heavy Haul' green and a less common white colour scheme. These limestone carriers are still in daily use to this day.</a:t>
            </a:r>
          </a:p>
        </p:txBody>
      </p:sp>
      <p:sp>
        <p:nvSpPr>
          <p:cNvPr id="6" name="Rectangle 5"/>
          <p:cNvSpPr/>
          <p:nvPr/>
        </p:nvSpPr>
        <p:spPr>
          <a:xfrm>
            <a:off x="3120804" y="856357"/>
            <a:ext cx="4572000" cy="6001643"/>
          </a:xfrm>
          <a:prstGeom prst="rect">
            <a:avLst/>
          </a:prstGeom>
        </p:spPr>
        <p:txBody>
          <a:bodyPr>
            <a:spAutoFit/>
          </a:bodyPr>
          <a:lstStyle/>
          <a:p>
            <a:r>
              <a:rPr lang="fr-FR" sz="2400" b="1" dirty="0">
                <a:solidFill>
                  <a:srgbClr val="0000FF"/>
                </a:solidFill>
              </a:rPr>
              <a:t>Profil du véhicule :</a:t>
            </a:r>
          </a:p>
          <a:p>
            <a:r>
              <a:rPr lang="fr-FR" sz="2400" b="1" dirty="0">
                <a:solidFill>
                  <a:srgbClr val="0000FF"/>
                </a:solidFill>
              </a:rPr>
              <a:t>La flotte de 122 trémies à granulats HIA a été produite en 2005 et est exploitée exclusivement par Freightliner depuis lors. Les trémies ont une capacité maximale de 90 tonnes, avec une tare de 24 tonnes. Ils ont été vus dans deux livrées tout au long de leur vie - à savoir le vert Freightliner 'Heavy Haul' et une palette de couleurs blanche moins courante. Ces porteurs de calcaire sont encore utilisés quotidiennement à ce jour.</a:t>
            </a:r>
          </a:p>
        </p:txBody>
      </p:sp>
      <p:sp>
        <p:nvSpPr>
          <p:cNvPr id="7" name="Rectangle 6"/>
          <p:cNvSpPr/>
          <p:nvPr/>
        </p:nvSpPr>
        <p:spPr>
          <a:xfrm>
            <a:off x="1720926" y="259389"/>
            <a:ext cx="4983993" cy="461665"/>
          </a:xfrm>
          <a:prstGeom prst="rect">
            <a:avLst/>
          </a:prstGeom>
        </p:spPr>
        <p:txBody>
          <a:bodyPr wrap="none">
            <a:spAutoFit/>
          </a:bodyPr>
          <a:lstStyle/>
          <a:p>
            <a:pPr algn="ctr"/>
            <a:r>
              <a:rPr lang="fr-FR" sz="2400" b="1" dirty="0">
                <a:solidFill>
                  <a:srgbClr val="0000FF"/>
                </a:solidFill>
              </a:rPr>
              <a:t>Wagons-trémies Dapol O Gauge HIA</a:t>
            </a:r>
          </a:p>
        </p:txBody>
      </p:sp>
      <p:pic>
        <p:nvPicPr>
          <p:cNvPr id="9" name="Image 8"/>
          <p:cNvPicPr>
            <a:picLocks noChangeAspect="1"/>
          </p:cNvPicPr>
          <p:nvPr/>
        </p:nvPicPr>
        <p:blipFill>
          <a:blip r:embed="rId3"/>
          <a:stretch>
            <a:fillRect/>
          </a:stretch>
        </p:blipFill>
        <p:spPr>
          <a:xfrm>
            <a:off x="0" y="2173"/>
            <a:ext cx="1438781" cy="695004"/>
          </a:xfrm>
          <a:prstGeom prst="rect">
            <a:avLst/>
          </a:prstGeom>
        </p:spPr>
      </p:pic>
    </p:spTree>
    <p:extLst>
      <p:ext uri="{BB962C8B-B14F-4D97-AF65-F5344CB8AC3E}">
        <p14:creationId xmlns:p14="http://schemas.microsoft.com/office/powerpoint/2010/main" val="3945176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43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5"/>
          <p:cNvSpPr/>
          <p:nvPr/>
        </p:nvSpPr>
        <p:spPr>
          <a:xfrm>
            <a:off x="323528" y="980728"/>
            <a:ext cx="8065496" cy="1092814"/>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1" compatLnSpc="0">
            <a:spAutoFit/>
          </a:bodyPr>
          <a:lstStyle/>
          <a:p>
            <a:r>
              <a:rPr lang="fr-FR" sz="3200" b="1" dirty="0">
                <a:solidFill>
                  <a:srgbClr val="0000FF"/>
                </a:solidFill>
                <a:latin typeface="Candara" pitchFamily="34"/>
                <a:cs typeface="Arial" pitchFamily="34"/>
              </a:rPr>
              <a:t>Achats en </a:t>
            </a:r>
            <a:r>
              <a:rPr lang="fr-FR" sz="3200" b="1" dirty="0" smtClean="0">
                <a:solidFill>
                  <a:srgbClr val="0000FF"/>
                </a:solidFill>
                <a:latin typeface="Candara" pitchFamily="34"/>
                <a:cs typeface="Arial" pitchFamily="34"/>
              </a:rPr>
              <a:t>commun</a:t>
            </a:r>
            <a:endParaRPr lang="fr-FR" sz="3200" b="1" dirty="0" smtClean="0">
              <a:solidFill>
                <a:srgbClr val="FF0000"/>
              </a:solidFill>
            </a:endParaRPr>
          </a:p>
          <a:p>
            <a:endParaRPr lang="fr-FR" sz="3200" dirty="0"/>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9450" t="11999" r="38576" b="-11999"/>
          <a:stretch/>
        </p:blipFill>
        <p:spPr>
          <a:xfrm>
            <a:off x="4067944" y="1859426"/>
            <a:ext cx="4752528" cy="4114800"/>
          </a:xfrm>
          <a:prstGeom prst="rect">
            <a:avLst/>
          </a:prstGeom>
        </p:spPr>
      </p:pic>
      <p:sp>
        <p:nvSpPr>
          <p:cNvPr id="7" name="Rectangle 6"/>
          <p:cNvSpPr/>
          <p:nvPr/>
        </p:nvSpPr>
        <p:spPr>
          <a:xfrm>
            <a:off x="304559" y="1772816"/>
            <a:ext cx="3619369" cy="3970318"/>
          </a:xfrm>
          <a:prstGeom prst="rect">
            <a:avLst/>
          </a:prstGeom>
        </p:spPr>
        <p:txBody>
          <a:bodyPr wrap="square">
            <a:spAutoFit/>
          </a:bodyPr>
          <a:lstStyle/>
          <a:p>
            <a:pPr>
              <a:spcAft>
                <a:spcPts val="0"/>
              </a:spcAft>
            </a:pPr>
            <a:r>
              <a:rPr lang="fr-FR" b="1" dirty="0">
                <a:solidFill>
                  <a:srgbClr val="0000FF"/>
                </a:solidFill>
                <a:latin typeface="Candara" panose="020E0502030303020204" pitchFamily="34" charset="0"/>
                <a:ea typeface="Calibri" panose="020F0502020204030204" pitchFamily="34" charset="0"/>
              </a:rPr>
              <a:t>Nous avons l’intention de faire couler (en bronze, autre matière pas </a:t>
            </a:r>
            <a:r>
              <a:rPr lang="fr-FR" b="1" dirty="0" smtClean="0">
                <a:solidFill>
                  <a:srgbClr val="0000FF"/>
                </a:solidFill>
                <a:latin typeface="Candara" panose="020E0502030303020204" pitchFamily="34" charset="0"/>
                <a:ea typeface="Calibri" panose="020F0502020204030204" pitchFamily="34" charset="0"/>
              </a:rPr>
              <a:t>possible !)</a:t>
            </a:r>
            <a:r>
              <a:rPr lang="fr-FR" b="1" dirty="0">
                <a:solidFill>
                  <a:srgbClr val="0000FF"/>
                </a:solidFill>
                <a:latin typeface="Candara" panose="020E0502030303020204" pitchFamily="34" charset="0"/>
                <a:ea typeface="Calibri" panose="020F0502020204030204" pitchFamily="34" charset="0"/>
              </a:rPr>
              <a:t>   </a:t>
            </a:r>
            <a:endParaRPr lang="fr-FR" b="1" dirty="0" smtClean="0">
              <a:solidFill>
                <a:srgbClr val="0000FF"/>
              </a:solidFill>
              <a:latin typeface="Candara" panose="020E0502030303020204" pitchFamily="34" charset="0"/>
              <a:ea typeface="Calibri" panose="020F0502020204030204" pitchFamily="34" charset="0"/>
            </a:endParaRPr>
          </a:p>
          <a:p>
            <a:pPr>
              <a:spcAft>
                <a:spcPts val="0"/>
              </a:spcAft>
            </a:pPr>
            <a:r>
              <a:rPr lang="fr-FR" b="1" dirty="0" smtClean="0">
                <a:solidFill>
                  <a:srgbClr val="0000FF"/>
                </a:solidFill>
                <a:latin typeface="Candara" panose="020E0502030303020204" pitchFamily="34" charset="0"/>
                <a:ea typeface="Calibri" panose="020F0502020204030204" pitchFamily="34" charset="0"/>
              </a:rPr>
              <a:t>deux </a:t>
            </a:r>
            <a:r>
              <a:rPr lang="fr-FR" b="1" dirty="0">
                <a:solidFill>
                  <a:srgbClr val="0000FF"/>
                </a:solidFill>
                <a:latin typeface="Candara" panose="020E0502030303020204" pitchFamily="34" charset="0"/>
                <a:ea typeface="Calibri" panose="020F0502020204030204" pitchFamily="34" charset="0"/>
              </a:rPr>
              <a:t>personnages issues de </a:t>
            </a:r>
            <a:r>
              <a:rPr lang="fr-FR" b="1" dirty="0" smtClean="0">
                <a:solidFill>
                  <a:srgbClr val="0000FF"/>
                </a:solidFill>
                <a:latin typeface="Candara" panose="020E0502030303020204" pitchFamily="34" charset="0"/>
                <a:ea typeface="Calibri" panose="020F0502020204030204" pitchFamily="34" charset="0"/>
              </a:rPr>
              <a:t>JCR.</a:t>
            </a:r>
            <a:endParaRPr lang="fr-FR" sz="1600" b="1" dirty="0">
              <a:solidFill>
                <a:srgbClr val="0000FF"/>
              </a:solidFill>
              <a:latin typeface="Calibri" panose="020F0502020204030204" pitchFamily="34" charset="0"/>
              <a:ea typeface="Calibri" panose="020F0502020204030204" pitchFamily="34" charset="0"/>
            </a:endParaRPr>
          </a:p>
          <a:p>
            <a:pPr>
              <a:spcAft>
                <a:spcPts val="0"/>
              </a:spcAft>
            </a:pPr>
            <a:r>
              <a:rPr lang="fr-FR" b="1" dirty="0">
                <a:solidFill>
                  <a:srgbClr val="0000FF"/>
                </a:solidFill>
                <a:latin typeface="Candara" panose="020E0502030303020204" pitchFamily="34" charset="0"/>
                <a:ea typeface="Calibri" panose="020F0502020204030204" pitchFamily="34" charset="0"/>
              </a:rPr>
              <a:t>à savoir</a:t>
            </a:r>
            <a:endParaRPr lang="fr-FR" sz="1600" b="1" dirty="0">
              <a:solidFill>
                <a:srgbClr val="0000FF"/>
              </a:solidFill>
              <a:latin typeface="Calibri" panose="020F0502020204030204" pitchFamily="34" charset="0"/>
              <a:ea typeface="Calibri" panose="020F0502020204030204" pitchFamily="34" charset="0"/>
            </a:endParaRPr>
          </a:p>
          <a:p>
            <a:pPr marL="457200" indent="-228600">
              <a:spcAft>
                <a:spcPts val="0"/>
              </a:spcAft>
            </a:pPr>
            <a:r>
              <a:rPr lang="fr-FR" b="1" dirty="0">
                <a:solidFill>
                  <a:srgbClr val="0000FF"/>
                </a:solidFill>
                <a:latin typeface="Symbol" panose="05050102010706020507" pitchFamily="18" charset="2"/>
                <a:ea typeface="Calibri" panose="020F0502020204030204" pitchFamily="34" charset="0"/>
              </a:rPr>
              <a:t>·</a:t>
            </a:r>
            <a:r>
              <a:rPr lang="fr-FR" sz="800" b="1" dirty="0">
                <a:solidFill>
                  <a:srgbClr val="0000FF"/>
                </a:solidFill>
                <a:latin typeface="Times New Roman" panose="02020603050405020304" pitchFamily="18" charset="0"/>
                <a:ea typeface="Calibri" panose="020F0502020204030204" pitchFamily="34" charset="0"/>
              </a:rPr>
              <a:t>         </a:t>
            </a:r>
            <a:r>
              <a:rPr lang="fr-FR" b="1" dirty="0">
                <a:solidFill>
                  <a:srgbClr val="0000FF"/>
                </a:solidFill>
                <a:latin typeface="Candara" panose="020E0502030303020204" pitchFamily="34" charset="0"/>
                <a:ea typeface="Calibri" panose="020F0502020204030204" pitchFamily="34" charset="0"/>
              </a:rPr>
              <a:t>Un conducteur </a:t>
            </a:r>
            <a:endParaRPr lang="fr-FR" sz="1600" b="1" dirty="0">
              <a:solidFill>
                <a:srgbClr val="0000FF"/>
              </a:solidFill>
              <a:latin typeface="Calibri" panose="020F0502020204030204" pitchFamily="34" charset="0"/>
              <a:ea typeface="Calibri" panose="020F0502020204030204" pitchFamily="34" charset="0"/>
            </a:endParaRPr>
          </a:p>
          <a:p>
            <a:pPr marL="228600">
              <a:spcAft>
                <a:spcPts val="0"/>
              </a:spcAft>
            </a:pPr>
            <a:r>
              <a:rPr lang="fr-FR" b="1" dirty="0">
                <a:solidFill>
                  <a:srgbClr val="0000FF"/>
                </a:solidFill>
                <a:latin typeface="Candara" panose="020E0502030303020204" pitchFamily="34" charset="0"/>
                <a:ea typeface="Calibri" panose="020F0502020204030204" pitchFamily="34" charset="0"/>
              </a:rPr>
              <a:t>et </a:t>
            </a:r>
            <a:endParaRPr lang="fr-FR" sz="1600" b="1" dirty="0">
              <a:solidFill>
                <a:srgbClr val="0000FF"/>
              </a:solidFill>
              <a:latin typeface="Calibri" panose="020F0502020204030204" pitchFamily="34" charset="0"/>
              <a:ea typeface="Calibri" panose="020F0502020204030204" pitchFamily="34" charset="0"/>
            </a:endParaRPr>
          </a:p>
          <a:p>
            <a:pPr marL="457200" indent="-228600">
              <a:spcAft>
                <a:spcPts val="0"/>
              </a:spcAft>
            </a:pPr>
            <a:r>
              <a:rPr lang="fr-FR" b="1" dirty="0">
                <a:solidFill>
                  <a:srgbClr val="0000FF"/>
                </a:solidFill>
                <a:latin typeface="Symbol" panose="05050102010706020507" pitchFamily="18" charset="2"/>
                <a:ea typeface="Calibri" panose="020F0502020204030204" pitchFamily="34" charset="0"/>
              </a:rPr>
              <a:t>·</a:t>
            </a:r>
            <a:r>
              <a:rPr lang="fr-FR" sz="800" b="1" dirty="0">
                <a:solidFill>
                  <a:srgbClr val="0000FF"/>
                </a:solidFill>
                <a:latin typeface="Times New Roman" panose="02020603050405020304" pitchFamily="18" charset="0"/>
                <a:ea typeface="Calibri" panose="020F0502020204030204" pitchFamily="34" charset="0"/>
              </a:rPr>
              <a:t>         </a:t>
            </a:r>
            <a:r>
              <a:rPr lang="fr-FR" b="1" dirty="0">
                <a:solidFill>
                  <a:srgbClr val="0000FF"/>
                </a:solidFill>
                <a:latin typeface="Candara" panose="020E0502030303020204" pitchFamily="34" charset="0"/>
                <a:ea typeface="Calibri" panose="020F0502020204030204" pitchFamily="34" charset="0"/>
              </a:rPr>
              <a:t>un mécanicien</a:t>
            </a:r>
            <a:endParaRPr lang="fr-FR" sz="1600" b="1" dirty="0">
              <a:solidFill>
                <a:srgbClr val="0000FF"/>
              </a:solidFill>
              <a:latin typeface="Calibri" panose="020F0502020204030204" pitchFamily="34" charset="0"/>
              <a:ea typeface="Calibri" panose="020F0502020204030204" pitchFamily="34" charset="0"/>
            </a:endParaRPr>
          </a:p>
          <a:p>
            <a:pPr marL="457200">
              <a:spcAft>
                <a:spcPts val="0"/>
              </a:spcAft>
            </a:pPr>
            <a:r>
              <a:rPr lang="fr-FR" b="1" dirty="0">
                <a:solidFill>
                  <a:srgbClr val="0000FF"/>
                </a:solidFill>
                <a:latin typeface="Candara" panose="020E0502030303020204" pitchFamily="34" charset="0"/>
                <a:ea typeface="Calibri" panose="020F0502020204030204" pitchFamily="34" charset="0"/>
              </a:rPr>
              <a:t> </a:t>
            </a:r>
            <a:endParaRPr lang="fr-FR" sz="1600" b="1" dirty="0">
              <a:solidFill>
                <a:srgbClr val="0000FF"/>
              </a:solidFill>
              <a:latin typeface="Calibri" panose="020F0502020204030204" pitchFamily="34" charset="0"/>
              <a:ea typeface="Calibri" panose="020F0502020204030204" pitchFamily="34" charset="0"/>
            </a:endParaRPr>
          </a:p>
          <a:p>
            <a:pPr>
              <a:spcAft>
                <a:spcPts val="0"/>
              </a:spcAft>
            </a:pPr>
            <a:r>
              <a:rPr lang="fr-FR" b="1" dirty="0">
                <a:solidFill>
                  <a:srgbClr val="0000FF"/>
                </a:solidFill>
                <a:latin typeface="Candara" panose="020E0502030303020204" pitchFamily="34" charset="0"/>
                <a:ea typeface="Calibri" panose="020F0502020204030204" pitchFamily="34" charset="0"/>
              </a:rPr>
              <a:t>Prix 6 euros pièce /12 euros la paire </a:t>
            </a:r>
            <a:endParaRPr lang="fr-FR" sz="1600" b="1" dirty="0">
              <a:solidFill>
                <a:srgbClr val="0000FF"/>
              </a:solidFill>
              <a:latin typeface="Calibri" panose="020F0502020204030204" pitchFamily="34" charset="0"/>
              <a:ea typeface="Calibri" panose="020F0502020204030204" pitchFamily="34" charset="0"/>
            </a:endParaRPr>
          </a:p>
          <a:p>
            <a:pPr>
              <a:spcAft>
                <a:spcPts val="0"/>
              </a:spcAft>
            </a:pPr>
            <a:r>
              <a:rPr lang="fr-FR" b="1" dirty="0">
                <a:solidFill>
                  <a:srgbClr val="0000FF"/>
                </a:solidFill>
                <a:latin typeface="Candara" panose="020E0502030303020204" pitchFamily="34" charset="0"/>
                <a:ea typeface="Calibri" panose="020F0502020204030204" pitchFamily="34" charset="0"/>
              </a:rPr>
              <a:t> </a:t>
            </a:r>
            <a:endParaRPr lang="fr-FR" sz="1600" b="1" dirty="0">
              <a:solidFill>
                <a:srgbClr val="0000FF"/>
              </a:solidFill>
              <a:latin typeface="Calibri" panose="020F0502020204030204" pitchFamily="34" charset="0"/>
              <a:ea typeface="Calibri" panose="020F0502020204030204" pitchFamily="34" charset="0"/>
            </a:endParaRPr>
          </a:p>
          <a:p>
            <a:pPr>
              <a:spcAft>
                <a:spcPts val="0"/>
              </a:spcAft>
            </a:pPr>
            <a:r>
              <a:rPr lang="fr-FR" b="1" dirty="0">
                <a:solidFill>
                  <a:srgbClr val="0000FF"/>
                </a:solidFill>
                <a:latin typeface="Candara" panose="020E0502030303020204" pitchFamily="34" charset="0"/>
                <a:ea typeface="Calibri" panose="020F0502020204030204" pitchFamily="34" charset="0"/>
              </a:rPr>
              <a:t>Achat possible pour les seuls membre des amis du zéro à jour de cotisation.</a:t>
            </a:r>
            <a:endParaRPr lang="fr-FR" sz="1600" b="1" dirty="0">
              <a:solidFill>
                <a:srgbClr val="0000FF"/>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866956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44</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5"/>
          <p:cNvSpPr/>
          <p:nvPr/>
        </p:nvSpPr>
        <p:spPr>
          <a:xfrm>
            <a:off x="251520" y="1772816"/>
            <a:ext cx="8065496" cy="247043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1" compatLnSpc="0">
            <a:spAutoFit/>
          </a:bodyPr>
          <a:lstStyle/>
          <a:p>
            <a:r>
              <a:rPr lang="fr-FR" sz="3200" b="1" dirty="0" smtClean="0">
                <a:solidFill>
                  <a:srgbClr val="FF0000"/>
                </a:solidFill>
                <a:latin typeface="Candara" pitchFamily="34"/>
                <a:cs typeface="Arial" pitchFamily="34"/>
              </a:rPr>
              <a:t>Peintures pour nos modèles</a:t>
            </a:r>
          </a:p>
          <a:p>
            <a:endParaRPr lang="fr-FR" sz="3200" b="1" dirty="0">
              <a:solidFill>
                <a:srgbClr val="0000FF"/>
              </a:solidFill>
              <a:latin typeface="Candara" pitchFamily="34"/>
              <a:cs typeface="Arial" pitchFamily="34"/>
            </a:endParaRPr>
          </a:p>
          <a:p>
            <a:pPr marL="457200" indent="-457200">
              <a:buFont typeface="Arial" panose="020B0604020202020204" pitchFamily="34" charset="0"/>
              <a:buChar char="•"/>
            </a:pPr>
            <a:r>
              <a:rPr lang="fr-FR" sz="2800" b="1" dirty="0" smtClean="0">
                <a:solidFill>
                  <a:srgbClr val="0000FF"/>
                </a:solidFill>
                <a:latin typeface="Candara" pitchFamily="34"/>
                <a:cs typeface="Arial" pitchFamily="34"/>
              </a:rPr>
              <a:t>Quelles sont les marques</a:t>
            </a:r>
          </a:p>
          <a:p>
            <a:pPr marL="457200" indent="-457200">
              <a:buFont typeface="Arial" panose="020B0604020202020204" pitchFamily="34" charset="0"/>
              <a:buChar char="•"/>
            </a:pPr>
            <a:r>
              <a:rPr lang="fr-FR" sz="2800" b="1" dirty="0" smtClean="0">
                <a:solidFill>
                  <a:srgbClr val="0000FF"/>
                </a:solidFill>
                <a:latin typeface="Candara" pitchFamily="34"/>
                <a:cs typeface="Arial" pitchFamily="34"/>
              </a:rPr>
              <a:t>Quel RAL pour les teintes SNCF</a:t>
            </a:r>
            <a:endParaRPr lang="fr-FR" sz="2800" b="1" dirty="0" smtClean="0">
              <a:solidFill>
                <a:srgbClr val="FF0000"/>
              </a:solidFill>
            </a:endParaRPr>
          </a:p>
          <a:p>
            <a:endParaRPr lang="fr-FR" sz="3200" dirty="0"/>
          </a:p>
        </p:txBody>
      </p:sp>
    </p:spTree>
    <p:extLst>
      <p:ext uri="{BB962C8B-B14F-4D97-AF65-F5344CB8AC3E}">
        <p14:creationId xmlns:p14="http://schemas.microsoft.com/office/powerpoint/2010/main" val="2360359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45</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5"/>
          <p:cNvSpPr/>
          <p:nvPr/>
        </p:nvSpPr>
        <p:spPr>
          <a:xfrm>
            <a:off x="304559" y="476672"/>
            <a:ext cx="8065496" cy="591844"/>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1" compatLnSpc="0">
            <a:spAutoFit/>
          </a:bodyPr>
          <a:lstStyle/>
          <a:p>
            <a:r>
              <a:rPr lang="fr-FR" sz="3200" b="1" dirty="0" smtClean="0">
                <a:solidFill>
                  <a:srgbClr val="0000FF"/>
                </a:solidFill>
                <a:latin typeface="Candara" pitchFamily="34"/>
                <a:cs typeface="Arial" pitchFamily="34"/>
              </a:rPr>
              <a:t>Succession Gandelot</a:t>
            </a:r>
            <a:endParaRPr lang="fr-FR" sz="3200" dirty="0"/>
          </a:p>
        </p:txBody>
      </p:sp>
      <p:sp>
        <p:nvSpPr>
          <p:cNvPr id="7" name="Rectangle 6"/>
          <p:cNvSpPr/>
          <p:nvPr/>
        </p:nvSpPr>
        <p:spPr>
          <a:xfrm>
            <a:off x="304559" y="1772816"/>
            <a:ext cx="3619369" cy="646331"/>
          </a:xfrm>
          <a:prstGeom prst="rect">
            <a:avLst/>
          </a:prstGeom>
        </p:spPr>
        <p:txBody>
          <a:bodyPr wrap="square">
            <a:spAutoFit/>
          </a:bodyPr>
          <a:lstStyle/>
          <a:p>
            <a:pPr>
              <a:spcAft>
                <a:spcPts val="0"/>
              </a:spcAft>
            </a:pPr>
            <a:r>
              <a:rPr lang="fr-FR" b="1" dirty="0" smtClean="0">
                <a:solidFill>
                  <a:srgbClr val="0000FF"/>
                </a:solidFill>
                <a:latin typeface="Candara" panose="020E0502030303020204" pitchFamily="34" charset="0"/>
                <a:ea typeface="Calibri" panose="020F0502020204030204" pitchFamily="34" charset="0"/>
              </a:rPr>
              <a:t>Ce tour est à vendre</a:t>
            </a:r>
          </a:p>
          <a:p>
            <a:pPr>
              <a:spcAft>
                <a:spcPts val="0"/>
              </a:spcAft>
            </a:pPr>
            <a:r>
              <a:rPr lang="fr-FR" b="1" dirty="0">
                <a:solidFill>
                  <a:srgbClr val="0000FF"/>
                </a:solidFill>
                <a:latin typeface="Candara" panose="020E0502030303020204" pitchFamily="34" charset="0"/>
                <a:ea typeface="Calibri" panose="020F0502020204030204" pitchFamily="34" charset="0"/>
              </a:rPr>
              <a:t> </a:t>
            </a:r>
            <a:endParaRPr lang="fr-FR" sz="1600" b="1" dirty="0">
              <a:solidFill>
                <a:srgbClr val="0000FF"/>
              </a:solidFill>
              <a:latin typeface="Calibri" panose="020F0502020204030204" pitchFamily="34" charset="0"/>
              <a:ea typeface="Calibri" panose="020F0502020204030204" pitchFamily="34" charset="0"/>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60284"/>
            <a:ext cx="9144000" cy="4114800"/>
          </a:xfrm>
          <a:prstGeom prst="rect">
            <a:avLst/>
          </a:prstGeom>
        </p:spPr>
      </p:pic>
    </p:spTree>
    <p:extLst>
      <p:ext uri="{BB962C8B-B14F-4D97-AF65-F5344CB8AC3E}">
        <p14:creationId xmlns:p14="http://schemas.microsoft.com/office/powerpoint/2010/main" val="4108319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46</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8" name="Rectangle 7"/>
          <p:cNvSpPr/>
          <p:nvPr/>
        </p:nvSpPr>
        <p:spPr>
          <a:xfrm>
            <a:off x="-108520" y="1124744"/>
            <a:ext cx="8567936" cy="1446550"/>
          </a:xfrm>
          <a:prstGeom prst="rect">
            <a:avLst/>
          </a:prstGeom>
        </p:spPr>
        <p:txBody>
          <a:bodyPr wrap="square">
            <a:spAutoFit/>
          </a:bodyPr>
          <a:lstStyle/>
          <a:p>
            <a:pPr algn="ctr"/>
            <a:r>
              <a:rPr lang="fr-FR" sz="4000" b="1" dirty="0" smtClean="0">
                <a:solidFill>
                  <a:srgbClr val="0000FF"/>
                </a:solidFill>
              </a:rPr>
              <a:t>MODULES</a:t>
            </a:r>
            <a:r>
              <a:rPr lang="fr-FR" sz="4000" b="1" dirty="0">
                <a:solidFill>
                  <a:srgbClr val="0000FF"/>
                </a:solidFill>
              </a:rPr>
              <a:t/>
            </a:r>
            <a:br>
              <a:rPr lang="fr-FR" sz="4000" b="1" dirty="0">
                <a:solidFill>
                  <a:srgbClr val="0000FF"/>
                </a:solidFill>
              </a:rPr>
            </a:br>
            <a:r>
              <a:rPr lang="fr-FR" sz="2400" b="1" dirty="0">
                <a:solidFill>
                  <a:srgbClr val="0000FF"/>
                </a:solidFill>
              </a:rPr>
              <a:t/>
            </a:r>
            <a:br>
              <a:rPr lang="fr-FR" sz="2400" b="1" dirty="0">
                <a:solidFill>
                  <a:srgbClr val="0000FF"/>
                </a:solidFill>
              </a:rPr>
            </a:br>
            <a:endParaRPr lang="fr-FR" sz="2400" dirty="0"/>
          </a:p>
        </p:txBody>
      </p:sp>
      <p:sp>
        <p:nvSpPr>
          <p:cNvPr id="6" name="ZoneTexte 5"/>
          <p:cNvSpPr txBox="1"/>
          <p:nvPr/>
        </p:nvSpPr>
        <p:spPr>
          <a:xfrm>
            <a:off x="611560" y="2852936"/>
            <a:ext cx="7847856" cy="1200329"/>
          </a:xfrm>
          <a:prstGeom prst="rect">
            <a:avLst/>
          </a:prstGeom>
          <a:noFill/>
        </p:spPr>
        <p:txBody>
          <a:bodyPr wrap="square" rtlCol="0">
            <a:spAutoFit/>
          </a:bodyPr>
          <a:lstStyle/>
          <a:p>
            <a:r>
              <a:rPr lang="fr-FR" sz="2400" b="1" dirty="0" smtClean="0">
                <a:solidFill>
                  <a:srgbClr val="0000FF"/>
                </a:solidFill>
              </a:rPr>
              <a:t>Points livraison</a:t>
            </a:r>
          </a:p>
          <a:p>
            <a:endParaRPr lang="fr-FR" sz="2400" b="1" dirty="0">
              <a:solidFill>
                <a:srgbClr val="0000FF"/>
              </a:solidFill>
            </a:endParaRPr>
          </a:p>
          <a:p>
            <a:r>
              <a:rPr lang="fr-FR" sz="2400" b="1" dirty="0" smtClean="0">
                <a:solidFill>
                  <a:srgbClr val="0000FF"/>
                </a:solidFill>
              </a:rPr>
              <a:t>Modules opérationnels pour la réunion des constructeurs ?</a:t>
            </a:r>
            <a:endParaRPr lang="fr-FR" sz="2400" b="1" dirty="0">
              <a:solidFill>
                <a:srgbClr val="0000FF"/>
              </a:solidFill>
            </a:endParaRPr>
          </a:p>
        </p:txBody>
      </p:sp>
    </p:spTree>
    <p:extLst>
      <p:ext uri="{BB962C8B-B14F-4D97-AF65-F5344CB8AC3E}">
        <p14:creationId xmlns:p14="http://schemas.microsoft.com/office/powerpoint/2010/main" val="2064491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251520" y="1700808"/>
            <a:ext cx="8785225" cy="4895850"/>
          </a:xfrm>
        </p:spPr>
        <p:txBody>
          <a:bodyPr>
            <a:noAutofit/>
          </a:bodyPr>
          <a:lstStyle/>
          <a:p>
            <a:pPr marL="0" indent="0" algn="ctr">
              <a:buNone/>
            </a:pPr>
            <a:r>
              <a:rPr lang="fr-FR" sz="2400" b="1" dirty="0">
                <a:solidFill>
                  <a:srgbClr val="0000FF"/>
                </a:solidFill>
              </a:rPr>
              <a:t>Association « Les Amis Du Zéro » </a:t>
            </a:r>
            <a:endParaRPr lang="fr-FR" sz="2400" dirty="0">
              <a:solidFill>
                <a:srgbClr val="0000FF"/>
              </a:solidFill>
            </a:endParaRPr>
          </a:p>
          <a:p>
            <a:pPr marL="0" indent="0" algn="ctr">
              <a:buNone/>
            </a:pPr>
            <a:r>
              <a:rPr lang="fr-FR" sz="2400" b="1" dirty="0" smtClean="0">
                <a:solidFill>
                  <a:srgbClr val="0000FF"/>
                </a:solidFill>
              </a:rPr>
              <a:t>RENCONTRE </a:t>
            </a:r>
            <a:r>
              <a:rPr lang="fr-FR" sz="2400" b="1" dirty="0">
                <a:solidFill>
                  <a:srgbClr val="0000FF"/>
                </a:solidFill>
              </a:rPr>
              <a:t>2023  DES AMATEURS ET/OU CONSTRUCTEURS DU ZERO</a:t>
            </a:r>
            <a:endParaRPr lang="fr-FR" sz="2400" dirty="0">
              <a:solidFill>
                <a:srgbClr val="0000FF"/>
              </a:solidFill>
            </a:endParaRPr>
          </a:p>
          <a:p>
            <a:pPr marL="0" indent="0" algn="ctr">
              <a:buNone/>
            </a:pPr>
            <a:r>
              <a:rPr lang="fr-FR" sz="2400" b="1" dirty="0">
                <a:solidFill>
                  <a:srgbClr val="0000FF"/>
                </a:solidFill>
              </a:rPr>
              <a:t>Les vendredi 12 mai après-midi et samedi 13 mai à Nîmes (Gard)</a:t>
            </a:r>
            <a:endParaRPr lang="fr-FR" sz="2400" dirty="0">
              <a:solidFill>
                <a:srgbClr val="0000FF"/>
              </a:solidFill>
            </a:endParaRPr>
          </a:p>
          <a:p>
            <a:pPr algn="ctr"/>
            <a:endParaRPr lang="fr-FR" sz="1600" b="1" dirty="0" smtClean="0"/>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5" name="Image 4"/>
          <p:cNvPicPr/>
          <p:nvPr/>
        </p:nvPicPr>
        <p:blipFill>
          <a:blip r:embed="rId3">
            <a:extLst>
              <a:ext uri="{28A0092B-C50C-407E-A947-70E740481C1C}">
                <a14:useLocalDpi xmlns:a14="http://schemas.microsoft.com/office/drawing/2010/main" val="0"/>
              </a:ext>
            </a:extLst>
          </a:blip>
          <a:srcRect/>
          <a:stretch>
            <a:fillRect/>
          </a:stretch>
        </p:blipFill>
        <p:spPr bwMode="auto">
          <a:xfrm>
            <a:off x="8512064" y="692696"/>
            <a:ext cx="535940" cy="657225"/>
          </a:xfrm>
          <a:prstGeom prst="rect">
            <a:avLst/>
          </a:prstGeom>
          <a:noFill/>
          <a:ln>
            <a:noFill/>
          </a:ln>
        </p:spPr>
      </p:pic>
    </p:spTree>
    <p:extLst>
      <p:ext uri="{BB962C8B-B14F-4D97-AF65-F5344CB8AC3E}">
        <p14:creationId xmlns:p14="http://schemas.microsoft.com/office/powerpoint/2010/main" val="1265635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108520" y="116632"/>
            <a:ext cx="8785225" cy="4895850"/>
          </a:xfrm>
        </p:spPr>
        <p:txBody>
          <a:bodyPr>
            <a:noAutofit/>
          </a:bodyPr>
          <a:lstStyle/>
          <a:p>
            <a:pPr marL="0" indent="0" algn="ctr">
              <a:buNone/>
            </a:pPr>
            <a:r>
              <a:rPr lang="fr-FR" sz="1800" b="1" dirty="0" smtClean="0">
                <a:solidFill>
                  <a:srgbClr val="0000FF"/>
                </a:solidFill>
              </a:rPr>
              <a:t>RENCONTRE </a:t>
            </a:r>
            <a:r>
              <a:rPr lang="fr-FR" sz="1800" b="1" dirty="0">
                <a:solidFill>
                  <a:srgbClr val="0000FF"/>
                </a:solidFill>
              </a:rPr>
              <a:t>2023  DES AMATEURS ET/OU CONSTRUCTEURS DU ZERO</a:t>
            </a:r>
            <a:endParaRPr lang="fr-FR" sz="1800" dirty="0">
              <a:solidFill>
                <a:srgbClr val="0000FF"/>
              </a:solidFill>
            </a:endParaRPr>
          </a:p>
          <a:p>
            <a:pPr marL="0" indent="0" algn="ctr">
              <a:buNone/>
            </a:pPr>
            <a:r>
              <a:rPr lang="fr-FR" sz="1600" b="1" dirty="0" smtClean="0">
                <a:solidFill>
                  <a:srgbClr val="0000FF"/>
                </a:solidFill>
              </a:rPr>
              <a:t>Lettre 1 partie 1</a:t>
            </a:r>
            <a:endParaRPr lang="fr-FR" sz="1600" dirty="0">
              <a:solidFill>
                <a:srgbClr val="0000FF"/>
              </a:solidFill>
            </a:endParaRPr>
          </a:p>
          <a:p>
            <a:pPr algn="ctr"/>
            <a:endParaRPr lang="fr-FR" sz="1600" b="1" dirty="0" smtClean="0"/>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11" name="Image 10"/>
          <p:cNvPicPr>
            <a:picLocks noChangeAspect="1"/>
          </p:cNvPicPr>
          <p:nvPr/>
        </p:nvPicPr>
        <p:blipFill>
          <a:blip r:embed="rId3"/>
          <a:stretch>
            <a:fillRect/>
          </a:stretch>
        </p:blipFill>
        <p:spPr>
          <a:xfrm>
            <a:off x="1195842" y="1242373"/>
            <a:ext cx="6752316" cy="4373254"/>
          </a:xfrm>
          <a:prstGeom prst="rect">
            <a:avLst/>
          </a:prstGeom>
        </p:spPr>
      </p:pic>
      <p:pic>
        <p:nvPicPr>
          <p:cNvPr id="16" name="Image 15"/>
          <p:cNvPicPr/>
          <p:nvPr/>
        </p:nvPicPr>
        <p:blipFill>
          <a:blip r:embed="rId4">
            <a:extLst>
              <a:ext uri="{28A0092B-C50C-407E-A947-70E740481C1C}">
                <a14:useLocalDpi xmlns:a14="http://schemas.microsoft.com/office/drawing/2010/main" val="0"/>
              </a:ext>
            </a:extLst>
          </a:blip>
          <a:srcRect/>
          <a:stretch>
            <a:fillRect/>
          </a:stretch>
        </p:blipFill>
        <p:spPr bwMode="auto">
          <a:xfrm>
            <a:off x="8505038" y="692696"/>
            <a:ext cx="535940" cy="657225"/>
          </a:xfrm>
          <a:prstGeom prst="rect">
            <a:avLst/>
          </a:prstGeom>
          <a:noFill/>
          <a:ln>
            <a:noFill/>
          </a:ln>
        </p:spPr>
      </p:pic>
    </p:spTree>
    <p:extLst>
      <p:ext uri="{BB962C8B-B14F-4D97-AF65-F5344CB8AC3E}">
        <p14:creationId xmlns:p14="http://schemas.microsoft.com/office/powerpoint/2010/main" val="193283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108520" y="116632"/>
            <a:ext cx="8785225" cy="4895850"/>
          </a:xfrm>
        </p:spPr>
        <p:txBody>
          <a:bodyPr>
            <a:noAutofit/>
          </a:bodyPr>
          <a:lstStyle/>
          <a:p>
            <a:pPr marL="0" indent="0" algn="ctr">
              <a:buNone/>
            </a:pPr>
            <a:r>
              <a:rPr lang="fr-FR" sz="1800" b="1" dirty="0" smtClean="0">
                <a:solidFill>
                  <a:srgbClr val="0000FF"/>
                </a:solidFill>
              </a:rPr>
              <a:t>RENCONTRE </a:t>
            </a:r>
            <a:r>
              <a:rPr lang="fr-FR" sz="1800" b="1" dirty="0">
                <a:solidFill>
                  <a:srgbClr val="0000FF"/>
                </a:solidFill>
              </a:rPr>
              <a:t>2023  DES AMATEURS ET/OU CONSTRUCTEURS DU ZERO</a:t>
            </a:r>
            <a:endParaRPr lang="fr-FR" sz="1800" dirty="0">
              <a:solidFill>
                <a:srgbClr val="0000FF"/>
              </a:solidFill>
            </a:endParaRPr>
          </a:p>
          <a:p>
            <a:pPr marL="0" indent="0" algn="ctr">
              <a:buNone/>
            </a:pPr>
            <a:r>
              <a:rPr lang="fr-FR" sz="1600" b="1" dirty="0" smtClean="0">
                <a:solidFill>
                  <a:srgbClr val="0000FF"/>
                </a:solidFill>
              </a:rPr>
              <a:t>Lettre 1 partie 2</a:t>
            </a:r>
            <a:endParaRPr lang="fr-FR" sz="1600" dirty="0">
              <a:solidFill>
                <a:srgbClr val="0000FF"/>
              </a:solidFill>
            </a:endParaRPr>
          </a:p>
          <a:p>
            <a:pPr algn="ctr"/>
            <a:endParaRPr lang="fr-FR" sz="1600" b="1" dirty="0" smtClean="0"/>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a:stretch>
            <a:fillRect/>
          </a:stretch>
        </p:blipFill>
        <p:spPr>
          <a:xfrm>
            <a:off x="1195842" y="1749030"/>
            <a:ext cx="6752316" cy="3359939"/>
          </a:xfrm>
          <a:prstGeom prst="rect">
            <a:avLst/>
          </a:prstGeom>
        </p:spPr>
      </p:pic>
      <p:pic>
        <p:nvPicPr>
          <p:cNvPr id="8" name="Image 7"/>
          <p:cNvPicPr/>
          <p:nvPr/>
        </p:nvPicPr>
        <p:blipFill>
          <a:blip r:embed="rId4">
            <a:extLst>
              <a:ext uri="{28A0092B-C50C-407E-A947-70E740481C1C}">
                <a14:useLocalDpi xmlns:a14="http://schemas.microsoft.com/office/drawing/2010/main" val="0"/>
              </a:ext>
            </a:extLst>
          </a:blip>
          <a:srcRect/>
          <a:stretch>
            <a:fillRect/>
          </a:stretch>
        </p:blipFill>
        <p:spPr bwMode="auto">
          <a:xfrm>
            <a:off x="8532440" y="692696"/>
            <a:ext cx="535940" cy="657225"/>
          </a:xfrm>
          <a:prstGeom prst="rect">
            <a:avLst/>
          </a:prstGeom>
          <a:noFill/>
          <a:ln>
            <a:noFill/>
          </a:ln>
        </p:spPr>
      </p:pic>
    </p:spTree>
    <p:extLst>
      <p:ext uri="{BB962C8B-B14F-4D97-AF65-F5344CB8AC3E}">
        <p14:creationId xmlns:p14="http://schemas.microsoft.com/office/powerpoint/2010/main" val="3954191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5</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5"/>
          <p:cNvSpPr/>
          <p:nvPr/>
        </p:nvSpPr>
        <p:spPr>
          <a:xfrm>
            <a:off x="-250563" y="1989002"/>
            <a:ext cx="9143643" cy="2771094"/>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1" compatLnSpc="0">
            <a:spAutoFit/>
          </a:bodyPr>
          <a:lstStyle/>
          <a:p>
            <a:pPr algn="ctr">
              <a:lnSpc>
                <a:spcPct val="107000"/>
              </a:lnSpc>
              <a:defRPr sz="1800" b="0" i="0" u="none" strike="noStrike" kern="0" cap="none" spc="0" baseline="0">
                <a:solidFill>
                  <a:srgbClr val="000000"/>
                </a:solidFill>
                <a:uFillTx/>
              </a:defRPr>
            </a:pPr>
            <a:r>
              <a:rPr lang="fr-FR" sz="3200" b="1" dirty="0" smtClean="0">
                <a:latin typeface="Candara" pitchFamily="34"/>
                <a:cs typeface="Arial" pitchFamily="34"/>
              </a:rPr>
              <a:t>Actualités</a:t>
            </a:r>
          </a:p>
          <a:p>
            <a:pPr algn="ctr">
              <a:lnSpc>
                <a:spcPct val="107000"/>
              </a:lnSpc>
              <a:defRPr sz="1800" b="0" i="0" u="none" strike="noStrike" kern="0" cap="none" spc="0" baseline="0">
                <a:solidFill>
                  <a:srgbClr val="000000"/>
                </a:solidFill>
                <a:uFillTx/>
              </a:defRPr>
            </a:pPr>
            <a:endParaRPr lang="fr-FR" sz="3200" b="1" dirty="0" smtClean="0">
              <a:latin typeface="Candara" pitchFamily="34"/>
              <a:cs typeface="Arial" pitchFamily="34"/>
            </a:endParaRPr>
          </a:p>
          <a:p>
            <a:pPr algn="ctr">
              <a:lnSpc>
                <a:spcPct val="107000"/>
              </a:lnSpc>
              <a:defRPr sz="1800" b="0" i="0" u="none" strike="noStrike" kern="0" cap="none" spc="0" baseline="0">
                <a:solidFill>
                  <a:srgbClr val="000000"/>
                </a:solidFill>
                <a:uFillTx/>
              </a:defRPr>
            </a:pPr>
            <a:endParaRPr lang="fr-FR" sz="3200" b="1" dirty="0">
              <a:latin typeface="Candara" pitchFamily="34"/>
              <a:cs typeface="Arial" pitchFamily="34"/>
            </a:endParaRPr>
          </a:p>
          <a:p>
            <a:pPr algn="ctr">
              <a:lnSpc>
                <a:spcPct val="107000"/>
              </a:lnSpc>
              <a:defRPr sz="1800" b="0" i="0" u="none" strike="noStrike" kern="0" cap="none" spc="0" baseline="0">
                <a:solidFill>
                  <a:srgbClr val="000000"/>
                </a:solidFill>
                <a:uFillTx/>
              </a:defRPr>
            </a:pPr>
            <a:r>
              <a:rPr lang="fr-FR" sz="3200" b="1" dirty="0" smtClean="0">
                <a:latin typeface="Candara" pitchFamily="34"/>
                <a:cs typeface="Arial" pitchFamily="34"/>
              </a:rPr>
              <a:t>Entrevoie</a:t>
            </a:r>
          </a:p>
          <a:p>
            <a:pPr algn="ctr">
              <a:lnSpc>
                <a:spcPct val="107000"/>
              </a:lnSpc>
              <a:defRPr sz="1800" b="0" i="0" u="none" strike="noStrike" kern="0" cap="none" spc="0" baseline="0">
                <a:solidFill>
                  <a:srgbClr val="000000"/>
                </a:solidFill>
                <a:uFillTx/>
              </a:defRPr>
            </a:pPr>
            <a:r>
              <a:rPr lang="fr-FR" sz="3200" b="1" dirty="0" smtClean="0">
                <a:latin typeface="Candara" pitchFamily="34"/>
                <a:cs typeface="Arial" pitchFamily="34"/>
              </a:rPr>
              <a:t>Chariot à bagage 3D</a:t>
            </a:r>
            <a:endParaRPr lang="fr-FR" sz="3200" b="1" dirty="0">
              <a:latin typeface="Candara" pitchFamily="34"/>
              <a:cs typeface="Arial" pitchFamily="34"/>
            </a:endParaRPr>
          </a:p>
        </p:txBody>
      </p:sp>
      <p:pic>
        <p:nvPicPr>
          <p:cNvPr id="5" name="Image 8"/>
          <p:cNvPicPr>
            <a:picLocks noChangeAspect="1"/>
          </p:cNvPicPr>
          <p:nvPr/>
        </p:nvPicPr>
        <p:blipFill>
          <a:blip r:embed="rId3">
            <a:lum bright="-50000"/>
            <a:alphaModFix/>
          </a:blip>
          <a:srcRect/>
          <a:stretch>
            <a:fillRect/>
          </a:stretch>
        </p:blipFill>
        <p:spPr>
          <a:xfrm>
            <a:off x="563041" y="304202"/>
            <a:ext cx="1114196" cy="1095122"/>
          </a:xfrm>
          <a:prstGeom prst="rect">
            <a:avLst/>
          </a:prstGeom>
          <a:noFill/>
          <a:ln cap="flat">
            <a:noFill/>
          </a:ln>
        </p:spPr>
      </p:pic>
    </p:spTree>
    <p:extLst>
      <p:ext uri="{BB962C8B-B14F-4D97-AF65-F5344CB8AC3E}">
        <p14:creationId xmlns:p14="http://schemas.microsoft.com/office/powerpoint/2010/main" val="4003249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108520" y="116632"/>
            <a:ext cx="8785225" cy="4895850"/>
          </a:xfrm>
        </p:spPr>
        <p:txBody>
          <a:bodyPr>
            <a:noAutofit/>
          </a:bodyPr>
          <a:lstStyle/>
          <a:p>
            <a:pPr marL="0" indent="0" algn="ctr">
              <a:buNone/>
            </a:pPr>
            <a:r>
              <a:rPr lang="fr-FR" sz="1800" b="1" dirty="0" smtClean="0">
                <a:solidFill>
                  <a:srgbClr val="0000FF"/>
                </a:solidFill>
              </a:rPr>
              <a:t>RENCONTRE </a:t>
            </a:r>
            <a:r>
              <a:rPr lang="fr-FR" sz="1800" b="1" dirty="0">
                <a:solidFill>
                  <a:srgbClr val="0000FF"/>
                </a:solidFill>
              </a:rPr>
              <a:t>2023  DES AMATEURS ET/OU CONSTRUCTEURS DU ZERO</a:t>
            </a:r>
            <a:endParaRPr lang="fr-FR" sz="1800" dirty="0">
              <a:solidFill>
                <a:srgbClr val="0000FF"/>
              </a:solidFill>
            </a:endParaRPr>
          </a:p>
          <a:p>
            <a:pPr marL="0" indent="0" algn="ctr">
              <a:buNone/>
            </a:pPr>
            <a:r>
              <a:rPr lang="fr-FR" sz="1600" b="1" dirty="0" smtClean="0">
                <a:solidFill>
                  <a:srgbClr val="0000FF"/>
                </a:solidFill>
              </a:rPr>
              <a:t>Lettre 1 partie 3</a:t>
            </a:r>
            <a:endParaRPr lang="fr-FR" sz="1600" dirty="0">
              <a:solidFill>
                <a:srgbClr val="0000FF"/>
              </a:solidFill>
            </a:endParaRPr>
          </a:p>
          <a:p>
            <a:pPr algn="ctr"/>
            <a:endParaRPr lang="fr-FR" sz="1600" b="1" dirty="0" smtClean="0"/>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p:nvPr/>
        </p:nvPicPr>
        <p:blipFill>
          <a:blip r:embed="rId3">
            <a:extLst>
              <a:ext uri="{28A0092B-C50C-407E-A947-70E740481C1C}">
                <a14:useLocalDpi xmlns:a14="http://schemas.microsoft.com/office/drawing/2010/main" val="0"/>
              </a:ext>
            </a:extLst>
          </a:blip>
          <a:srcRect/>
          <a:stretch>
            <a:fillRect/>
          </a:stretch>
        </p:blipFill>
        <p:spPr bwMode="auto">
          <a:xfrm>
            <a:off x="8532440" y="692696"/>
            <a:ext cx="535940" cy="657225"/>
          </a:xfrm>
          <a:prstGeom prst="rect">
            <a:avLst/>
          </a:prstGeom>
          <a:noFill/>
          <a:ln>
            <a:noFill/>
          </a:ln>
        </p:spPr>
      </p:pic>
      <p:pic>
        <p:nvPicPr>
          <p:cNvPr id="5" name="Image 4"/>
          <p:cNvPicPr>
            <a:picLocks noChangeAspect="1"/>
          </p:cNvPicPr>
          <p:nvPr/>
        </p:nvPicPr>
        <p:blipFill>
          <a:blip r:embed="rId4"/>
          <a:stretch>
            <a:fillRect/>
          </a:stretch>
        </p:blipFill>
        <p:spPr>
          <a:xfrm>
            <a:off x="1195842" y="1227135"/>
            <a:ext cx="6752316" cy="4403730"/>
          </a:xfrm>
          <a:prstGeom prst="rect">
            <a:avLst/>
          </a:prstGeom>
        </p:spPr>
      </p:pic>
    </p:spTree>
    <p:extLst>
      <p:ext uri="{BB962C8B-B14F-4D97-AF65-F5344CB8AC3E}">
        <p14:creationId xmlns:p14="http://schemas.microsoft.com/office/powerpoint/2010/main" val="3691453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108520" y="116632"/>
            <a:ext cx="8785225" cy="4895850"/>
          </a:xfrm>
        </p:spPr>
        <p:txBody>
          <a:bodyPr>
            <a:noAutofit/>
          </a:bodyPr>
          <a:lstStyle/>
          <a:p>
            <a:pPr marL="0" indent="0" algn="ctr">
              <a:buNone/>
            </a:pPr>
            <a:r>
              <a:rPr lang="fr-FR" sz="1800" b="1" dirty="0" smtClean="0">
                <a:solidFill>
                  <a:srgbClr val="0000FF"/>
                </a:solidFill>
              </a:rPr>
              <a:t>RENCONTRE </a:t>
            </a:r>
            <a:r>
              <a:rPr lang="fr-FR" sz="1800" b="1" dirty="0">
                <a:solidFill>
                  <a:srgbClr val="0000FF"/>
                </a:solidFill>
              </a:rPr>
              <a:t>2023  DES AMATEURS ET/OU CONSTRUCTEURS DU ZERO</a:t>
            </a:r>
            <a:endParaRPr lang="fr-FR" sz="1800" dirty="0">
              <a:solidFill>
                <a:srgbClr val="0000FF"/>
              </a:solidFill>
            </a:endParaRPr>
          </a:p>
          <a:p>
            <a:pPr marL="0" indent="0" algn="ctr">
              <a:buNone/>
            </a:pPr>
            <a:r>
              <a:rPr lang="fr-FR" sz="1600" b="1" dirty="0">
                <a:solidFill>
                  <a:srgbClr val="0000FF"/>
                </a:solidFill>
              </a:rPr>
              <a:t>FICHE </a:t>
            </a:r>
            <a:r>
              <a:rPr lang="fr-FR" sz="1600" b="1" dirty="0" smtClean="0">
                <a:solidFill>
                  <a:srgbClr val="0000FF"/>
                </a:solidFill>
              </a:rPr>
              <a:t>D’INSCRIPTION partie 1</a:t>
            </a:r>
            <a:endParaRPr lang="fr-FR" sz="1600" dirty="0">
              <a:solidFill>
                <a:srgbClr val="0000FF"/>
              </a:solidFill>
            </a:endParaRPr>
          </a:p>
          <a:p>
            <a:pPr algn="ctr"/>
            <a:endParaRPr lang="fr-FR" sz="1600" b="1" dirty="0" smtClean="0"/>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5" name="Image 4"/>
          <p:cNvPicPr/>
          <p:nvPr/>
        </p:nvPicPr>
        <p:blipFill>
          <a:blip r:embed="rId3">
            <a:extLst>
              <a:ext uri="{28A0092B-C50C-407E-A947-70E740481C1C}">
                <a14:useLocalDpi xmlns:a14="http://schemas.microsoft.com/office/drawing/2010/main" val="0"/>
              </a:ext>
            </a:extLst>
          </a:blip>
          <a:srcRect/>
          <a:stretch>
            <a:fillRect/>
          </a:stretch>
        </p:blipFill>
        <p:spPr bwMode="auto">
          <a:xfrm>
            <a:off x="8505038" y="692696"/>
            <a:ext cx="535940" cy="657225"/>
          </a:xfrm>
          <a:prstGeom prst="rect">
            <a:avLst/>
          </a:prstGeom>
          <a:noFill/>
          <a:ln>
            <a:noFill/>
          </a:ln>
        </p:spPr>
      </p:pic>
      <p:pic>
        <p:nvPicPr>
          <p:cNvPr id="6" name="Image 5"/>
          <p:cNvPicPr>
            <a:picLocks noChangeAspect="1"/>
          </p:cNvPicPr>
          <p:nvPr/>
        </p:nvPicPr>
        <p:blipFill>
          <a:blip r:embed="rId4"/>
          <a:stretch>
            <a:fillRect/>
          </a:stretch>
        </p:blipFill>
        <p:spPr>
          <a:xfrm>
            <a:off x="1247900" y="1342688"/>
            <a:ext cx="6648200" cy="4172623"/>
          </a:xfrm>
          <a:prstGeom prst="rect">
            <a:avLst/>
          </a:prstGeom>
        </p:spPr>
      </p:pic>
    </p:spTree>
    <p:extLst>
      <p:ext uri="{BB962C8B-B14F-4D97-AF65-F5344CB8AC3E}">
        <p14:creationId xmlns:p14="http://schemas.microsoft.com/office/powerpoint/2010/main" val="3764468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13529" y="1404"/>
            <a:ext cx="8785225" cy="4895850"/>
          </a:xfrm>
        </p:spPr>
        <p:txBody>
          <a:bodyPr>
            <a:noAutofit/>
          </a:bodyPr>
          <a:lstStyle/>
          <a:p>
            <a:pPr marL="0" indent="0" algn="ctr">
              <a:buNone/>
            </a:pPr>
            <a:r>
              <a:rPr lang="fr-FR" sz="1800" b="1" dirty="0" smtClean="0">
                <a:solidFill>
                  <a:srgbClr val="0000FF"/>
                </a:solidFill>
              </a:rPr>
              <a:t>RENCONTRE </a:t>
            </a:r>
            <a:r>
              <a:rPr lang="fr-FR" sz="1800" b="1" dirty="0">
                <a:solidFill>
                  <a:srgbClr val="0000FF"/>
                </a:solidFill>
              </a:rPr>
              <a:t>2023  DES AMATEURS ET/OU CONSTRUCTEURS DU ZERO</a:t>
            </a:r>
            <a:endParaRPr lang="fr-FR" sz="1800" dirty="0">
              <a:solidFill>
                <a:srgbClr val="0000FF"/>
              </a:solidFill>
            </a:endParaRPr>
          </a:p>
          <a:p>
            <a:pPr algn="ctr"/>
            <a:endParaRPr lang="fr-FR" sz="1600" b="1" dirty="0" smtClean="0"/>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4"/>
          <p:cNvSpPr/>
          <p:nvPr/>
        </p:nvSpPr>
        <p:spPr>
          <a:xfrm>
            <a:off x="2590559" y="718466"/>
            <a:ext cx="3239990" cy="369332"/>
          </a:xfrm>
          <a:prstGeom prst="rect">
            <a:avLst/>
          </a:prstGeom>
        </p:spPr>
        <p:txBody>
          <a:bodyPr wrap="none">
            <a:spAutoFit/>
          </a:bodyPr>
          <a:lstStyle/>
          <a:p>
            <a:pPr algn="ctr"/>
            <a:r>
              <a:rPr lang="fr-FR" b="1" dirty="0">
                <a:solidFill>
                  <a:srgbClr val="0000FF"/>
                </a:solidFill>
              </a:rPr>
              <a:t>FICHE D’INSCRIPTION partie </a:t>
            </a:r>
            <a:r>
              <a:rPr lang="fr-FR" b="1" dirty="0" smtClean="0">
                <a:solidFill>
                  <a:srgbClr val="0000FF"/>
                </a:solidFill>
              </a:rPr>
              <a:t>2</a:t>
            </a:r>
            <a:endParaRPr lang="fr-FR" dirty="0">
              <a:solidFill>
                <a:srgbClr val="0000FF"/>
              </a:solidFill>
            </a:endParaRPr>
          </a:p>
        </p:txBody>
      </p:sp>
      <p:pic>
        <p:nvPicPr>
          <p:cNvPr id="6" name="Image 5"/>
          <p:cNvPicPr/>
          <p:nvPr/>
        </p:nvPicPr>
        <p:blipFill>
          <a:blip r:embed="rId3">
            <a:extLst>
              <a:ext uri="{28A0092B-C50C-407E-A947-70E740481C1C}">
                <a14:useLocalDpi xmlns:a14="http://schemas.microsoft.com/office/drawing/2010/main" val="0"/>
              </a:ext>
            </a:extLst>
          </a:blip>
          <a:srcRect/>
          <a:stretch>
            <a:fillRect/>
          </a:stretch>
        </p:blipFill>
        <p:spPr bwMode="auto">
          <a:xfrm>
            <a:off x="8503726" y="718466"/>
            <a:ext cx="535940" cy="657225"/>
          </a:xfrm>
          <a:prstGeom prst="rect">
            <a:avLst/>
          </a:prstGeom>
          <a:noFill/>
          <a:ln>
            <a:noFill/>
          </a:ln>
        </p:spPr>
      </p:pic>
      <p:pic>
        <p:nvPicPr>
          <p:cNvPr id="4" name="Image 3"/>
          <p:cNvPicPr>
            <a:picLocks noChangeAspect="1"/>
          </p:cNvPicPr>
          <p:nvPr/>
        </p:nvPicPr>
        <p:blipFill>
          <a:blip r:embed="rId4"/>
          <a:stretch>
            <a:fillRect/>
          </a:stretch>
        </p:blipFill>
        <p:spPr>
          <a:xfrm>
            <a:off x="1247900" y="2039819"/>
            <a:ext cx="6648200" cy="2778362"/>
          </a:xfrm>
          <a:prstGeom prst="rect">
            <a:avLst/>
          </a:prstGeom>
        </p:spPr>
      </p:pic>
    </p:spTree>
    <p:extLst>
      <p:ext uri="{BB962C8B-B14F-4D97-AF65-F5344CB8AC3E}">
        <p14:creationId xmlns:p14="http://schemas.microsoft.com/office/powerpoint/2010/main" val="1360429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13529" y="1404"/>
            <a:ext cx="8785225" cy="4895850"/>
          </a:xfrm>
        </p:spPr>
        <p:txBody>
          <a:bodyPr>
            <a:noAutofit/>
          </a:bodyPr>
          <a:lstStyle/>
          <a:p>
            <a:pPr marL="0" indent="0" algn="ctr">
              <a:buNone/>
            </a:pPr>
            <a:r>
              <a:rPr lang="fr-FR" sz="1800" b="1" dirty="0" smtClean="0">
                <a:solidFill>
                  <a:srgbClr val="0000FF"/>
                </a:solidFill>
              </a:rPr>
              <a:t>RENCONTRE </a:t>
            </a:r>
            <a:r>
              <a:rPr lang="fr-FR" sz="1800" b="1" dirty="0">
                <a:solidFill>
                  <a:srgbClr val="0000FF"/>
                </a:solidFill>
              </a:rPr>
              <a:t>2023  DES AMATEURS ET/OU CONSTRUCTEURS DU ZERO</a:t>
            </a:r>
            <a:endParaRPr lang="fr-FR" sz="1800" dirty="0">
              <a:solidFill>
                <a:srgbClr val="0000FF"/>
              </a:solidFill>
            </a:endParaRPr>
          </a:p>
          <a:p>
            <a:pPr algn="ctr"/>
            <a:endParaRPr lang="fr-FR" sz="1600" b="1" dirty="0" smtClean="0"/>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4"/>
          <p:cNvSpPr/>
          <p:nvPr/>
        </p:nvSpPr>
        <p:spPr>
          <a:xfrm>
            <a:off x="2590559" y="718466"/>
            <a:ext cx="3239990" cy="369332"/>
          </a:xfrm>
          <a:prstGeom prst="rect">
            <a:avLst/>
          </a:prstGeom>
        </p:spPr>
        <p:txBody>
          <a:bodyPr wrap="none">
            <a:spAutoFit/>
          </a:bodyPr>
          <a:lstStyle/>
          <a:p>
            <a:pPr algn="ctr"/>
            <a:r>
              <a:rPr lang="fr-FR" b="1" dirty="0">
                <a:solidFill>
                  <a:srgbClr val="0000FF"/>
                </a:solidFill>
              </a:rPr>
              <a:t>FICHE D’INSCRIPTION partie </a:t>
            </a:r>
            <a:r>
              <a:rPr lang="fr-FR" b="1" dirty="0" smtClean="0">
                <a:solidFill>
                  <a:srgbClr val="0000FF"/>
                </a:solidFill>
              </a:rPr>
              <a:t>3</a:t>
            </a:r>
            <a:endParaRPr lang="fr-FR" dirty="0">
              <a:solidFill>
                <a:srgbClr val="0000FF"/>
              </a:solidFill>
            </a:endParaRPr>
          </a:p>
        </p:txBody>
      </p:sp>
      <p:pic>
        <p:nvPicPr>
          <p:cNvPr id="6" name="Image 5"/>
          <p:cNvPicPr/>
          <p:nvPr/>
        </p:nvPicPr>
        <p:blipFill>
          <a:blip r:embed="rId3">
            <a:extLst>
              <a:ext uri="{28A0092B-C50C-407E-A947-70E740481C1C}">
                <a14:useLocalDpi xmlns:a14="http://schemas.microsoft.com/office/drawing/2010/main" val="0"/>
              </a:ext>
            </a:extLst>
          </a:blip>
          <a:srcRect/>
          <a:stretch>
            <a:fillRect/>
          </a:stretch>
        </p:blipFill>
        <p:spPr bwMode="auto">
          <a:xfrm>
            <a:off x="8503726" y="718466"/>
            <a:ext cx="535940" cy="657225"/>
          </a:xfrm>
          <a:prstGeom prst="rect">
            <a:avLst/>
          </a:prstGeom>
          <a:noFill/>
          <a:ln>
            <a:noFill/>
          </a:ln>
        </p:spPr>
      </p:pic>
      <p:pic>
        <p:nvPicPr>
          <p:cNvPr id="7" name="Image 6"/>
          <p:cNvPicPr>
            <a:picLocks noChangeAspect="1"/>
          </p:cNvPicPr>
          <p:nvPr/>
        </p:nvPicPr>
        <p:blipFill>
          <a:blip r:embed="rId4"/>
          <a:stretch>
            <a:fillRect/>
          </a:stretch>
        </p:blipFill>
        <p:spPr>
          <a:xfrm>
            <a:off x="1259632" y="1556792"/>
            <a:ext cx="6648200" cy="4393571"/>
          </a:xfrm>
          <a:prstGeom prst="rect">
            <a:avLst/>
          </a:prstGeom>
        </p:spPr>
      </p:pic>
    </p:spTree>
    <p:extLst>
      <p:ext uri="{BB962C8B-B14F-4D97-AF65-F5344CB8AC3E}">
        <p14:creationId xmlns:p14="http://schemas.microsoft.com/office/powerpoint/2010/main" val="2930369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13529" y="1404"/>
            <a:ext cx="8785225" cy="4895850"/>
          </a:xfrm>
        </p:spPr>
        <p:txBody>
          <a:bodyPr>
            <a:noAutofit/>
          </a:bodyPr>
          <a:lstStyle/>
          <a:p>
            <a:pPr marL="0" indent="0" algn="ctr">
              <a:buNone/>
            </a:pPr>
            <a:r>
              <a:rPr lang="fr-FR" sz="1800" b="1" dirty="0" smtClean="0">
                <a:solidFill>
                  <a:srgbClr val="0000FF"/>
                </a:solidFill>
              </a:rPr>
              <a:t>RENCONTRE </a:t>
            </a:r>
            <a:r>
              <a:rPr lang="fr-FR" sz="1800" b="1" dirty="0">
                <a:solidFill>
                  <a:srgbClr val="0000FF"/>
                </a:solidFill>
              </a:rPr>
              <a:t>2023  DES AMATEURS ET/OU CONSTRUCTEURS DU ZERO</a:t>
            </a:r>
            <a:endParaRPr lang="fr-FR" sz="1800" dirty="0">
              <a:solidFill>
                <a:srgbClr val="0000FF"/>
              </a:solidFill>
            </a:endParaRPr>
          </a:p>
          <a:p>
            <a:pPr algn="ctr"/>
            <a:endParaRPr lang="fr-FR" sz="1600" b="1" dirty="0" smtClean="0"/>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4"/>
          <p:cNvSpPr/>
          <p:nvPr/>
        </p:nvSpPr>
        <p:spPr>
          <a:xfrm>
            <a:off x="2590559" y="718466"/>
            <a:ext cx="3239990" cy="369332"/>
          </a:xfrm>
          <a:prstGeom prst="rect">
            <a:avLst/>
          </a:prstGeom>
        </p:spPr>
        <p:txBody>
          <a:bodyPr wrap="none">
            <a:spAutoFit/>
          </a:bodyPr>
          <a:lstStyle/>
          <a:p>
            <a:pPr algn="ctr"/>
            <a:r>
              <a:rPr lang="fr-FR" b="1" dirty="0">
                <a:solidFill>
                  <a:srgbClr val="0000FF"/>
                </a:solidFill>
              </a:rPr>
              <a:t>FICHE D’INSCRIPTION partie </a:t>
            </a:r>
            <a:r>
              <a:rPr lang="fr-FR" b="1" dirty="0" smtClean="0">
                <a:solidFill>
                  <a:srgbClr val="0000FF"/>
                </a:solidFill>
              </a:rPr>
              <a:t>4</a:t>
            </a:r>
            <a:endParaRPr lang="fr-FR" dirty="0">
              <a:solidFill>
                <a:srgbClr val="0000FF"/>
              </a:solidFill>
            </a:endParaRPr>
          </a:p>
        </p:txBody>
      </p:sp>
      <p:pic>
        <p:nvPicPr>
          <p:cNvPr id="6" name="Image 5"/>
          <p:cNvPicPr/>
          <p:nvPr/>
        </p:nvPicPr>
        <p:blipFill>
          <a:blip r:embed="rId3">
            <a:extLst>
              <a:ext uri="{28A0092B-C50C-407E-A947-70E740481C1C}">
                <a14:useLocalDpi xmlns:a14="http://schemas.microsoft.com/office/drawing/2010/main" val="0"/>
              </a:ext>
            </a:extLst>
          </a:blip>
          <a:srcRect/>
          <a:stretch>
            <a:fillRect/>
          </a:stretch>
        </p:blipFill>
        <p:spPr bwMode="auto">
          <a:xfrm>
            <a:off x="8503726" y="718466"/>
            <a:ext cx="535940" cy="657225"/>
          </a:xfrm>
          <a:prstGeom prst="rect">
            <a:avLst/>
          </a:prstGeom>
          <a:noFill/>
          <a:ln>
            <a:noFill/>
          </a:ln>
        </p:spPr>
      </p:pic>
      <p:pic>
        <p:nvPicPr>
          <p:cNvPr id="4" name="Image 3"/>
          <p:cNvPicPr>
            <a:picLocks noChangeAspect="1"/>
          </p:cNvPicPr>
          <p:nvPr/>
        </p:nvPicPr>
        <p:blipFill>
          <a:blip r:embed="rId4"/>
          <a:stretch>
            <a:fillRect/>
          </a:stretch>
        </p:blipFill>
        <p:spPr>
          <a:xfrm>
            <a:off x="86989" y="1832143"/>
            <a:ext cx="8930070" cy="2752935"/>
          </a:xfrm>
          <a:prstGeom prst="rect">
            <a:avLst/>
          </a:prstGeom>
        </p:spPr>
      </p:pic>
    </p:spTree>
    <p:extLst>
      <p:ext uri="{BB962C8B-B14F-4D97-AF65-F5344CB8AC3E}">
        <p14:creationId xmlns:p14="http://schemas.microsoft.com/office/powerpoint/2010/main" val="8025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0" y="274638"/>
            <a:ext cx="8229600" cy="1143000"/>
          </a:xfrm>
        </p:spPr>
        <p:txBody>
          <a:bodyPr>
            <a:normAutofit/>
          </a:bodyPr>
          <a:lstStyle/>
          <a:p>
            <a:pPr lvl="0" algn="ctr"/>
            <a:r>
              <a:rPr lang="fr-FR" sz="4000" b="1" dirty="0">
                <a:latin typeface="Candara" pitchFamily="34"/>
              </a:rPr>
              <a:t>Idée voyage en Italie </a:t>
            </a:r>
            <a:br>
              <a:rPr lang="fr-FR" sz="4000" b="1" dirty="0">
                <a:latin typeface="Candara" pitchFamily="34"/>
              </a:rPr>
            </a:br>
            <a:endParaRPr lang="fr-FR" sz="4000" b="1" dirty="0">
              <a:latin typeface="Candara" pitchFamily="34"/>
            </a:endParaRPr>
          </a:p>
        </p:txBody>
      </p:sp>
      <p:sp>
        <p:nvSpPr>
          <p:cNvPr id="3" name="Espace réservé du contenu 2"/>
          <p:cNvSpPr txBox="1">
            <a:spLocks noGrp="1"/>
          </p:cNvSpPr>
          <p:nvPr>
            <p:ph type="body" idx="4294967295"/>
          </p:nvPr>
        </p:nvSpPr>
        <p:spPr>
          <a:xfrm>
            <a:off x="756797" y="1982220"/>
            <a:ext cx="8353425" cy="4371975"/>
          </a:xfrm>
        </p:spPr>
        <p:txBody>
          <a:bodyPr/>
          <a:lstStyle/>
          <a:p>
            <a:pPr lvl="0">
              <a:spcBef>
                <a:spcPts val="640"/>
              </a:spcBef>
              <a:buClr>
                <a:srgbClr val="E7E6E6"/>
              </a:buClr>
              <a:buFont typeface="Courier New" pitchFamily="49"/>
              <a:buChar char="o"/>
            </a:pPr>
            <a:r>
              <a:rPr lang="fr-FR" sz="2400" b="1" dirty="0">
                <a:solidFill>
                  <a:srgbClr val="FF0000"/>
                </a:solidFill>
                <a:latin typeface="Candara" pitchFamily="34"/>
              </a:rPr>
              <a:t>LOMBARDI à CUSAGO à la périphérie de Milan</a:t>
            </a:r>
          </a:p>
          <a:p>
            <a:pPr lvl="0">
              <a:spcBef>
                <a:spcPts val="640"/>
              </a:spcBef>
              <a:buClr>
                <a:srgbClr val="E7E6E6"/>
              </a:buClr>
              <a:buFont typeface="Courier New" pitchFamily="49"/>
              <a:buChar char="o"/>
            </a:pPr>
            <a:r>
              <a:rPr lang="fr-FR" sz="2400" b="1" dirty="0">
                <a:solidFill>
                  <a:srgbClr val="FF0000"/>
                </a:solidFill>
                <a:latin typeface="Candara" pitchFamily="34"/>
              </a:rPr>
              <a:t>ELETTREN à MARNATE dans la province de Varèse en Lombardie</a:t>
            </a:r>
          </a:p>
          <a:p>
            <a:pPr lvl="0">
              <a:spcBef>
                <a:spcPts val="640"/>
              </a:spcBef>
              <a:buClr>
                <a:srgbClr val="E7E6E6"/>
              </a:buClr>
              <a:buFont typeface="Courier New" pitchFamily="49"/>
              <a:buChar char="o"/>
            </a:pPr>
            <a:r>
              <a:rPr lang="fr-FR" sz="2400" b="1" dirty="0">
                <a:solidFill>
                  <a:srgbClr val="FF0000"/>
                </a:solidFill>
                <a:latin typeface="Candara" pitchFamily="34"/>
              </a:rPr>
              <a:t>Aldo musée de l’automobile à </a:t>
            </a:r>
            <a:r>
              <a:rPr lang="fr-FR" sz="2400" b="1" dirty="0" smtClean="0">
                <a:solidFill>
                  <a:srgbClr val="FF0000"/>
                </a:solidFill>
                <a:latin typeface="Candara" pitchFamily="34"/>
              </a:rPr>
              <a:t>TURIN  ?</a:t>
            </a:r>
            <a:endParaRPr lang="fr-FR" sz="2400" b="1" dirty="0">
              <a:solidFill>
                <a:srgbClr val="FF0000"/>
              </a:solidFill>
              <a:latin typeface="Candara" pitchFamily="34"/>
            </a:endParaRPr>
          </a:p>
          <a:p>
            <a:pPr lvl="0" algn="ctr">
              <a:spcBef>
                <a:spcPts val="640"/>
              </a:spcBef>
              <a:buNone/>
            </a:pPr>
            <a:r>
              <a:rPr lang="fr-FR" sz="2400" b="1" dirty="0">
                <a:solidFill>
                  <a:srgbClr val="FF0000"/>
                </a:solidFill>
                <a:latin typeface="Candara" pitchFamily="34"/>
              </a:rPr>
              <a:t>Comment se déplacer ?</a:t>
            </a:r>
          </a:p>
          <a:p>
            <a:pPr lvl="0" algn="ctr">
              <a:spcBef>
                <a:spcPts val="640"/>
              </a:spcBef>
              <a:buNone/>
            </a:pPr>
            <a:r>
              <a:rPr lang="fr-FR" sz="2400" b="1" dirty="0">
                <a:solidFill>
                  <a:srgbClr val="FF0000"/>
                </a:solidFill>
                <a:latin typeface="Candara" pitchFamily="34"/>
              </a:rPr>
              <a:t>Qui souhaite venir ?</a:t>
            </a:r>
          </a:p>
          <a:p>
            <a:pPr lvl="0" algn="ctr">
              <a:spcBef>
                <a:spcPts val="640"/>
              </a:spcBef>
              <a:buNone/>
            </a:pPr>
            <a:r>
              <a:rPr lang="fr-FR" sz="2400" b="1" dirty="0">
                <a:solidFill>
                  <a:srgbClr val="FF0000"/>
                </a:solidFill>
                <a:latin typeface="Candara" pitchFamily="34"/>
              </a:rPr>
              <a:t>Dates à définir : ?</a:t>
            </a:r>
          </a:p>
          <a:p>
            <a:pPr lvl="0">
              <a:spcBef>
                <a:spcPts val="640"/>
              </a:spcBef>
              <a:buNone/>
            </a:pPr>
            <a:endParaRPr lang="fr-FR" dirty="0">
              <a:latin typeface="Segoe Print" pitchFamily="18"/>
            </a:endParaRPr>
          </a:p>
        </p:txBody>
      </p:sp>
      <p:sp>
        <p:nvSpPr>
          <p:cNvPr id="4" name="Espace réservé de la date 6"/>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70000A1-D958-4C8E-BD50-F27F646A0E4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5"/>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70C064E-7C04-4344-A070-8DE72BFB4B09}" type="slidenum">
              <a:t>55</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626238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251520" y="2377442"/>
            <a:ext cx="8229600" cy="1143000"/>
          </a:xfrm>
        </p:spPr>
        <p:txBody>
          <a:bodyPr>
            <a:noAutofit/>
          </a:bodyPr>
          <a:lstStyle/>
          <a:p>
            <a:pPr algn="ctr"/>
            <a:r>
              <a:rPr lang="fr-FR" sz="2400" b="1" dirty="0" smtClean="0">
                <a:solidFill>
                  <a:srgbClr val="0000FF"/>
                </a:solidFill>
              </a:rPr>
              <a:t>ASSEMBLEE GENERALE ORDINAIRE</a:t>
            </a:r>
            <a:br>
              <a:rPr lang="fr-FR" sz="2400" b="1" dirty="0" smtClean="0">
                <a:solidFill>
                  <a:srgbClr val="0000FF"/>
                </a:solidFill>
              </a:rPr>
            </a:br>
            <a:r>
              <a:rPr lang="fr-FR" sz="2400" b="1" dirty="0" smtClean="0">
                <a:solidFill>
                  <a:srgbClr val="0000FF"/>
                </a:solidFill>
              </a:rPr>
              <a:t/>
            </a:r>
            <a:br>
              <a:rPr lang="fr-FR" sz="2400" b="1" dirty="0" smtClean="0">
                <a:solidFill>
                  <a:srgbClr val="0000FF"/>
                </a:solidFill>
              </a:rPr>
            </a:br>
            <a:r>
              <a:rPr lang="fr-FR" sz="1000" dirty="0"/>
              <a:t/>
            </a:r>
            <a:br>
              <a:rPr lang="fr-FR" sz="1000" dirty="0"/>
            </a:br>
            <a:endParaRPr lang="fr-FR" sz="2400" b="1" dirty="0"/>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56</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Tree>
    <p:extLst>
      <p:ext uri="{BB962C8B-B14F-4D97-AF65-F5344CB8AC3E}">
        <p14:creationId xmlns:p14="http://schemas.microsoft.com/office/powerpoint/2010/main" val="1944112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0" y="274638"/>
            <a:ext cx="9144000" cy="1143000"/>
          </a:xfrm>
        </p:spPr>
        <p:txBody>
          <a:bodyPr>
            <a:noAutofit/>
          </a:bodyPr>
          <a:lstStyle/>
          <a:p>
            <a:pPr algn="ctr"/>
            <a:r>
              <a:rPr lang="fr-FR" sz="2400" b="1" dirty="0" smtClean="0">
                <a:solidFill>
                  <a:srgbClr val="0000FF"/>
                </a:solidFill>
              </a:rPr>
              <a:t>ASSEMBLEE GENERALE</a:t>
            </a:r>
            <a:br>
              <a:rPr lang="fr-FR" sz="2400" b="1" dirty="0" smtClean="0">
                <a:solidFill>
                  <a:srgbClr val="0000FF"/>
                </a:solidFill>
              </a:rPr>
            </a:br>
            <a:r>
              <a:rPr lang="fr-FR" sz="2400" b="1" dirty="0" smtClean="0">
                <a:solidFill>
                  <a:srgbClr val="0000FF"/>
                </a:solidFill>
              </a:rPr>
              <a:t/>
            </a:r>
            <a:br>
              <a:rPr lang="fr-FR" sz="2400" b="1" dirty="0" smtClean="0">
                <a:solidFill>
                  <a:srgbClr val="0000FF"/>
                </a:solidFill>
              </a:rPr>
            </a:br>
            <a:r>
              <a:rPr lang="fr-FR" sz="1000" dirty="0"/>
              <a:t/>
            </a:r>
            <a:br>
              <a:rPr lang="fr-FR" sz="1000" dirty="0"/>
            </a:br>
            <a:endParaRPr lang="fr-FR" sz="2400" b="1" dirty="0"/>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57</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6" name="Rectangle 5"/>
          <p:cNvSpPr/>
          <p:nvPr/>
        </p:nvSpPr>
        <p:spPr>
          <a:xfrm>
            <a:off x="909653" y="1772816"/>
            <a:ext cx="7776790" cy="2523768"/>
          </a:xfrm>
          <a:prstGeom prst="rect">
            <a:avLst/>
          </a:prstGeom>
        </p:spPr>
        <p:txBody>
          <a:bodyPr wrap="square">
            <a:spAutoFit/>
          </a:bodyPr>
          <a:lstStyle/>
          <a:p>
            <a:endParaRPr lang="fr-FR" dirty="0"/>
          </a:p>
          <a:p>
            <a:pPr algn="ctr"/>
            <a:r>
              <a:rPr lang="fr-FR" sz="2000" b="1" dirty="0" smtClean="0">
                <a:solidFill>
                  <a:srgbClr val="0000FF"/>
                </a:solidFill>
              </a:rPr>
              <a:t>Rapport </a:t>
            </a:r>
            <a:r>
              <a:rPr lang="fr-FR" sz="2000" b="1" dirty="0">
                <a:solidFill>
                  <a:srgbClr val="0000FF"/>
                </a:solidFill>
              </a:rPr>
              <a:t>budgétaire par le </a:t>
            </a:r>
            <a:r>
              <a:rPr lang="fr-FR" sz="2000" b="1" dirty="0" smtClean="0">
                <a:solidFill>
                  <a:srgbClr val="0000FF"/>
                </a:solidFill>
              </a:rPr>
              <a:t>trésorier Bernard MOLLARD</a:t>
            </a:r>
            <a:endParaRPr lang="fr-FR" sz="2000" b="1" dirty="0">
              <a:solidFill>
                <a:srgbClr val="0000FF"/>
              </a:solidFill>
            </a:endParaRPr>
          </a:p>
          <a:p>
            <a:pPr algn="ctr"/>
            <a:endParaRPr lang="fr-FR" sz="2000" b="1" dirty="0">
              <a:solidFill>
                <a:srgbClr val="0000FF"/>
              </a:solidFill>
            </a:endParaRPr>
          </a:p>
          <a:p>
            <a:pPr algn="ctr"/>
            <a:r>
              <a:rPr lang="fr-FR" sz="2000" b="1" dirty="0">
                <a:solidFill>
                  <a:srgbClr val="0000FF"/>
                </a:solidFill>
              </a:rPr>
              <a:t>Rapport moral par le </a:t>
            </a:r>
            <a:r>
              <a:rPr lang="fr-FR" sz="2000" b="1" dirty="0" smtClean="0">
                <a:solidFill>
                  <a:srgbClr val="0000FF"/>
                </a:solidFill>
              </a:rPr>
              <a:t>secrétaire Gilbert LEBEC</a:t>
            </a:r>
            <a:endParaRPr lang="fr-FR" sz="2000" b="1" dirty="0">
              <a:solidFill>
                <a:srgbClr val="0000FF"/>
              </a:solidFill>
            </a:endParaRPr>
          </a:p>
          <a:p>
            <a:pPr algn="ctr"/>
            <a:endParaRPr lang="fr-FR" sz="2000" b="1" dirty="0">
              <a:solidFill>
                <a:srgbClr val="0000FF"/>
              </a:solidFill>
            </a:endParaRPr>
          </a:p>
          <a:p>
            <a:pPr algn="ctr"/>
            <a:r>
              <a:rPr lang="fr-FR" sz="2000" b="1" dirty="0">
                <a:solidFill>
                  <a:srgbClr val="0000FF"/>
                </a:solidFill>
              </a:rPr>
              <a:t>Rapport activité 2020-2021  par le </a:t>
            </a:r>
            <a:r>
              <a:rPr lang="fr-FR" sz="2000" b="1" dirty="0" smtClean="0">
                <a:solidFill>
                  <a:srgbClr val="0000FF"/>
                </a:solidFill>
              </a:rPr>
              <a:t>président Michel LOUETTE</a:t>
            </a:r>
            <a:endParaRPr lang="fr-FR" sz="2000" b="1" dirty="0">
              <a:solidFill>
                <a:srgbClr val="0000FF"/>
              </a:solidFill>
            </a:endParaRPr>
          </a:p>
          <a:p>
            <a:pPr algn="ctr"/>
            <a:r>
              <a:rPr lang="fr-FR" sz="2000" b="1" dirty="0">
                <a:solidFill>
                  <a:srgbClr val="0000FF"/>
                </a:solidFill>
              </a:rPr>
              <a:t>					</a:t>
            </a:r>
          </a:p>
          <a:p>
            <a:pPr algn="ctr"/>
            <a:r>
              <a:rPr lang="fr-FR" sz="2000" b="1" dirty="0">
                <a:solidFill>
                  <a:srgbClr val="0000FF"/>
                </a:solidFill>
              </a:rPr>
              <a:t>Questions </a:t>
            </a:r>
            <a:r>
              <a:rPr lang="fr-FR" sz="2000" b="1" dirty="0" smtClean="0">
                <a:solidFill>
                  <a:srgbClr val="0000FF"/>
                </a:solidFill>
              </a:rPr>
              <a:t>diverses</a:t>
            </a:r>
            <a:endParaRPr lang="fr-FR" sz="2000" b="1" dirty="0">
              <a:solidFill>
                <a:srgbClr val="0000FF"/>
              </a:solidFill>
            </a:endParaRPr>
          </a:p>
        </p:txBody>
      </p:sp>
    </p:spTree>
    <p:extLst>
      <p:ext uri="{BB962C8B-B14F-4D97-AF65-F5344CB8AC3E}">
        <p14:creationId xmlns:p14="http://schemas.microsoft.com/office/powerpoint/2010/main" val="3223802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251520" y="2377442"/>
            <a:ext cx="8229600" cy="1143000"/>
          </a:xfrm>
        </p:spPr>
        <p:txBody>
          <a:bodyPr>
            <a:noAutofit/>
          </a:bodyPr>
          <a:lstStyle/>
          <a:p>
            <a:pPr algn="ctr"/>
            <a:r>
              <a:rPr lang="fr-FR" sz="1000" dirty="0"/>
              <a:t/>
            </a:r>
            <a:br>
              <a:rPr lang="fr-FR" sz="1000" dirty="0"/>
            </a:br>
            <a:endParaRPr lang="fr-FR" sz="2400" b="1" dirty="0"/>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58</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pic>
        <p:nvPicPr>
          <p:cNvPr id="7" name="Image 6"/>
          <p:cNvPicPr>
            <a:picLocks noChangeAspect="1"/>
          </p:cNvPicPr>
          <p:nvPr/>
        </p:nvPicPr>
        <p:blipFill>
          <a:blip r:embed="rId3"/>
          <a:stretch>
            <a:fillRect/>
          </a:stretch>
        </p:blipFill>
        <p:spPr>
          <a:xfrm>
            <a:off x="665718" y="912966"/>
            <a:ext cx="7812563" cy="5032067"/>
          </a:xfrm>
          <a:prstGeom prst="rect">
            <a:avLst/>
          </a:prstGeom>
        </p:spPr>
      </p:pic>
    </p:spTree>
    <p:extLst>
      <p:ext uri="{BB962C8B-B14F-4D97-AF65-F5344CB8AC3E}">
        <p14:creationId xmlns:p14="http://schemas.microsoft.com/office/powerpoint/2010/main" val="1503467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251520" y="2377442"/>
            <a:ext cx="8229600" cy="1143000"/>
          </a:xfrm>
        </p:spPr>
        <p:txBody>
          <a:bodyPr>
            <a:noAutofit/>
          </a:bodyPr>
          <a:lstStyle/>
          <a:p>
            <a:pPr algn="ctr"/>
            <a:r>
              <a:rPr lang="fr-FR" sz="1000" dirty="0"/>
              <a:t/>
            </a:r>
            <a:br>
              <a:rPr lang="fr-FR" sz="1000" dirty="0"/>
            </a:br>
            <a:endParaRPr lang="fr-FR" sz="2400" b="1" dirty="0"/>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59</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pic>
        <p:nvPicPr>
          <p:cNvPr id="6" name="Image 5"/>
          <p:cNvPicPr>
            <a:picLocks noChangeAspect="1"/>
          </p:cNvPicPr>
          <p:nvPr/>
        </p:nvPicPr>
        <p:blipFill>
          <a:blip r:embed="rId3"/>
          <a:stretch>
            <a:fillRect/>
          </a:stretch>
        </p:blipFill>
        <p:spPr>
          <a:xfrm>
            <a:off x="1048218" y="181116"/>
            <a:ext cx="7047563" cy="6495767"/>
          </a:xfrm>
          <a:prstGeom prst="rect">
            <a:avLst/>
          </a:prstGeom>
        </p:spPr>
      </p:pic>
    </p:spTree>
    <p:extLst>
      <p:ext uri="{BB962C8B-B14F-4D97-AF65-F5344CB8AC3E}">
        <p14:creationId xmlns:p14="http://schemas.microsoft.com/office/powerpoint/2010/main" val="1802922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358775" y="747713"/>
            <a:ext cx="8785225" cy="4895850"/>
          </a:xfrm>
        </p:spPr>
        <p:txBody>
          <a:bodyPr>
            <a:noAutofit/>
          </a:bodyPr>
          <a:lstStyle/>
          <a:p>
            <a:pPr marL="0" indent="0">
              <a:buNone/>
            </a:pPr>
            <a:endParaRPr lang="fr-FR" sz="1600" b="1" dirty="0"/>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0"/>
            <a:ext cx="4688086" cy="6858000"/>
          </a:xfrm>
          <a:prstGeom prst="rect">
            <a:avLst/>
          </a:prstGeom>
        </p:spPr>
      </p:pic>
    </p:spTree>
    <p:extLst>
      <p:ext uri="{BB962C8B-B14F-4D97-AF65-F5344CB8AC3E}">
        <p14:creationId xmlns:p14="http://schemas.microsoft.com/office/powerpoint/2010/main" val="3725208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251520" y="2377442"/>
            <a:ext cx="8229600" cy="1143000"/>
          </a:xfrm>
        </p:spPr>
        <p:txBody>
          <a:bodyPr>
            <a:noAutofit/>
          </a:bodyPr>
          <a:lstStyle/>
          <a:p>
            <a:pPr algn="ctr"/>
            <a:r>
              <a:rPr lang="fr-FR" sz="1000" dirty="0"/>
              <a:t/>
            </a:r>
            <a:br>
              <a:rPr lang="fr-FR" sz="1000" dirty="0"/>
            </a:br>
            <a:endParaRPr lang="fr-FR" sz="2400" b="1" dirty="0"/>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60</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8" name="Rectangle 7"/>
          <p:cNvSpPr/>
          <p:nvPr/>
        </p:nvSpPr>
        <p:spPr>
          <a:xfrm>
            <a:off x="457200" y="518627"/>
            <a:ext cx="7560840" cy="584775"/>
          </a:xfrm>
          <a:prstGeom prst="rect">
            <a:avLst/>
          </a:prstGeom>
        </p:spPr>
        <p:txBody>
          <a:bodyPr wrap="square">
            <a:spAutoFit/>
          </a:bodyPr>
          <a:lstStyle/>
          <a:p>
            <a:pPr algn="ctr"/>
            <a:r>
              <a:rPr lang="fr-FR" sz="32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ADZ </a:t>
            </a:r>
            <a:r>
              <a:rPr lang="fr-FR" sz="3200" b="1"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RAPPORT MORAL</a:t>
            </a:r>
            <a:endParaRPr lang="fr-FR" sz="3200" b="1"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70315" y="1625916"/>
            <a:ext cx="8280920" cy="4542526"/>
          </a:xfrm>
          <a:prstGeom prst="rect">
            <a:avLst/>
          </a:prstGeom>
        </p:spPr>
        <p:txBody>
          <a:bodyPr wrap="square">
            <a:spAutoFit/>
          </a:bodyPr>
          <a:lstStyle/>
          <a:p>
            <a:pPr>
              <a:lnSpc>
                <a:spcPct val="107000"/>
              </a:lnSpc>
              <a:spcAft>
                <a:spcPts val="800"/>
              </a:spcAft>
            </a:pPr>
            <a:r>
              <a:rPr lang="fr-FR"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
            </a:r>
            <a:br>
              <a:rPr lang="fr-FR"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br>
            <a:r>
              <a:rPr lang="fr-FR" sz="2000"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L’Association des Amis du Zéro (ADZ) a pour but de rassembler des amateurs de modèles réduits ferroviaires, modélistes, collectionneurs et artisans.</a:t>
            </a:r>
          </a:p>
          <a:p>
            <a:pPr>
              <a:lnSpc>
                <a:spcPct val="107000"/>
              </a:lnSpc>
              <a:spcAft>
                <a:spcPts val="800"/>
              </a:spcAft>
            </a:pPr>
            <a:r>
              <a:rPr lang="fr-FR" sz="2000"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Dans le cadre de réunions ayant lieu au Vatel de Nîmes, chacun peut partager ses réalisations et ses trouvailles. Ces réunions sont aussi l’occasion d’être informé de l’actualité présent du modélisme ferroviaire en présentant des contres rendus d’expo éloignées, l’avancement des modèles en cours de fabrication ainsi que les prévisions des artisans.</a:t>
            </a:r>
          </a:p>
          <a:p>
            <a:pPr>
              <a:lnSpc>
                <a:spcPct val="107000"/>
              </a:lnSpc>
              <a:spcAft>
                <a:spcPts val="800"/>
              </a:spcAft>
            </a:pPr>
            <a:r>
              <a:rPr lang="fr-FR" sz="2000"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ADZ  prend contact avec les artisans pour des achats groupés a conditions particulières ainsi que pour la réalisation de modèles n’existant pas sur le marché.</a:t>
            </a:r>
          </a:p>
          <a:p>
            <a:pPr>
              <a:lnSpc>
                <a:spcPct val="107000"/>
              </a:lnSpc>
              <a:spcAft>
                <a:spcPts val="800"/>
              </a:spcAft>
            </a:pPr>
            <a:r>
              <a:rPr lang="fr-FR"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 </a:t>
            </a:r>
          </a:p>
          <a:p>
            <a:pPr>
              <a:spcAft>
                <a:spcPts val="800"/>
              </a:spcAft>
            </a:pPr>
            <a:r>
              <a:rPr lang="fr-FR" sz="1000" dirty="0" smtClean="0">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9165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251520" y="2377442"/>
            <a:ext cx="8229600" cy="1143000"/>
          </a:xfrm>
        </p:spPr>
        <p:txBody>
          <a:bodyPr>
            <a:noAutofit/>
          </a:bodyPr>
          <a:lstStyle/>
          <a:p>
            <a:pPr algn="ctr"/>
            <a:r>
              <a:rPr lang="fr-FR" sz="1000" dirty="0"/>
              <a:t/>
            </a:r>
            <a:br>
              <a:rPr lang="fr-FR" sz="1000" dirty="0"/>
            </a:br>
            <a:endParaRPr lang="fr-FR" sz="2400" b="1" dirty="0"/>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61</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6" name="Rectangle 5"/>
          <p:cNvSpPr/>
          <p:nvPr/>
        </p:nvSpPr>
        <p:spPr>
          <a:xfrm>
            <a:off x="25879" y="-387424"/>
            <a:ext cx="8280920" cy="2039789"/>
          </a:xfrm>
          <a:prstGeom prst="rect">
            <a:avLst/>
          </a:prstGeom>
        </p:spPr>
        <p:txBody>
          <a:bodyPr wrap="square">
            <a:spAutoFit/>
          </a:bodyPr>
          <a:lstStyle/>
          <a:p>
            <a:pPr>
              <a:lnSpc>
                <a:spcPct val="107000"/>
              </a:lnSpc>
              <a:spcAft>
                <a:spcPts val="800"/>
              </a:spcAft>
            </a:pPr>
            <a:r>
              <a:rPr lang="fr-FR" sz="2000" dirty="0">
                <a:latin typeface="Calibri" panose="020F0502020204030204" pitchFamily="34" charset="0"/>
                <a:ea typeface="Calibri" panose="020F0502020204030204" pitchFamily="34" charset="0"/>
                <a:cs typeface="Times New Roman" panose="02020603050405020304" pitchFamily="18" charset="0"/>
              </a:rPr>
              <a:t>ADZ RAPPORT MORAL DECEMBRE 2022</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a:t>
            </a:r>
            <a:endParaRPr lang="fr-FR" sz="1200"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3600"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 </a:t>
            </a:r>
            <a:r>
              <a:rPr lang="fr-FR"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ADZ RAPPORT MORAL</a:t>
            </a:r>
          </a:p>
          <a:p>
            <a:pPr>
              <a:lnSpc>
                <a:spcPct val="107000"/>
              </a:lnSpc>
              <a:spcAft>
                <a:spcPts val="800"/>
              </a:spcAft>
            </a:pPr>
            <a:endParaRPr lang="fr-FR" sz="1200"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fr-FR" sz="1000" dirty="0" smtClean="0">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83725" y="2171850"/>
            <a:ext cx="8074512" cy="3590727"/>
          </a:xfrm>
          <a:prstGeom prst="rect">
            <a:avLst/>
          </a:prstGeom>
        </p:spPr>
        <p:txBody>
          <a:bodyPr wrap="square">
            <a:spAutoFit/>
          </a:bodyPr>
          <a:lstStyle/>
          <a:p>
            <a:pPr>
              <a:lnSpc>
                <a:spcPct val="107000"/>
              </a:lnSpc>
              <a:spcAft>
                <a:spcPts val="800"/>
              </a:spcAft>
            </a:pPr>
            <a:r>
              <a:rPr lang="fr-FR" sz="2000" dirty="0">
                <a:solidFill>
                  <a:srgbClr val="0000FF"/>
                </a:solidFill>
                <a:latin typeface="Calibri" panose="020F0502020204030204" pitchFamily="34" charset="0"/>
                <a:ea typeface="Calibri" panose="020F0502020204030204" pitchFamily="34" charset="0"/>
                <a:cs typeface="Times New Roman" panose="02020603050405020304" pitchFamily="18" charset="0"/>
              </a:rPr>
              <a:t>ADZ a déjà organisé des déplacements pour des manifestations extérieures, Gauge O Guild à Telford, UK. Les conditions sanitaires récentes ont empêché d’autres déplacements, Italie entre autres ou les artisans nous ont conviés.   </a:t>
            </a:r>
            <a:endParaRPr lang="fr-FR" sz="16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000" dirty="0">
                <a:solidFill>
                  <a:srgbClr val="0000FF"/>
                </a:solidFill>
                <a:latin typeface="Calibri" panose="020F0502020204030204" pitchFamily="34" charset="0"/>
                <a:ea typeface="Calibri" panose="020F0502020204030204" pitchFamily="34" charset="0"/>
                <a:cs typeface="Times New Roman" panose="02020603050405020304" pitchFamily="18" charset="0"/>
              </a:rPr>
              <a:t>ADZ organise annuellement une manifestation dénommée « Réunion des Amateurs Constructeurs ». Cette manifestation se déroule au Vatel sur invitation et permet d’accueillir des amateurs éloignés, les artisans étant aussi présents à cette occasion.</a:t>
            </a:r>
            <a:endParaRPr lang="fr-FR" sz="16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000" dirty="0">
                <a:solidFill>
                  <a:srgbClr val="0000FF"/>
                </a:solidFill>
                <a:latin typeface="Calibri" panose="020F0502020204030204" pitchFamily="34" charset="0"/>
                <a:ea typeface="Calibri" panose="020F0502020204030204" pitchFamily="34" charset="0"/>
                <a:cs typeface="Times New Roman" panose="02020603050405020304" pitchFamily="18" charset="0"/>
              </a:rPr>
              <a:t>Cette année, quelques membres d’ADZ, ont conçu et fabriqué des éléments de modules afin de permettre, lord de nos réunions, de faire rouler le matériel. Ces modules sont à assembler et à décorer par leur demandeur</a:t>
            </a:r>
            <a:r>
              <a:rPr lang="fr-FR" dirty="0">
                <a:solidFill>
                  <a:srgbClr val="0000FF"/>
                </a:solidFill>
                <a:latin typeface="Calibri" panose="020F0502020204030204" pitchFamily="34" charset="0"/>
                <a:ea typeface="Calibri" panose="020F0502020204030204" pitchFamily="34" charset="0"/>
                <a:cs typeface="Times New Roman" panose="02020603050405020304" pitchFamily="18" charset="0"/>
              </a:rPr>
              <a:t>.  </a:t>
            </a:r>
            <a:endParaRPr lang="fr-FR" sz="14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2596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251520" y="2377442"/>
            <a:ext cx="8229600" cy="1143000"/>
          </a:xfrm>
        </p:spPr>
        <p:txBody>
          <a:bodyPr>
            <a:noAutofit/>
          </a:bodyPr>
          <a:lstStyle/>
          <a:p>
            <a:pPr algn="ctr"/>
            <a:r>
              <a:rPr lang="fr-FR" sz="1000" dirty="0"/>
              <a:t/>
            </a:r>
            <a:br>
              <a:rPr lang="fr-FR" sz="1000" dirty="0"/>
            </a:br>
            <a:endParaRPr lang="fr-FR" sz="2400" b="1" dirty="0"/>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62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7" name="Rectangle 6"/>
          <p:cNvSpPr/>
          <p:nvPr/>
        </p:nvSpPr>
        <p:spPr>
          <a:xfrm>
            <a:off x="251520" y="1470665"/>
            <a:ext cx="7776864" cy="4278094"/>
          </a:xfrm>
          <a:prstGeom prst="rect">
            <a:avLst/>
          </a:prstGeom>
        </p:spPr>
        <p:txBody>
          <a:bodyPr wrap="square">
            <a:spAutoFit/>
          </a:bodyPr>
          <a:lstStyle/>
          <a:p>
            <a:pPr lvl="0" algn="ctr">
              <a:spcAft>
                <a:spcPts val="0"/>
              </a:spcAft>
              <a:buNone/>
            </a:pPr>
            <a:r>
              <a:rPr lang="fr-FR" sz="2400" b="1" dirty="0" smtClean="0">
                <a:solidFill>
                  <a:srgbClr val="FF0000"/>
                </a:solidFill>
              </a:rPr>
              <a:t>Adhérents</a:t>
            </a:r>
          </a:p>
          <a:p>
            <a:pPr lvl="0" algn="ctr">
              <a:spcAft>
                <a:spcPts val="0"/>
              </a:spcAft>
              <a:buNone/>
            </a:pPr>
            <a:r>
              <a:rPr lang="fr-FR" sz="2400" b="1" dirty="0" smtClean="0">
                <a:solidFill>
                  <a:srgbClr val="0000FF"/>
                </a:solidFill>
              </a:rPr>
              <a:t>Nous étions cette saison 40 membres</a:t>
            </a:r>
          </a:p>
          <a:p>
            <a:pPr lvl="0" algn="ctr">
              <a:spcAft>
                <a:spcPts val="0"/>
              </a:spcAft>
              <a:buNone/>
            </a:pPr>
            <a:r>
              <a:rPr lang="fr-FR" sz="2400" b="1" dirty="0" smtClean="0">
                <a:solidFill>
                  <a:srgbClr val="0000FF"/>
                </a:solidFill>
              </a:rPr>
              <a:t>dont 28 à jour de cotisation et un membre honoraire.</a:t>
            </a:r>
            <a:endParaRPr lang="fr-FR" sz="2400" b="1" dirty="0">
              <a:solidFill>
                <a:srgbClr val="0000FF"/>
              </a:solidFill>
            </a:endParaRPr>
          </a:p>
          <a:p>
            <a:pPr lvl="0" algn="ctr">
              <a:spcAft>
                <a:spcPts val="0"/>
              </a:spcAft>
              <a:buNone/>
            </a:pPr>
            <a:endParaRPr lang="fr-FR" sz="2400" b="1" dirty="0" smtClean="0">
              <a:solidFill>
                <a:srgbClr val="0000FF"/>
              </a:solidFill>
            </a:endParaRPr>
          </a:p>
          <a:p>
            <a:pPr lvl="0" algn="ctr">
              <a:spcAft>
                <a:spcPts val="0"/>
              </a:spcAft>
              <a:buNone/>
            </a:pPr>
            <a:r>
              <a:rPr lang="fr-FR" sz="2400" b="1" dirty="0" smtClean="0">
                <a:solidFill>
                  <a:srgbClr val="FF0000"/>
                </a:solidFill>
              </a:rPr>
              <a:t>Réunions</a:t>
            </a:r>
          </a:p>
          <a:p>
            <a:pPr lvl="0" algn="ctr">
              <a:spcAft>
                <a:spcPts val="0"/>
              </a:spcAft>
              <a:buNone/>
            </a:pPr>
            <a:r>
              <a:rPr lang="fr-FR" sz="2400" b="1" dirty="0" smtClean="0">
                <a:solidFill>
                  <a:srgbClr val="0000FF"/>
                </a:solidFill>
              </a:rPr>
              <a:t>Nous avons organisé nos 4 </a:t>
            </a:r>
            <a:r>
              <a:rPr lang="fr-FR" sz="2400" b="1" dirty="0">
                <a:solidFill>
                  <a:srgbClr val="0000FF"/>
                </a:solidFill>
              </a:rPr>
              <a:t>réunions </a:t>
            </a:r>
            <a:r>
              <a:rPr lang="fr-FR" sz="2400" b="1" dirty="0" smtClean="0">
                <a:solidFill>
                  <a:srgbClr val="0000FF"/>
                </a:solidFill>
              </a:rPr>
              <a:t>traditionnelles.</a:t>
            </a:r>
            <a:endParaRPr lang="fr-FR" sz="2400" b="1" dirty="0">
              <a:solidFill>
                <a:srgbClr val="0000FF"/>
              </a:solidFill>
            </a:endParaRPr>
          </a:p>
          <a:p>
            <a:pPr lvl="3">
              <a:spcAft>
                <a:spcPts val="0"/>
              </a:spcAft>
            </a:pPr>
            <a:r>
              <a:rPr lang="fr-FR" sz="1600" b="1" dirty="0">
                <a:solidFill>
                  <a:srgbClr val="0000FF"/>
                </a:solidFill>
              </a:rPr>
              <a:t>	</a:t>
            </a:r>
          </a:p>
          <a:p>
            <a:pPr lvl="3">
              <a:spcAft>
                <a:spcPts val="0"/>
              </a:spcAft>
              <a:buFont typeface="Arial" pitchFamily="32"/>
              <a:buChar char="•"/>
            </a:pPr>
            <a:r>
              <a:rPr lang="fr-FR" sz="1600" b="1" dirty="0">
                <a:solidFill>
                  <a:srgbClr val="0000FF"/>
                </a:solidFill>
              </a:rPr>
              <a:t> </a:t>
            </a:r>
            <a:r>
              <a:rPr lang="fr-FR" sz="1600" b="1" dirty="0" smtClean="0">
                <a:solidFill>
                  <a:srgbClr val="0000FF"/>
                </a:solidFill>
              </a:rPr>
              <a:t> ADZ  </a:t>
            </a:r>
            <a:r>
              <a:rPr lang="fr-FR" sz="1600" b="1" dirty="0">
                <a:solidFill>
                  <a:srgbClr val="0000FF"/>
                </a:solidFill>
              </a:rPr>
              <a:t>octobre </a:t>
            </a:r>
            <a:r>
              <a:rPr lang="fr-FR" sz="1600" b="1" dirty="0" smtClean="0">
                <a:solidFill>
                  <a:srgbClr val="0000FF"/>
                </a:solidFill>
              </a:rPr>
              <a:t>2021</a:t>
            </a:r>
            <a:r>
              <a:rPr lang="fr-FR" sz="1600" b="1" dirty="0">
                <a:solidFill>
                  <a:srgbClr val="0000FF"/>
                </a:solidFill>
              </a:rPr>
              <a:t>			</a:t>
            </a:r>
            <a:r>
              <a:rPr lang="fr-FR" sz="1600" b="1" dirty="0" smtClean="0">
                <a:solidFill>
                  <a:srgbClr val="0000FF"/>
                </a:solidFill>
              </a:rPr>
              <a:t>32 </a:t>
            </a:r>
            <a:r>
              <a:rPr lang="fr-FR" sz="1600" b="1" dirty="0">
                <a:solidFill>
                  <a:srgbClr val="0000FF"/>
                </a:solidFill>
              </a:rPr>
              <a:t>présents</a:t>
            </a:r>
          </a:p>
          <a:p>
            <a:pPr lvl="3">
              <a:buFont typeface="Arial" pitchFamily="32"/>
              <a:buChar char="•"/>
            </a:pPr>
            <a:r>
              <a:rPr lang="fr-FR" sz="1600" b="1" dirty="0">
                <a:solidFill>
                  <a:srgbClr val="0000FF"/>
                </a:solidFill>
              </a:rPr>
              <a:t> </a:t>
            </a:r>
            <a:r>
              <a:rPr lang="fr-FR" sz="1600" b="1" dirty="0" smtClean="0">
                <a:solidFill>
                  <a:srgbClr val="0000FF"/>
                </a:solidFill>
              </a:rPr>
              <a:t> ADZ  </a:t>
            </a:r>
            <a:r>
              <a:rPr lang="fr-FR" sz="1600" b="1" dirty="0">
                <a:solidFill>
                  <a:srgbClr val="0000FF"/>
                </a:solidFill>
              </a:rPr>
              <a:t>décembre </a:t>
            </a:r>
            <a:r>
              <a:rPr lang="fr-FR" sz="1600" b="1" dirty="0" smtClean="0">
                <a:solidFill>
                  <a:srgbClr val="0000FF"/>
                </a:solidFill>
              </a:rPr>
              <a:t>2021</a:t>
            </a:r>
            <a:r>
              <a:rPr lang="fr-FR" sz="1600" b="1" dirty="0">
                <a:solidFill>
                  <a:srgbClr val="0000FF"/>
                </a:solidFill>
              </a:rPr>
              <a:t>			</a:t>
            </a:r>
            <a:r>
              <a:rPr lang="fr-FR" sz="1600" b="1" dirty="0" smtClean="0">
                <a:solidFill>
                  <a:srgbClr val="0000FF"/>
                </a:solidFill>
              </a:rPr>
              <a:t>27 </a:t>
            </a:r>
            <a:r>
              <a:rPr lang="fr-FR" sz="1600" b="1" dirty="0">
                <a:solidFill>
                  <a:srgbClr val="0000FF"/>
                </a:solidFill>
              </a:rPr>
              <a:t>présents</a:t>
            </a:r>
          </a:p>
          <a:p>
            <a:pPr lvl="3">
              <a:spcAft>
                <a:spcPts val="0"/>
              </a:spcAft>
              <a:buFont typeface="Arial" pitchFamily="32"/>
              <a:buChar char="•"/>
            </a:pPr>
            <a:r>
              <a:rPr lang="fr-FR" sz="1600" b="1" dirty="0" smtClean="0">
                <a:solidFill>
                  <a:srgbClr val="0000FF"/>
                </a:solidFill>
              </a:rPr>
              <a:t> ADZ  février 2022</a:t>
            </a:r>
            <a:r>
              <a:rPr lang="fr-FR" sz="1600" b="1" dirty="0">
                <a:solidFill>
                  <a:srgbClr val="0000FF"/>
                </a:solidFill>
              </a:rPr>
              <a:t>			</a:t>
            </a:r>
            <a:r>
              <a:rPr lang="fr-FR" sz="1600" b="1" dirty="0" smtClean="0">
                <a:solidFill>
                  <a:srgbClr val="0000FF"/>
                </a:solidFill>
              </a:rPr>
              <a:t>26</a:t>
            </a:r>
            <a:r>
              <a:rPr lang="fr-FR" sz="1600" b="1" dirty="0">
                <a:solidFill>
                  <a:srgbClr val="0000FF"/>
                </a:solidFill>
              </a:rPr>
              <a:t>présents</a:t>
            </a:r>
          </a:p>
          <a:p>
            <a:pPr lvl="3">
              <a:spcAft>
                <a:spcPts val="0"/>
              </a:spcAft>
              <a:buFont typeface="Arial" pitchFamily="32"/>
              <a:buChar char="•"/>
            </a:pPr>
            <a:r>
              <a:rPr lang="fr-FR" sz="1600" b="1" dirty="0" smtClean="0">
                <a:solidFill>
                  <a:srgbClr val="0000FF"/>
                </a:solidFill>
              </a:rPr>
              <a:t> ADZ avril 2022</a:t>
            </a:r>
            <a:r>
              <a:rPr lang="fr-FR" sz="1600" b="1" dirty="0">
                <a:solidFill>
                  <a:srgbClr val="0000FF"/>
                </a:solidFill>
              </a:rPr>
              <a:t>			</a:t>
            </a:r>
            <a:r>
              <a:rPr lang="fr-FR" sz="1600" b="1" dirty="0" smtClean="0">
                <a:solidFill>
                  <a:srgbClr val="0000FF"/>
                </a:solidFill>
              </a:rPr>
              <a:t>	15 présents</a:t>
            </a:r>
          </a:p>
          <a:p>
            <a:pPr lvl="3">
              <a:spcAft>
                <a:spcPts val="0"/>
              </a:spcAft>
            </a:pPr>
            <a:endParaRPr lang="fr-FR" sz="1600" b="1" dirty="0">
              <a:solidFill>
                <a:srgbClr val="0000FF"/>
              </a:solidFill>
            </a:endParaRPr>
          </a:p>
          <a:p>
            <a:pPr lvl="3" algn="ctr">
              <a:spcAft>
                <a:spcPts val="0"/>
              </a:spcAft>
            </a:pPr>
            <a:r>
              <a:rPr lang="fr-FR" sz="1600" b="1" dirty="0" smtClean="0">
                <a:solidFill>
                  <a:srgbClr val="0000FF"/>
                </a:solidFill>
              </a:rPr>
              <a:t>Ce qui représente  100 présences au VATEL</a:t>
            </a:r>
          </a:p>
          <a:p>
            <a:pPr lvl="3">
              <a:spcAft>
                <a:spcPts val="0"/>
              </a:spcAft>
            </a:pPr>
            <a:endParaRPr lang="fr-FR" sz="1600" b="1" dirty="0" smtClean="0">
              <a:solidFill>
                <a:srgbClr val="0000FF"/>
              </a:solidFill>
            </a:endParaRPr>
          </a:p>
        </p:txBody>
      </p:sp>
      <p:sp>
        <p:nvSpPr>
          <p:cNvPr id="8" name="Rectangle 7"/>
          <p:cNvSpPr/>
          <p:nvPr/>
        </p:nvSpPr>
        <p:spPr>
          <a:xfrm>
            <a:off x="539552" y="393447"/>
            <a:ext cx="7560840" cy="1077218"/>
          </a:xfrm>
          <a:prstGeom prst="rect">
            <a:avLst/>
          </a:prstGeom>
        </p:spPr>
        <p:txBody>
          <a:bodyPr wrap="square">
            <a:spAutoFit/>
          </a:bodyPr>
          <a:lstStyle/>
          <a:p>
            <a:pPr algn="ctr"/>
            <a:r>
              <a:rPr lang="fr-FR" sz="3200" b="1" dirty="0" smtClean="0">
                <a:solidFill>
                  <a:srgbClr val="0000FF"/>
                </a:solidFill>
              </a:rPr>
              <a:t>Rapport</a:t>
            </a:r>
            <a:r>
              <a:rPr lang="fr-FR" sz="3200" b="1" dirty="0"/>
              <a:t> </a:t>
            </a:r>
            <a:r>
              <a:rPr lang="fr-FR" sz="3200" b="1" dirty="0" smtClean="0">
                <a:solidFill>
                  <a:srgbClr val="0000FF"/>
                </a:solidFill>
              </a:rPr>
              <a:t>d’activité 2021-2022</a:t>
            </a:r>
            <a:endParaRPr lang="fr-FR" sz="3200" dirty="0">
              <a:solidFill>
                <a:srgbClr val="0000FF"/>
              </a:solidFill>
            </a:endParaRPr>
          </a:p>
          <a:p>
            <a:pPr algn="ctr"/>
            <a:endParaRPr lang="fr-FR" sz="3200" dirty="0">
              <a:solidFill>
                <a:srgbClr val="0000FF"/>
              </a:solidFill>
            </a:endParaRPr>
          </a:p>
        </p:txBody>
      </p:sp>
    </p:spTree>
    <p:extLst>
      <p:ext uri="{BB962C8B-B14F-4D97-AF65-F5344CB8AC3E}">
        <p14:creationId xmlns:p14="http://schemas.microsoft.com/office/powerpoint/2010/main" val="909265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63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7" name="Rectangle 6"/>
          <p:cNvSpPr/>
          <p:nvPr/>
        </p:nvSpPr>
        <p:spPr>
          <a:xfrm>
            <a:off x="557751" y="1268760"/>
            <a:ext cx="8352928" cy="5447645"/>
          </a:xfrm>
          <a:prstGeom prst="rect">
            <a:avLst/>
          </a:prstGeom>
        </p:spPr>
        <p:txBody>
          <a:bodyPr wrap="square">
            <a:spAutoFit/>
          </a:bodyPr>
          <a:lstStyle/>
          <a:p>
            <a:pPr algn="ctr"/>
            <a:r>
              <a:rPr lang="fr-FR" sz="2400" b="1" dirty="0" smtClean="0">
                <a:solidFill>
                  <a:srgbClr val="FF0000"/>
                </a:solidFill>
              </a:rPr>
              <a:t>Réunion </a:t>
            </a:r>
            <a:r>
              <a:rPr lang="fr-FR" sz="2400" b="1" dirty="0">
                <a:solidFill>
                  <a:srgbClr val="FF0000"/>
                </a:solidFill>
              </a:rPr>
              <a:t>des </a:t>
            </a:r>
            <a:r>
              <a:rPr lang="fr-FR" sz="2400" b="1" dirty="0" smtClean="0">
                <a:solidFill>
                  <a:srgbClr val="FF0000"/>
                </a:solidFill>
              </a:rPr>
              <a:t>constructeurs 2022</a:t>
            </a:r>
          </a:p>
          <a:p>
            <a:pPr algn="ctr"/>
            <a:endParaRPr lang="fr-FR" sz="2400" b="1" dirty="0">
              <a:solidFill>
                <a:srgbClr val="FF0000"/>
              </a:solidFill>
            </a:endParaRPr>
          </a:p>
          <a:p>
            <a:pPr lvl="0">
              <a:spcAft>
                <a:spcPts val="0"/>
              </a:spcAft>
              <a:buNone/>
            </a:pPr>
            <a:r>
              <a:rPr lang="fr-FR" sz="2400" b="1" dirty="0" smtClean="0">
                <a:solidFill>
                  <a:srgbClr val="0000FF"/>
                </a:solidFill>
              </a:rPr>
              <a:t>Une exposition exceptionnelle de plus de 300 modèles.</a:t>
            </a:r>
          </a:p>
          <a:p>
            <a:r>
              <a:rPr lang="fr-FR" sz="2400" b="1" dirty="0">
                <a:solidFill>
                  <a:srgbClr val="0000FF"/>
                </a:solidFill>
              </a:rPr>
              <a:t>Une grande réussite avec 90 personnes présentes.</a:t>
            </a:r>
          </a:p>
          <a:p>
            <a:pPr lvl="0">
              <a:spcAft>
                <a:spcPts val="0"/>
              </a:spcAft>
              <a:buNone/>
            </a:pPr>
            <a:endParaRPr lang="fr-FR" sz="2400" b="1" dirty="0" smtClean="0">
              <a:solidFill>
                <a:srgbClr val="0000FF"/>
              </a:solidFill>
            </a:endParaRPr>
          </a:p>
          <a:p>
            <a:pPr marL="342900" lvl="0" indent="-342900">
              <a:spcAft>
                <a:spcPts val="0"/>
              </a:spcAft>
              <a:buFont typeface="Arial" panose="020B0604020202020204" pitchFamily="34" charset="0"/>
              <a:buChar char="•"/>
            </a:pPr>
            <a:r>
              <a:rPr lang="fr-FR" sz="2000" b="1" dirty="0" smtClean="0">
                <a:solidFill>
                  <a:srgbClr val="0000FF"/>
                </a:solidFill>
              </a:rPr>
              <a:t>16 </a:t>
            </a:r>
            <a:r>
              <a:rPr lang="fr-FR" sz="2000" b="1" dirty="0">
                <a:solidFill>
                  <a:srgbClr val="0000FF"/>
                </a:solidFill>
              </a:rPr>
              <a:t>Artisans </a:t>
            </a:r>
            <a:r>
              <a:rPr lang="fr-FR" sz="2000" b="1" dirty="0" smtClean="0">
                <a:solidFill>
                  <a:srgbClr val="0000FF"/>
                </a:solidFill>
              </a:rPr>
              <a:t>: AD </a:t>
            </a:r>
            <a:r>
              <a:rPr lang="fr-FR" sz="2000" b="1" dirty="0">
                <a:solidFill>
                  <a:srgbClr val="0000FF"/>
                </a:solidFill>
              </a:rPr>
              <a:t>TRAINS MODEL'S – AMJL- ARCHITECTURE DE France – CMF - COUTIER MONTAGE KIT – DJFR –ELLETREN – LOMBARDI – MAGROU - MINIATURES JA – PESOLILLO - pk-321.com  - PLM MODELISME - TRAIN MODELE </a:t>
            </a:r>
            <a:r>
              <a:rPr lang="fr-FR" sz="2000" b="1" dirty="0" smtClean="0">
                <a:solidFill>
                  <a:srgbClr val="0000FF"/>
                </a:solidFill>
              </a:rPr>
              <a:t>– VERNAY</a:t>
            </a:r>
          </a:p>
          <a:p>
            <a:pPr lvl="0">
              <a:spcAft>
                <a:spcPts val="0"/>
              </a:spcAft>
              <a:buNone/>
            </a:pPr>
            <a:endParaRPr lang="fr-FR" sz="2000" b="1" dirty="0" smtClean="0">
              <a:solidFill>
                <a:srgbClr val="0000FF"/>
              </a:solidFill>
            </a:endParaRPr>
          </a:p>
          <a:p>
            <a:pPr marL="342900" lvl="0" indent="-342900">
              <a:spcAft>
                <a:spcPts val="0"/>
              </a:spcAft>
              <a:buFont typeface="Arial" panose="020B0604020202020204" pitchFamily="34" charset="0"/>
              <a:buChar char="•"/>
            </a:pPr>
            <a:r>
              <a:rPr lang="fr-FR" sz="2000" b="1" dirty="0" smtClean="0">
                <a:solidFill>
                  <a:srgbClr val="0000FF"/>
                </a:solidFill>
              </a:rPr>
              <a:t> Un suisse, un allemand, deux hollandais, deux italiens.</a:t>
            </a:r>
          </a:p>
          <a:p>
            <a:pPr marL="342900" lvl="0" indent="-342900">
              <a:spcAft>
                <a:spcPts val="0"/>
              </a:spcAft>
              <a:buFont typeface="Arial" panose="020B0604020202020204" pitchFamily="34" charset="0"/>
              <a:buChar char="•"/>
            </a:pPr>
            <a:r>
              <a:rPr lang="fr-FR" sz="2000" b="1" dirty="0" smtClean="0">
                <a:solidFill>
                  <a:srgbClr val="0000FF"/>
                </a:solidFill>
              </a:rPr>
              <a:t>31 amis du zéro</a:t>
            </a:r>
          </a:p>
          <a:p>
            <a:pPr marL="342900" lvl="0" indent="-342900">
              <a:spcAft>
                <a:spcPts val="0"/>
              </a:spcAft>
              <a:buFont typeface="Arial" panose="020B0604020202020204" pitchFamily="34" charset="0"/>
              <a:buChar char="•"/>
            </a:pPr>
            <a:r>
              <a:rPr lang="fr-FR" sz="2000" b="1" dirty="0" smtClean="0">
                <a:solidFill>
                  <a:srgbClr val="0000FF"/>
                </a:solidFill>
              </a:rPr>
              <a:t>31 amateurs</a:t>
            </a:r>
          </a:p>
          <a:p>
            <a:pPr marL="342900" lvl="0" indent="-342900">
              <a:spcAft>
                <a:spcPts val="0"/>
              </a:spcAft>
              <a:buFont typeface="Arial" panose="020B0604020202020204" pitchFamily="34" charset="0"/>
              <a:buChar char="•"/>
            </a:pPr>
            <a:r>
              <a:rPr lang="fr-FR" sz="2000" b="1" dirty="0" smtClean="0">
                <a:solidFill>
                  <a:srgbClr val="0000FF"/>
                </a:solidFill>
              </a:rPr>
              <a:t>2 membres du bureau du CDZ</a:t>
            </a:r>
          </a:p>
          <a:p>
            <a:pPr marL="342900" lvl="0" indent="-342900">
              <a:spcAft>
                <a:spcPts val="0"/>
              </a:spcAft>
              <a:buFont typeface="Arial" panose="020B0604020202020204" pitchFamily="34" charset="0"/>
              <a:buChar char="•"/>
            </a:pPr>
            <a:endParaRPr lang="fr-FR" sz="2400" b="1" dirty="0" smtClean="0">
              <a:solidFill>
                <a:srgbClr val="0000FF"/>
              </a:solidFill>
            </a:endParaRPr>
          </a:p>
          <a:p>
            <a:pPr lvl="0">
              <a:spcAft>
                <a:spcPts val="0"/>
              </a:spcAft>
              <a:buNone/>
            </a:pPr>
            <a:endParaRPr lang="fr-FR" sz="2400" b="1" dirty="0" smtClean="0">
              <a:solidFill>
                <a:srgbClr val="0000FF"/>
              </a:solidFill>
            </a:endParaRPr>
          </a:p>
        </p:txBody>
      </p:sp>
      <p:sp>
        <p:nvSpPr>
          <p:cNvPr id="8" name="Rectangle 7"/>
          <p:cNvSpPr/>
          <p:nvPr/>
        </p:nvSpPr>
        <p:spPr>
          <a:xfrm>
            <a:off x="585900" y="464405"/>
            <a:ext cx="7560840" cy="584775"/>
          </a:xfrm>
          <a:prstGeom prst="rect">
            <a:avLst/>
          </a:prstGeom>
        </p:spPr>
        <p:txBody>
          <a:bodyPr wrap="square">
            <a:spAutoFit/>
          </a:bodyPr>
          <a:lstStyle/>
          <a:p>
            <a:pPr algn="ctr"/>
            <a:r>
              <a:rPr lang="fr-FR" sz="3200" b="1" dirty="0" smtClean="0">
                <a:solidFill>
                  <a:srgbClr val="0000FF"/>
                </a:solidFill>
              </a:rPr>
              <a:t>Rapport</a:t>
            </a:r>
            <a:r>
              <a:rPr lang="fr-FR" sz="3200" b="1" dirty="0"/>
              <a:t> </a:t>
            </a:r>
            <a:r>
              <a:rPr lang="fr-FR" sz="3200" b="1" dirty="0" smtClean="0">
                <a:solidFill>
                  <a:srgbClr val="0000FF"/>
                </a:solidFill>
              </a:rPr>
              <a:t>d’activité 2021-2022</a:t>
            </a:r>
            <a:endParaRPr lang="fr-FR" sz="3200" dirty="0">
              <a:solidFill>
                <a:srgbClr val="0000FF"/>
              </a:solidFill>
            </a:endParaRPr>
          </a:p>
        </p:txBody>
      </p:sp>
    </p:spTree>
    <p:extLst>
      <p:ext uri="{BB962C8B-B14F-4D97-AF65-F5344CB8AC3E}">
        <p14:creationId xmlns:p14="http://schemas.microsoft.com/office/powerpoint/2010/main" val="2145417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64</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7" name="Rectangle 6"/>
          <p:cNvSpPr/>
          <p:nvPr/>
        </p:nvSpPr>
        <p:spPr>
          <a:xfrm>
            <a:off x="585900" y="668538"/>
            <a:ext cx="8352928" cy="5632311"/>
          </a:xfrm>
          <a:prstGeom prst="rect">
            <a:avLst/>
          </a:prstGeom>
        </p:spPr>
        <p:txBody>
          <a:bodyPr wrap="square">
            <a:spAutoFit/>
          </a:bodyPr>
          <a:lstStyle/>
          <a:p>
            <a:pPr lvl="0" algn="ctr">
              <a:spcAft>
                <a:spcPts val="0"/>
              </a:spcAft>
            </a:pPr>
            <a:r>
              <a:rPr lang="fr-FR" sz="2400" b="1" dirty="0" smtClean="0">
                <a:solidFill>
                  <a:srgbClr val="FF0000"/>
                </a:solidFill>
              </a:rPr>
              <a:t>Réunion </a:t>
            </a:r>
            <a:r>
              <a:rPr lang="fr-FR" sz="2400" b="1" dirty="0">
                <a:solidFill>
                  <a:srgbClr val="FF0000"/>
                </a:solidFill>
              </a:rPr>
              <a:t>des </a:t>
            </a:r>
            <a:r>
              <a:rPr lang="fr-FR" sz="2400" b="1" dirty="0" smtClean="0">
                <a:solidFill>
                  <a:srgbClr val="FF0000"/>
                </a:solidFill>
              </a:rPr>
              <a:t>constructeurs 2022</a:t>
            </a:r>
          </a:p>
          <a:p>
            <a:pPr lvl="0" algn="ctr">
              <a:spcAft>
                <a:spcPts val="0"/>
              </a:spcAft>
            </a:pPr>
            <a:r>
              <a:rPr lang="fr-FR" sz="2400" b="1" dirty="0" smtClean="0">
                <a:solidFill>
                  <a:srgbClr val="FF0000"/>
                </a:solidFill>
              </a:rPr>
              <a:t>Ateliers</a:t>
            </a:r>
          </a:p>
          <a:p>
            <a:pPr marL="342900" lvl="0" indent="-342900">
              <a:buFont typeface="Arial" panose="020B0604020202020204" pitchFamily="34" charset="0"/>
              <a:buChar char="•"/>
            </a:pPr>
            <a:r>
              <a:rPr lang="fr-FR" sz="2000" b="1" dirty="0" smtClean="0">
                <a:solidFill>
                  <a:srgbClr val="0000FF"/>
                </a:solidFill>
              </a:rPr>
              <a:t>atelier </a:t>
            </a:r>
            <a:r>
              <a:rPr lang="fr-FR" sz="2000" b="1" dirty="0">
                <a:solidFill>
                  <a:srgbClr val="0000FF"/>
                </a:solidFill>
              </a:rPr>
              <a:t>patine (Marc GUYET) </a:t>
            </a:r>
            <a:endParaRPr lang="fr-FR" sz="2000" dirty="0">
              <a:solidFill>
                <a:srgbClr val="0000FF"/>
              </a:solidFill>
            </a:endParaRPr>
          </a:p>
          <a:p>
            <a:pPr marL="342900" indent="-342900">
              <a:buFont typeface="Arial" panose="020B0604020202020204" pitchFamily="34" charset="0"/>
              <a:buChar char="•"/>
            </a:pPr>
            <a:r>
              <a:rPr lang="fr-FR" sz="2000" b="1" dirty="0" smtClean="0">
                <a:solidFill>
                  <a:srgbClr val="0000FF"/>
                </a:solidFill>
              </a:rPr>
              <a:t>atelier </a:t>
            </a:r>
            <a:r>
              <a:rPr lang="fr-FR" sz="2000" b="1" dirty="0">
                <a:solidFill>
                  <a:srgbClr val="0000FF"/>
                </a:solidFill>
              </a:rPr>
              <a:t>aiguillage (Bertrand RUMEAU)</a:t>
            </a:r>
            <a:endParaRPr lang="fr-FR" sz="2000" dirty="0">
              <a:solidFill>
                <a:srgbClr val="0000FF"/>
              </a:solidFill>
            </a:endParaRPr>
          </a:p>
          <a:p>
            <a:pPr marL="342900" indent="-342900">
              <a:buFont typeface="Arial" panose="020B0604020202020204" pitchFamily="34" charset="0"/>
              <a:buChar char="•"/>
            </a:pPr>
            <a:r>
              <a:rPr lang="fr-FR" sz="2000" b="1" dirty="0">
                <a:solidFill>
                  <a:srgbClr val="0000FF"/>
                </a:solidFill>
              </a:rPr>
              <a:t>a</a:t>
            </a:r>
            <a:r>
              <a:rPr lang="fr-FR" sz="2000" b="1" dirty="0" smtClean="0">
                <a:solidFill>
                  <a:srgbClr val="0000FF"/>
                </a:solidFill>
              </a:rPr>
              <a:t>telier </a:t>
            </a:r>
            <a:r>
              <a:rPr lang="fr-FR" sz="2000" b="1" dirty="0">
                <a:solidFill>
                  <a:srgbClr val="0000FF"/>
                </a:solidFill>
              </a:rPr>
              <a:t>3D (François GERARD</a:t>
            </a:r>
            <a:r>
              <a:rPr lang="fr-FR" sz="2000" b="1" dirty="0" smtClean="0">
                <a:solidFill>
                  <a:srgbClr val="0000FF"/>
                </a:solidFill>
              </a:rPr>
              <a:t>)</a:t>
            </a:r>
            <a:endParaRPr lang="fr-FR" sz="2400" b="1" dirty="0">
              <a:solidFill>
                <a:srgbClr val="0000FF"/>
              </a:solidFill>
            </a:endParaRPr>
          </a:p>
          <a:p>
            <a:pPr marL="342900" indent="-342900">
              <a:buFont typeface="Arial" panose="020B0604020202020204" pitchFamily="34" charset="0"/>
              <a:buChar char="•"/>
            </a:pPr>
            <a:endParaRPr lang="fr-FR" sz="2400" b="1" dirty="0" smtClean="0">
              <a:solidFill>
                <a:srgbClr val="0000FF"/>
              </a:solidFill>
            </a:endParaRPr>
          </a:p>
          <a:p>
            <a:pPr lvl="0" algn="ctr">
              <a:spcAft>
                <a:spcPts val="0"/>
              </a:spcAft>
            </a:pPr>
            <a:r>
              <a:rPr lang="fr-FR" sz="2400" b="1" dirty="0" smtClean="0">
                <a:solidFill>
                  <a:srgbClr val="FF0000"/>
                </a:solidFill>
              </a:rPr>
              <a:t>Organisation</a:t>
            </a:r>
            <a:endParaRPr lang="fr-FR" sz="2400" b="1" dirty="0">
              <a:solidFill>
                <a:srgbClr val="FF0000"/>
              </a:solidFill>
            </a:endParaRPr>
          </a:p>
          <a:p>
            <a:pPr marL="285750" lvl="0" indent="-285750">
              <a:spcAft>
                <a:spcPts val="0"/>
              </a:spcAft>
              <a:buFont typeface="Arial" panose="020B0604020202020204" pitchFamily="34" charset="0"/>
              <a:buChar char="•"/>
            </a:pPr>
            <a:r>
              <a:rPr lang="fr-FR" sz="2000" b="1" dirty="0" smtClean="0">
                <a:solidFill>
                  <a:srgbClr val="0000FF"/>
                </a:solidFill>
              </a:rPr>
              <a:t>250 personnes invitées</a:t>
            </a:r>
          </a:p>
          <a:p>
            <a:pPr marL="285750" lvl="0" indent="-285750">
              <a:spcAft>
                <a:spcPts val="0"/>
              </a:spcAft>
              <a:buFont typeface="Arial" panose="020B0604020202020204" pitchFamily="34" charset="0"/>
              <a:buChar char="•"/>
            </a:pPr>
            <a:r>
              <a:rPr lang="fr-FR" sz="2000" b="1" dirty="0" smtClean="0">
                <a:solidFill>
                  <a:srgbClr val="0000FF"/>
                </a:solidFill>
              </a:rPr>
              <a:t>Installation de la salle 27 personnes</a:t>
            </a:r>
          </a:p>
          <a:p>
            <a:pPr marL="285750" lvl="0" indent="-285750">
              <a:spcAft>
                <a:spcPts val="0"/>
              </a:spcAft>
              <a:buFont typeface="Arial" panose="020B0604020202020204" pitchFamily="34" charset="0"/>
              <a:buChar char="•"/>
            </a:pPr>
            <a:r>
              <a:rPr lang="fr-FR" sz="2000" b="1" dirty="0" smtClean="0">
                <a:solidFill>
                  <a:srgbClr val="0000FF"/>
                </a:solidFill>
              </a:rPr>
              <a:t>37 repas le vendredi soir à Saint Césaire</a:t>
            </a:r>
          </a:p>
          <a:p>
            <a:pPr marL="285750" lvl="0" indent="-285750">
              <a:spcAft>
                <a:spcPts val="0"/>
              </a:spcAft>
              <a:buFont typeface="Arial" panose="020B0604020202020204" pitchFamily="34" charset="0"/>
              <a:buChar char="•"/>
            </a:pPr>
            <a:r>
              <a:rPr lang="fr-FR" sz="2000" b="1" dirty="0" smtClean="0">
                <a:solidFill>
                  <a:srgbClr val="0000FF"/>
                </a:solidFill>
              </a:rPr>
              <a:t>Une dizaine le samedi soir </a:t>
            </a:r>
          </a:p>
          <a:p>
            <a:pPr marL="285750" lvl="0" indent="-285750">
              <a:spcAft>
                <a:spcPts val="0"/>
              </a:spcAft>
              <a:buFont typeface="Arial" panose="020B0604020202020204" pitchFamily="34" charset="0"/>
              <a:buChar char="•"/>
            </a:pPr>
            <a:r>
              <a:rPr lang="fr-FR" sz="2000" b="1" dirty="0" smtClean="0">
                <a:solidFill>
                  <a:srgbClr val="0000FF"/>
                </a:solidFill>
              </a:rPr>
              <a:t>14 nuits au Vatel</a:t>
            </a:r>
          </a:p>
          <a:p>
            <a:pPr lvl="0" algn="ctr">
              <a:spcAft>
                <a:spcPts val="0"/>
              </a:spcAft>
              <a:buNone/>
            </a:pPr>
            <a:r>
              <a:rPr lang="fr-FR" sz="2400" b="1" dirty="0" smtClean="0">
                <a:solidFill>
                  <a:srgbClr val="FF0000"/>
                </a:solidFill>
              </a:rPr>
              <a:t>Retombées média</a:t>
            </a:r>
          </a:p>
          <a:p>
            <a:pPr marL="342900" lvl="0" indent="-342900">
              <a:spcAft>
                <a:spcPts val="0"/>
              </a:spcAft>
              <a:buFont typeface="Arial" panose="020B0604020202020204" pitchFamily="34" charset="0"/>
              <a:buChar char="•"/>
            </a:pPr>
            <a:r>
              <a:rPr lang="fr-FR" sz="2000" b="1" dirty="0" smtClean="0">
                <a:solidFill>
                  <a:srgbClr val="0000FF"/>
                </a:solidFill>
              </a:rPr>
              <a:t>Un article dans le MIDI LIBRE</a:t>
            </a:r>
          </a:p>
          <a:p>
            <a:pPr marL="342900" lvl="0" indent="-342900">
              <a:spcAft>
                <a:spcPts val="0"/>
              </a:spcAft>
              <a:buFont typeface="Arial" panose="020B0604020202020204" pitchFamily="34" charset="0"/>
              <a:buChar char="•"/>
            </a:pPr>
            <a:r>
              <a:rPr lang="fr-FR" sz="2000" b="1" dirty="0" smtClean="0">
                <a:solidFill>
                  <a:srgbClr val="0000FF"/>
                </a:solidFill>
              </a:rPr>
              <a:t>Un article dans  Spur Null</a:t>
            </a:r>
          </a:p>
          <a:p>
            <a:pPr marL="342900" lvl="0" indent="-342900">
              <a:spcAft>
                <a:spcPts val="0"/>
              </a:spcAft>
              <a:buFont typeface="Arial" panose="020B0604020202020204" pitchFamily="34" charset="0"/>
              <a:buChar char="•"/>
            </a:pPr>
            <a:r>
              <a:rPr lang="fr-FR" sz="2000" b="1" dirty="0" smtClean="0">
                <a:solidFill>
                  <a:srgbClr val="0000FF"/>
                </a:solidFill>
              </a:rPr>
              <a:t>Internet notamment le site du CDZ</a:t>
            </a:r>
          </a:p>
          <a:p>
            <a:pPr marL="342900" lvl="0" indent="-342900">
              <a:spcAft>
                <a:spcPts val="0"/>
              </a:spcAft>
              <a:buFont typeface="Arial" panose="020B0604020202020204" pitchFamily="34" charset="0"/>
              <a:buChar char="•"/>
            </a:pPr>
            <a:r>
              <a:rPr lang="fr-FR" sz="2000" b="1" dirty="0" smtClean="0">
                <a:solidFill>
                  <a:srgbClr val="0000FF"/>
                </a:solidFill>
              </a:rPr>
              <a:t>Le bouche à oreille</a:t>
            </a:r>
          </a:p>
        </p:txBody>
      </p:sp>
      <p:sp>
        <p:nvSpPr>
          <p:cNvPr id="8" name="Rectangle 7"/>
          <p:cNvSpPr/>
          <p:nvPr/>
        </p:nvSpPr>
        <p:spPr>
          <a:xfrm>
            <a:off x="585900" y="28098"/>
            <a:ext cx="7560840" cy="584775"/>
          </a:xfrm>
          <a:prstGeom prst="rect">
            <a:avLst/>
          </a:prstGeom>
        </p:spPr>
        <p:txBody>
          <a:bodyPr wrap="square">
            <a:spAutoFit/>
          </a:bodyPr>
          <a:lstStyle/>
          <a:p>
            <a:pPr algn="ctr"/>
            <a:r>
              <a:rPr lang="fr-FR" sz="3200" b="1" dirty="0" smtClean="0">
                <a:solidFill>
                  <a:srgbClr val="0000FF"/>
                </a:solidFill>
              </a:rPr>
              <a:t>Rapport</a:t>
            </a:r>
            <a:r>
              <a:rPr lang="fr-FR" sz="3200" b="1" dirty="0"/>
              <a:t> </a:t>
            </a:r>
            <a:r>
              <a:rPr lang="fr-FR" sz="3200" b="1" dirty="0" smtClean="0">
                <a:solidFill>
                  <a:srgbClr val="0000FF"/>
                </a:solidFill>
              </a:rPr>
              <a:t>d’activité 2021-2022</a:t>
            </a:r>
            <a:endParaRPr lang="fr-FR" sz="3200" dirty="0">
              <a:solidFill>
                <a:srgbClr val="0000FF"/>
              </a:solidFill>
            </a:endParaRPr>
          </a:p>
        </p:txBody>
      </p:sp>
    </p:spTree>
    <p:extLst>
      <p:ext uri="{BB962C8B-B14F-4D97-AF65-F5344CB8AC3E}">
        <p14:creationId xmlns:p14="http://schemas.microsoft.com/office/powerpoint/2010/main" val="44313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65</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7" name="Rectangle 6"/>
          <p:cNvSpPr/>
          <p:nvPr/>
        </p:nvSpPr>
        <p:spPr>
          <a:xfrm>
            <a:off x="457200" y="2852936"/>
            <a:ext cx="8352928" cy="1938992"/>
          </a:xfrm>
          <a:prstGeom prst="rect">
            <a:avLst/>
          </a:prstGeom>
        </p:spPr>
        <p:txBody>
          <a:bodyPr wrap="square">
            <a:spAutoFit/>
          </a:bodyPr>
          <a:lstStyle/>
          <a:p>
            <a:pPr lvl="0">
              <a:spcAft>
                <a:spcPts val="0"/>
              </a:spcAft>
              <a:buNone/>
            </a:pPr>
            <a:endParaRPr lang="fr-FR" sz="2400" b="1" dirty="0" smtClean="0">
              <a:solidFill>
                <a:srgbClr val="0000FF"/>
              </a:solidFill>
            </a:endParaRPr>
          </a:p>
          <a:p>
            <a:pPr lvl="0" algn="ctr">
              <a:spcAft>
                <a:spcPts val="0"/>
              </a:spcAft>
              <a:buNone/>
            </a:pPr>
            <a:r>
              <a:rPr lang="fr-FR" sz="2400" b="1" dirty="0" smtClean="0">
                <a:solidFill>
                  <a:srgbClr val="FF0000"/>
                </a:solidFill>
              </a:rPr>
              <a:t>Achats groupés</a:t>
            </a:r>
          </a:p>
          <a:p>
            <a:pPr lvl="0" algn="ctr">
              <a:spcAft>
                <a:spcPts val="0"/>
              </a:spcAft>
              <a:buNone/>
            </a:pPr>
            <a:r>
              <a:rPr lang="fr-FR" sz="2400" b="1" dirty="0">
                <a:solidFill>
                  <a:srgbClr val="0000FF"/>
                </a:solidFill>
              </a:rPr>
              <a:t>A</a:t>
            </a:r>
            <a:r>
              <a:rPr lang="fr-FR" sz="2400" b="1" dirty="0" smtClean="0">
                <a:solidFill>
                  <a:srgbClr val="0000FF"/>
                </a:solidFill>
              </a:rPr>
              <a:t>uprès de CHREZO: 11 locomotives</a:t>
            </a:r>
          </a:p>
          <a:p>
            <a:pPr lvl="0">
              <a:spcAft>
                <a:spcPts val="0"/>
              </a:spcAft>
              <a:buNone/>
            </a:pPr>
            <a:endParaRPr lang="fr-FR" sz="2400" b="1" dirty="0" smtClean="0">
              <a:solidFill>
                <a:srgbClr val="0000FF"/>
              </a:solidFill>
            </a:endParaRPr>
          </a:p>
          <a:p>
            <a:pPr lvl="0" algn="ctr">
              <a:spcAft>
                <a:spcPts val="0"/>
              </a:spcAft>
              <a:buNone/>
            </a:pPr>
            <a:r>
              <a:rPr lang="fr-FR" sz="2400" b="1" dirty="0" smtClean="0">
                <a:solidFill>
                  <a:srgbClr val="FF0000"/>
                </a:solidFill>
              </a:rPr>
              <a:t>Projets</a:t>
            </a:r>
            <a:endParaRPr lang="fr-FR" sz="2400" b="1" dirty="0">
              <a:solidFill>
                <a:srgbClr val="FF0000"/>
              </a:solidFill>
            </a:endParaRPr>
          </a:p>
        </p:txBody>
      </p:sp>
      <p:sp>
        <p:nvSpPr>
          <p:cNvPr id="8" name="Rectangle 7"/>
          <p:cNvSpPr/>
          <p:nvPr/>
        </p:nvSpPr>
        <p:spPr>
          <a:xfrm>
            <a:off x="585900" y="464405"/>
            <a:ext cx="7560840" cy="584775"/>
          </a:xfrm>
          <a:prstGeom prst="rect">
            <a:avLst/>
          </a:prstGeom>
        </p:spPr>
        <p:txBody>
          <a:bodyPr wrap="square">
            <a:spAutoFit/>
          </a:bodyPr>
          <a:lstStyle/>
          <a:p>
            <a:pPr algn="ctr"/>
            <a:r>
              <a:rPr lang="fr-FR" sz="3200" b="1" dirty="0" smtClean="0">
                <a:solidFill>
                  <a:srgbClr val="0000FF"/>
                </a:solidFill>
              </a:rPr>
              <a:t>Rapport</a:t>
            </a:r>
            <a:r>
              <a:rPr lang="fr-FR" sz="3200" b="1" dirty="0"/>
              <a:t> </a:t>
            </a:r>
            <a:r>
              <a:rPr lang="fr-FR" sz="3200" b="1" dirty="0" smtClean="0">
                <a:solidFill>
                  <a:srgbClr val="0000FF"/>
                </a:solidFill>
              </a:rPr>
              <a:t>d’activité 2021-2022</a:t>
            </a:r>
            <a:endParaRPr lang="fr-FR" sz="3200" dirty="0">
              <a:solidFill>
                <a:srgbClr val="0000FF"/>
              </a:solidFill>
            </a:endParaRPr>
          </a:p>
        </p:txBody>
      </p:sp>
      <p:sp>
        <p:nvSpPr>
          <p:cNvPr id="6" name="ZoneTexte 5"/>
          <p:cNvSpPr txBox="1"/>
          <p:nvPr/>
        </p:nvSpPr>
        <p:spPr>
          <a:xfrm>
            <a:off x="0" y="1484784"/>
            <a:ext cx="7859216" cy="1569660"/>
          </a:xfrm>
          <a:prstGeom prst="rect">
            <a:avLst/>
          </a:prstGeom>
          <a:noFill/>
        </p:spPr>
        <p:txBody>
          <a:bodyPr wrap="square" rtlCol="0">
            <a:spAutoFit/>
          </a:bodyPr>
          <a:lstStyle/>
          <a:p>
            <a:pPr lvl="3" algn="ctr"/>
            <a:r>
              <a:rPr lang="fr-FR" sz="2400" b="1" dirty="0" smtClean="0">
                <a:solidFill>
                  <a:srgbClr val="FF0000"/>
                </a:solidFill>
              </a:rPr>
              <a:t>Déplacement</a:t>
            </a:r>
            <a:endParaRPr lang="fr-FR" sz="2400" b="1" dirty="0">
              <a:solidFill>
                <a:srgbClr val="FF0000"/>
              </a:solidFill>
            </a:endParaRPr>
          </a:p>
          <a:p>
            <a:pPr lvl="3">
              <a:spcAft>
                <a:spcPts val="0"/>
              </a:spcAft>
            </a:pPr>
            <a:r>
              <a:rPr lang="fr-FR" sz="2400" b="1" dirty="0" smtClean="0">
                <a:solidFill>
                  <a:srgbClr val="0000FF"/>
                </a:solidFill>
              </a:rPr>
              <a:t>Nous </a:t>
            </a:r>
            <a:r>
              <a:rPr lang="fr-FR" sz="2400" b="1" dirty="0">
                <a:solidFill>
                  <a:srgbClr val="0000FF"/>
                </a:solidFill>
              </a:rPr>
              <a:t>n’avons pas organisé de déplacement cette </a:t>
            </a:r>
            <a:r>
              <a:rPr lang="fr-FR" sz="2400" b="1" dirty="0" smtClean="0">
                <a:solidFill>
                  <a:srgbClr val="0000FF"/>
                </a:solidFill>
              </a:rPr>
              <a:t>saison.</a:t>
            </a:r>
          </a:p>
          <a:p>
            <a:pPr lvl="3">
              <a:spcAft>
                <a:spcPts val="0"/>
              </a:spcAft>
            </a:pPr>
            <a:endParaRPr lang="fr-FR" sz="2400" b="1" dirty="0">
              <a:solidFill>
                <a:srgbClr val="0000FF"/>
              </a:solidFill>
            </a:endParaRPr>
          </a:p>
        </p:txBody>
      </p:sp>
    </p:spTree>
    <p:extLst>
      <p:ext uri="{BB962C8B-B14F-4D97-AF65-F5344CB8AC3E}">
        <p14:creationId xmlns:p14="http://schemas.microsoft.com/office/powerpoint/2010/main" val="2710670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0" y="2133600"/>
            <a:ext cx="8856663" cy="3886200"/>
          </a:xfrm>
        </p:spPr>
        <p:txBody>
          <a:bodyPr/>
          <a:lstStyle/>
          <a:p>
            <a:pPr algn="ctr">
              <a:spcBef>
                <a:spcPts val="640"/>
              </a:spcBef>
              <a:buNone/>
            </a:pPr>
            <a:r>
              <a:rPr lang="fr-FR" sz="4400" b="1" dirty="0">
                <a:solidFill>
                  <a:srgbClr val="0000FF"/>
                </a:solidFill>
              </a:rPr>
              <a:t>DVD réseau de Marcel </a:t>
            </a:r>
            <a:r>
              <a:rPr lang="fr-FR" sz="4400" b="1" dirty="0" smtClean="0">
                <a:solidFill>
                  <a:srgbClr val="0000FF"/>
                </a:solidFill>
              </a:rPr>
              <a:t>Darphin</a:t>
            </a:r>
          </a:p>
          <a:p>
            <a:pPr algn="ctr">
              <a:spcBef>
                <a:spcPts val="640"/>
              </a:spcBef>
              <a:buNone/>
            </a:pPr>
            <a:r>
              <a:rPr lang="fr-FR" sz="4400" b="1" smtClean="0">
                <a:solidFill>
                  <a:srgbClr val="0000FF"/>
                </a:solidFill>
                <a:latin typeface="Candara" pitchFamily="34"/>
                <a:cs typeface="Arial" pitchFamily="34"/>
              </a:rPr>
              <a:t>François </a:t>
            </a:r>
            <a:r>
              <a:rPr lang="fr-FR" sz="4400" b="1" dirty="0" smtClean="0">
                <a:solidFill>
                  <a:srgbClr val="0000FF"/>
                </a:solidFill>
                <a:latin typeface="Candara" pitchFamily="34"/>
                <a:cs typeface="Arial" pitchFamily="34"/>
              </a:rPr>
              <a:t>CECCALDI</a:t>
            </a:r>
            <a:endParaRPr lang="fr-FR" sz="4400" b="1" dirty="0">
              <a:solidFill>
                <a:srgbClr val="0000FF"/>
              </a:solidFill>
              <a:latin typeface="Candara" pitchFamily="34"/>
              <a:cs typeface="Arial" pitchFamily="34"/>
            </a:endParaRPr>
          </a:p>
          <a:p>
            <a:pPr lvl="0" algn="ctr">
              <a:spcBef>
                <a:spcPts val="640"/>
              </a:spcBef>
              <a:buNone/>
            </a:pPr>
            <a:endParaRPr lang="fr-FR" sz="4400" dirty="0">
              <a:solidFill>
                <a:srgbClr val="0000FF"/>
              </a:solidFill>
              <a:cs typeface="Arial" pitchFamily="34"/>
            </a:endParaRP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2B98DD7-7E0E-4DD7-94A7-4BAB93BD9331}"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1458888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0" y="2133600"/>
            <a:ext cx="8856663" cy="3886200"/>
          </a:xfrm>
        </p:spPr>
        <p:txBody>
          <a:bodyPr/>
          <a:lstStyle/>
          <a:p>
            <a:pPr lvl="0" algn="ctr">
              <a:spcBef>
                <a:spcPts val="640"/>
              </a:spcBef>
              <a:buNone/>
            </a:pPr>
            <a:r>
              <a:rPr lang="fr-FR" sz="4400" b="1" dirty="0">
                <a:solidFill>
                  <a:srgbClr val="0000FF"/>
                </a:solidFill>
                <a:latin typeface="Candara" pitchFamily="34"/>
                <a:cs typeface="Arial" pitchFamily="34"/>
              </a:rPr>
              <a:t>Présentation</a:t>
            </a:r>
          </a:p>
          <a:p>
            <a:pPr lvl="0" algn="ctr">
              <a:spcBef>
                <a:spcPts val="640"/>
              </a:spcBef>
              <a:buNone/>
            </a:pPr>
            <a:r>
              <a:rPr lang="fr-FR" sz="4400" b="1" dirty="0">
                <a:solidFill>
                  <a:srgbClr val="0000FF"/>
                </a:solidFill>
                <a:latin typeface="Candara" pitchFamily="34"/>
                <a:cs typeface="Arial" pitchFamily="34"/>
              </a:rPr>
              <a:t>de votre matériel</a:t>
            </a:r>
          </a:p>
          <a:p>
            <a:pPr lvl="0">
              <a:spcBef>
                <a:spcPts val="640"/>
              </a:spcBef>
              <a:buNone/>
            </a:pPr>
            <a:endParaRPr lang="fr-FR" sz="4400" dirty="0">
              <a:solidFill>
                <a:srgbClr val="0000FF"/>
              </a:solidFill>
              <a:cs typeface="Arial" pitchFamily="34"/>
            </a:endParaRP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2B98DD7-7E0E-4DD7-94A7-4BAB93BD9331}"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930889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358775" y="747713"/>
            <a:ext cx="8785225" cy="4895850"/>
          </a:xfrm>
        </p:spPr>
        <p:txBody>
          <a:bodyPr>
            <a:noAutofit/>
          </a:bodyPr>
          <a:lstStyle/>
          <a:p>
            <a:pPr marL="0" indent="0">
              <a:buNone/>
            </a:pPr>
            <a:endParaRPr lang="fr-FR" sz="1600" b="1" dirty="0"/>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21" y="620688"/>
            <a:ext cx="9198441" cy="5616624"/>
          </a:xfrm>
          <a:prstGeom prst="rect">
            <a:avLst/>
          </a:prstGeom>
        </p:spPr>
      </p:pic>
    </p:spTree>
    <p:extLst>
      <p:ext uri="{BB962C8B-B14F-4D97-AF65-F5344CB8AC3E}">
        <p14:creationId xmlns:p14="http://schemas.microsoft.com/office/powerpoint/2010/main" val="3561109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0" y="0"/>
            <a:ext cx="9810750" cy="6972300"/>
          </a:xfrm>
          <a:prstGeom prst="rect">
            <a:avLst/>
          </a:prstGeom>
        </p:spPr>
      </p:pic>
      <p:sp>
        <p:nvSpPr>
          <p:cNvPr id="2" name="Espace réservé du contenu 2"/>
          <p:cNvSpPr txBox="1">
            <a:spLocks noGrp="1"/>
          </p:cNvSpPr>
          <p:nvPr>
            <p:ph type="body" idx="4294967295"/>
          </p:nvPr>
        </p:nvSpPr>
        <p:spPr>
          <a:xfrm>
            <a:off x="358775" y="747713"/>
            <a:ext cx="8785225" cy="4895850"/>
          </a:xfrm>
        </p:spPr>
        <p:txBody>
          <a:bodyPr>
            <a:noAutofit/>
          </a:bodyPr>
          <a:lstStyle/>
          <a:p>
            <a:pPr marL="0" indent="0">
              <a:buNone/>
            </a:pPr>
            <a:endParaRPr lang="fr-FR" sz="1600" b="1" dirty="0"/>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2149543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16/12/2022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9</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2924944"/>
            <a:ext cx="2413736" cy="1080120"/>
          </a:xfrm>
          <a:prstGeom prst="rect">
            <a:avLst/>
          </a:prstGeom>
        </p:spPr>
      </p:pic>
    </p:spTree>
    <p:extLst>
      <p:ext uri="{BB962C8B-B14F-4D97-AF65-F5344CB8AC3E}">
        <p14:creationId xmlns:p14="http://schemas.microsoft.com/office/powerpoint/2010/main" val="3073341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À bandes">
  <a:themeElements>
    <a:clrScheme name="À bandes">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À bande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À bandes">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1">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11214</TotalTime>
  <Words>1089</Words>
  <Application>Microsoft Office PowerPoint</Application>
  <PresentationFormat>Affichage à l'écran (4:3)</PresentationFormat>
  <Paragraphs>438</Paragraphs>
  <Slides>67</Slides>
  <Notes>67</Notes>
  <HiddenSlides>0</HiddenSlides>
  <MMClips>0</MMClips>
  <ScaleCrop>false</ScaleCrop>
  <HeadingPairs>
    <vt:vector size="6" baseType="variant">
      <vt:variant>
        <vt:lpstr>Polices utilisées</vt:lpstr>
      </vt:variant>
      <vt:variant>
        <vt:i4>15</vt:i4>
      </vt:variant>
      <vt:variant>
        <vt:lpstr>Thème</vt:lpstr>
      </vt:variant>
      <vt:variant>
        <vt:i4>2</vt:i4>
      </vt:variant>
      <vt:variant>
        <vt:lpstr>Titres des diapositives</vt:lpstr>
      </vt:variant>
      <vt:variant>
        <vt:i4>67</vt:i4>
      </vt:variant>
    </vt:vector>
  </HeadingPairs>
  <TitlesOfParts>
    <vt:vector size="84" baseType="lpstr">
      <vt:lpstr>Arial Unicode MS</vt:lpstr>
      <vt:lpstr>Microsoft YaHei</vt:lpstr>
      <vt:lpstr>Arial</vt:lpstr>
      <vt:lpstr>Calibri</vt:lpstr>
      <vt:lpstr>Candara</vt:lpstr>
      <vt:lpstr>Corbel</vt:lpstr>
      <vt:lpstr>Courier New</vt:lpstr>
      <vt:lpstr>Dubai Medium</vt:lpstr>
      <vt:lpstr>Lucida Grande</vt:lpstr>
      <vt:lpstr>Lucida Sans</vt:lpstr>
      <vt:lpstr>Segoe Print</vt:lpstr>
      <vt:lpstr>Symbol</vt:lpstr>
      <vt:lpstr>Tahoma</vt:lpstr>
      <vt:lpstr>Times New Roman</vt:lpstr>
      <vt:lpstr>Wingdings</vt:lpstr>
      <vt:lpstr>Conception personnalisée</vt:lpstr>
      <vt:lpstr>À bandes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Idée voyage en Italie  </vt:lpstr>
      <vt:lpstr>ASSEMBLEE GENERALE ORDINAIRE   </vt:lpstr>
      <vt:lpstr>ASSEMBLEE GENERALE   </vt:lpstr>
      <vt:lpstr> </vt:lpstr>
      <vt:lpstr> </vt:lpstr>
      <vt:lpstr> </vt:lpstr>
      <vt:lpstr> </vt:lpstr>
      <vt:lpstr> </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User</dc:creator>
  <cp:lastModifiedBy>lenovo</cp:lastModifiedBy>
  <cp:revision>1549</cp:revision>
  <dcterms:created xsi:type="dcterms:W3CDTF">2015-09-29T08:51:39Z</dcterms:created>
  <dcterms:modified xsi:type="dcterms:W3CDTF">2022-12-16T08:51:09Z</dcterms:modified>
</cp:coreProperties>
</file>