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321" r:id="rId1"/>
    <p:sldMasterId id="2147485945" r:id="rId2"/>
  </p:sldMasterIdLst>
  <p:notesMasterIdLst>
    <p:notesMasterId r:id="rId50"/>
  </p:notesMasterIdLst>
  <p:handoutMasterIdLst>
    <p:handoutMasterId r:id="rId51"/>
  </p:handoutMasterIdLst>
  <p:sldIdLst>
    <p:sldId id="267" r:id="rId3"/>
    <p:sldId id="559" r:id="rId4"/>
    <p:sldId id="777" r:id="rId5"/>
    <p:sldId id="269" r:id="rId6"/>
    <p:sldId id="558" r:id="rId7"/>
    <p:sldId id="601" r:id="rId8"/>
    <p:sldId id="689" r:id="rId9"/>
    <p:sldId id="688" r:id="rId10"/>
    <p:sldId id="758" r:id="rId11"/>
    <p:sldId id="759" r:id="rId12"/>
    <p:sldId id="760" r:id="rId13"/>
    <p:sldId id="684" r:id="rId14"/>
    <p:sldId id="782" r:id="rId15"/>
    <p:sldId id="783" r:id="rId16"/>
    <p:sldId id="784" r:id="rId17"/>
    <p:sldId id="785" r:id="rId18"/>
    <p:sldId id="786" r:id="rId19"/>
    <p:sldId id="686" r:id="rId20"/>
    <p:sldId id="761" r:id="rId21"/>
    <p:sldId id="762" r:id="rId22"/>
    <p:sldId id="763" r:id="rId23"/>
    <p:sldId id="764" r:id="rId24"/>
    <p:sldId id="778" r:id="rId25"/>
    <p:sldId id="767" r:id="rId26"/>
    <p:sldId id="768" r:id="rId27"/>
    <p:sldId id="770" r:id="rId28"/>
    <p:sldId id="772" r:id="rId29"/>
    <p:sldId id="771" r:id="rId30"/>
    <p:sldId id="773" r:id="rId31"/>
    <p:sldId id="774" r:id="rId32"/>
    <p:sldId id="775" r:id="rId33"/>
    <p:sldId id="776" r:id="rId34"/>
    <p:sldId id="769" r:id="rId35"/>
    <p:sldId id="779" r:id="rId36"/>
    <p:sldId id="746" r:id="rId37"/>
    <p:sldId id="780" r:id="rId38"/>
    <p:sldId id="765" r:id="rId39"/>
    <p:sldId id="766" r:id="rId40"/>
    <p:sldId id="757" r:id="rId41"/>
    <p:sldId id="745" r:id="rId42"/>
    <p:sldId id="676" r:id="rId43"/>
    <p:sldId id="756" r:id="rId44"/>
    <p:sldId id="751" r:id="rId45"/>
    <p:sldId id="752" r:id="rId46"/>
    <p:sldId id="753" r:id="rId47"/>
    <p:sldId id="487" r:id="rId48"/>
    <p:sldId id="733"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C33D498-7C3E-4DB7-AAEE-076B42ABC749}">
          <p14:sldIdLst>
            <p14:sldId id="267"/>
            <p14:sldId id="559"/>
            <p14:sldId id="777"/>
            <p14:sldId id="269"/>
            <p14:sldId id="558"/>
            <p14:sldId id="601"/>
            <p14:sldId id="689"/>
            <p14:sldId id="688"/>
            <p14:sldId id="758"/>
            <p14:sldId id="759"/>
            <p14:sldId id="760"/>
            <p14:sldId id="684"/>
            <p14:sldId id="782"/>
            <p14:sldId id="783"/>
            <p14:sldId id="784"/>
            <p14:sldId id="785"/>
            <p14:sldId id="786"/>
            <p14:sldId id="686"/>
            <p14:sldId id="761"/>
            <p14:sldId id="762"/>
            <p14:sldId id="763"/>
            <p14:sldId id="764"/>
            <p14:sldId id="778"/>
            <p14:sldId id="767"/>
            <p14:sldId id="768"/>
            <p14:sldId id="770"/>
            <p14:sldId id="772"/>
            <p14:sldId id="771"/>
            <p14:sldId id="773"/>
            <p14:sldId id="774"/>
            <p14:sldId id="775"/>
            <p14:sldId id="776"/>
            <p14:sldId id="769"/>
            <p14:sldId id="779"/>
            <p14:sldId id="746"/>
            <p14:sldId id="780"/>
            <p14:sldId id="765"/>
            <p14:sldId id="766"/>
            <p14:sldId id="757"/>
            <p14:sldId id="745"/>
            <p14:sldId id="676"/>
            <p14:sldId id="756"/>
            <p14:sldId id="751"/>
            <p14:sldId id="752"/>
            <p14:sldId id="753"/>
            <p14:sldId id="487"/>
            <p14:sldId id="733"/>
          </p14:sldIdLst>
        </p14:section>
        <p14:section name="Section sans titre" id="{D018A7BA-06ED-48D1-A203-289CEE28F3A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0E2B7"/>
    <a:srgbClr val="000000"/>
    <a:srgbClr val="99CCFF"/>
    <a:srgbClr val="FF00FF"/>
    <a:srgbClr val="FFFFFF"/>
    <a:srgbClr val="61FA48"/>
    <a:srgbClr val="CCFFFF"/>
    <a:srgbClr val="BEF73F"/>
    <a:srgbClr val="4EA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80" autoAdjust="0"/>
    <p:restoredTop sz="94937" autoAdjust="0"/>
  </p:normalViewPr>
  <p:slideViewPr>
    <p:cSldViewPr>
      <p:cViewPr varScale="1">
        <p:scale>
          <a:sx n="110" d="100"/>
          <a:sy n="110" d="100"/>
        </p:scale>
        <p:origin x="1728" y="90"/>
      </p:cViewPr>
      <p:guideLst>
        <p:guide orient="horz" pos="2160"/>
        <p:guide pos="2880"/>
      </p:guideLst>
    </p:cSldViewPr>
  </p:slideViewPr>
  <p:outlineViewPr>
    <p:cViewPr>
      <p:scale>
        <a:sx n="33" d="100"/>
        <a:sy n="33" d="100"/>
      </p:scale>
      <p:origin x="0" y="-7920"/>
    </p:cViewPr>
  </p:outlineViewPr>
  <p:notesTextViewPr>
    <p:cViewPr>
      <p:scale>
        <a:sx n="100" d="100"/>
        <a:sy n="100" d="100"/>
      </p:scale>
      <p:origin x="0" y="0"/>
    </p:cViewPr>
  </p:notesTextViewPr>
  <p:sorterViewPr>
    <p:cViewPr varScale="1">
      <p:scale>
        <a:sx n="1" d="1"/>
        <a:sy n="1" d="1"/>
      </p:scale>
      <p:origin x="0" y="-6468"/>
    </p:cViewPr>
  </p:sorterViewPr>
  <p:notesViewPr>
    <p:cSldViewPr>
      <p:cViewPr varScale="1">
        <p:scale>
          <a:sx n="88" d="100"/>
          <a:sy n="88" d="100"/>
        </p:scale>
        <p:origin x="382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0029" y="-20623"/>
            <a:ext cx="517971" cy="517971"/>
          </a:xfrm>
          <a:prstGeom prst="rect">
            <a:avLst/>
          </a:prstGeom>
        </p:spPr>
      </p:pic>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5F782A-984B-4A82-84C1-E637BFE11645}" type="slidenum">
              <a:t>1</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16F7F3-7455-4EFE-88B2-5CD35BD059FC}" type="slidenum">
              <a:t>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97032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859044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1024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90137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60004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41809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55665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543874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14629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221627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19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56502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4EB49F-2C94-462B-9355-6DF827BEF2BC}" type="slidenum">
              <a:t>2</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5AD7116-FFC1-4741-9635-95279BDC35F9}" type="slidenum">
              <a:t>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86924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595267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30547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785985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152085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61783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56048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007235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850010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70280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29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332418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4EB49F-2C94-462B-9355-6DF827BEF2BC}" type="slidenum">
              <a:t>3</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5AD7116-FFC1-4741-9635-95279BDC35F9}" type="slidenum">
              <a:t>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2929021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156408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791571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021178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33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921765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330376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999085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533014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3323010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73497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39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31762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210544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40</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205470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41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091011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42</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42</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3905339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43</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3842293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44</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3549401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45</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545062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769C92E-6597-4666-B502-8A4693DC4596}" type="slidenum">
              <a:t>46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379549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47</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47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1726828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5</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14130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6</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82485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7</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2418828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8</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95581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9</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dirty="0"/>
          </a:p>
        </p:txBody>
      </p:sp>
    </p:spTree>
    <p:extLst>
      <p:ext uri="{BB962C8B-B14F-4D97-AF65-F5344CB8AC3E}">
        <p14:creationId xmlns:p14="http://schemas.microsoft.com/office/powerpoint/2010/main" val="4005235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FA51404-55BE-4400-BFFA-FD1DAF1B9D81}" type="datetime1">
              <a:rPr lang="fr-FR" smtClean="0"/>
              <a:t>03/02/2023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D845D0-6054-4F58-969C-030A44264663}" type="datetime1">
              <a:rPr lang="fr-FR" smtClean="0"/>
              <a:t>03/02/2023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CB83C9-0067-4022-8AEA-3E4796CB502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6DDC92-09C8-4A93-9B88-3FD3118D579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C2D896-9107-4E4A-81DF-F52514E6918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E13303-B823-4D2C-AE35-2A74E25CA2D4}"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4835C88-6099-4B15-AAF0-6E8B87FA440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19296C-9151-491F-97E5-00605DE4AE7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2E7055-D2F9-492D-990E-C3653811817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F198253-7446-4FDD-9CD0-D878D2F930C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F5E032-9B8C-4BCB-98FA-8DB8FD35579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22AD0C-D499-478B-A325-A6C98F77CFA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B7420B9-53AC-42B1-BDB3-30E3782FF230}" type="datetime1">
              <a:rPr lang="fr-FR" smtClean="0"/>
              <a:t>03/02/2023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428AF9B-5EA1-48C0-8912-D785E9C1DBD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CDDE6C7-A291-48E4-B574-E742FB77B3A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9BA39A-2AD6-4839-BCB4-17BEB461CD2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2152872-E9F6-44BC-B7F0-7E6F89E44B9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E5773F1-B3A8-417D-9E10-7426C75F34B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483A625-E84C-4E12-BDC5-8D1ECC4FC1D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29F2BAD-6A45-487F-8A11-287C94A32EB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F032E8-24F9-4A90-93A9-64730CE574F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770240-1612-4DCA-ACBE-194FD41A4184}"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A482B7-C97A-4355-89C2-49044B62228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C83129-B737-44EF-8A62-A80981F576A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9F475DF-A4F6-43E4-AA1E-124B3268A9D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4B0118-46E7-4E51-A43B-5C2CE1FF2AA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2C0494-E327-4A8E-AB19-492464A4F23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9ABC25-131B-496B-985B-44A0ED2AAE5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2B4817-75C7-47DC-84C6-6480151D673C}"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5812A9D-056E-4AE1-B504-2A577E3BCC6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1B95901-70E8-476E-A1E3-3ACF241CE02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6ECE2C-6D08-4A1F-B23B-302974614F2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944E9E-4761-4C09-9C3A-F131DC81125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8C4A3A7-E2C7-4E3D-AA37-76AF8EE193E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6E43AFE-1D32-4EAC-93B3-5155F456A74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4738841-3B94-4A8B-814D-F6DB8116C16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A49B062-06E6-4F4B-9622-543203898AB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4CC66E-BF52-465F-A5B7-6B3100809294}"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D9357A-5A35-407C-84DE-4E9442EBD07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31CA6D-8ACD-429D-BC27-97A2DF1C8A9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916285693"/>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F0FF01B-3C15-4D0A-A98C-7A4B0EEF0C4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791395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F70095E-A01E-4AA3-8582-D101F7C41B0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4750698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72E811D-AEA8-4280-90E7-546A813EA50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59738492"/>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DCBD73-BFAA-4372-92D6-056724DCD28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3366389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D28132F-6AB9-4D2A-BA74-BC17E7AEE0CC}"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72873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964F45-8D03-47C6-A8B9-E58EABAE099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4AD46C-5A3F-47EE-B12F-E6EC2A65CE8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5813082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FD6D45-26B7-406C-B05E-717FEBFC5826}"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36542128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3C6C03-0806-4916-9A1C-92DEF050B6A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9845463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22A403-BB89-410A-B3D8-CA4AD210B3A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7708704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124707-79F8-46E9-A8CD-8BF3EEEB02D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1883666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36D83F-6D19-43AA-B58D-D60DD3C30B5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328833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5316712-A390-4088-9DC9-A490ED90B20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6373062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DAA1E6F-8A17-489E-A98C-7474518F2FFC}"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7595829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4C6376-17F5-4E20-8599-C8F6BB50496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8556706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2D3C006-0C89-4D05-A5AF-901D24B48D6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3764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F6A2297-9E47-4F9C-9994-4CD01D4B3BF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A406C11-D90D-4E92-9080-D9B84C50593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188392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843E0F4-87D8-4347-9843-D0741BA8B8AC}"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8502890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F33255-A8BA-43B1-AD2D-4ED2D7A8F6AE}"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7505092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5A100ED-D73F-473E-85BB-BFF3C65ECE2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19965020"/>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7709860-DDD1-4B8D-8E4E-6C765C4BDBD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0097996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B76D88C-B505-42DC-8DA7-0B1B801331DC}"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61119387"/>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E735605-3D84-486D-A468-EE33C3A482C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2325516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68CAB8-5FAD-4F02-808D-A711BAABDC9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63878958"/>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D911C18-1057-4FAA-B9DD-CBF6BB07C30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9872123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4DF24A-826C-428B-8B34-16638011C2AC}"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388922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D37229-D33E-4C72-BA33-0DE594CFAD0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96E78-6BB8-4926-9E20-49293C7CA65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66766427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4367CF-1292-4558-A2B4-8475DF0FB24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02694901"/>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85A7103-6189-4244-A991-B20D8D6738A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3949668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5CE0933-48E2-4A71-8A96-8A63DA68FB4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4719736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26AB1EF-61DD-481B-85F7-C0C5F1B47BE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367130660"/>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3A6D7F7-1929-405D-BC4A-D5F01A51E79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8306381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09AA12B-BA3C-4F41-BA19-D1B6165CE33E}"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a:xfrm>
            <a:off x="6457950" y="6356351"/>
            <a:ext cx="2057400" cy="365125"/>
          </a:xfrm>
          <a:prstGeom prst="rect">
            <a:avLst/>
          </a:prstGeom>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166897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1E54565-21DC-4542-8B22-CC18356DB18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0525653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A4A9859-0BCD-46CC-B3AF-FC2DBB9BC89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31318011"/>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D9D096-DFAC-4F05-B5F8-3E1AC726DC8C}"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883066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A634BB-DEED-436B-9BBE-40F98A452A7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1E46DF-712E-4726-A8A4-C8A1D233C95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65930709"/>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F1800B9-F79B-4A94-8326-AA4E43B0ECA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86748558"/>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CDD237-3664-4280-85CC-6351654BCBD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013861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378A76-C263-429A-9620-366C5703AB8E}"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5307846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51381F-46C4-40A3-8963-ACA981E0B39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73358127"/>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FB73BB-EDE9-4B29-A9D2-E01CAA3A1C46}"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2743029"/>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62C713-4BC6-4A10-9044-266C7FE5CA2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8027843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8005F1-0491-4044-B186-5F0361C44E4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517087295"/>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8ED0DC-8E93-473E-82CD-970927153A16}"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89485961"/>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90AA36A-8684-4ED6-81CA-75F2B91165B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468456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170293-46A9-4332-813E-82C0B08B84A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7329DB1-6896-41CF-BCA4-ADA67429CC9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51995306"/>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7BDD7C-7428-4DCD-93D0-1B61DB0CCF7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289984811"/>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FFF6A8-AA8D-452B-BDCA-B042A898B90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02069255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43EE5B-2439-42E4-ADC1-009C6BEF1DB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85973661"/>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36E594-9F00-44C7-98EC-D77C3D9DFE4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0556110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D15143A-6A8A-464D-9E8B-844C6673FB3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83428876"/>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9259C3A-5294-45BD-A8F9-3FB2E132E84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6188591"/>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ACA07B-6B1D-4D67-8569-500F26D04CA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37845274"/>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BE5283-E133-4F76-9478-41E4DC5B34BC}"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25299223"/>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012713-C619-421B-9856-FA3B4F4CD7DE}"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707446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C186AEC-BBD4-4CF2-87B2-68C9128DE49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05EE33E-6EB0-48A8-8A43-645D5453671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8562512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B4A701-5631-4F6F-81B4-66137383B08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221528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8A5EC3-9E15-4FD3-8F89-E0A9B7B8AC3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8164879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B1DCB40-0C18-4DD0-BCF1-2AC72A05E284}"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50225422"/>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65C480-49A6-4C03-9B3B-0C38E68F1F1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19957989"/>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B428224-BD1D-40A8-8881-B20D520B03B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508862967"/>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414476C-1079-426D-B262-B57D88DCF576}"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62294323"/>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047B96-D1B4-41AB-B86C-713656D062F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46957429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8DE7CD-751A-406F-8977-4D3BAF1CEE7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038946379"/>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18358B-A489-42CE-B7A6-B86808AB002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089078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6D04D0-529C-40E1-A2CB-C48210289BCC}" type="datetime1">
              <a:rPr lang="fr-FR" smtClean="0"/>
              <a:t>03/02/2023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4EF1176-BE8B-43E7-B256-9C3FF550E4A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F6DF64-9484-4960-B95C-11D1E2A38D0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5701586"/>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E31160-47FE-46A3-96D1-B2AAAB70B29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17257488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B20756-6C30-4D8C-B69C-DF76B6FFAC4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995997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31B9F5-2531-4814-9D6B-71AE9678F05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87210154"/>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B4DC89-F4CE-44FE-A6FF-74FBEE84375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54517530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771105-8079-4720-9123-A7C1AA3125C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01326905"/>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4754D6-49BF-4395-88F0-E0C9DF097CC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8965790"/>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B46E5A-F882-4AF5-A24A-A16D9930CF0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743663326"/>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902798-24C7-4E70-8D4B-97C63DB4369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5054545"/>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892DD-6C2E-461F-AD3F-0615098939A4}"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50855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CB43F5B-4454-468C-A1D5-B11F693FBD1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fr-FR" smtClean="0"/>
              <a:t>Modifiez le style du titre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FA51404-55BE-4400-BFFA-FD1DAF1B9D81}" type="datetime1">
              <a:rPr lang="fr-FR" smtClean="0"/>
              <a:t>03/02/2023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7437108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16D04D0-529C-40E1-A2CB-C48210289BCC}" type="datetime1">
              <a:rPr lang="fr-FR" smtClean="0"/>
              <a:t>03/02/2023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0099277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lvl1pPr>
              <a:defRPr>
                <a:solidFill>
                  <a:schemeClr val="tx2"/>
                </a:solidFill>
              </a:defRPr>
            </a:lvl1pPr>
          </a:lstStyle>
          <a:p>
            <a:fld id="{CA67063C-B4C2-4B7B-917E-A0B21A9B61B1}" type="datetime1">
              <a:rPr lang="fr-FR" smtClean="0"/>
              <a:t>03/02/2023</a:t>
            </a:fld>
            <a:endParaRPr lang="fr-FR"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r-FR"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543049267"/>
      </p:ext>
    </p:extLst>
  </p:cSld>
  <p:clrMapOvr>
    <a:overrideClrMapping bg1="lt1" tx1="dk1" bg2="lt2" tx2="dk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41E0517-95B5-4490-997E-55C8DE1CCEDF}" type="datetime1">
              <a:rPr lang="fr-FR" smtClean="0"/>
              <a:t>03/02/2023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1505658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DFD4CF81-E682-4AE3-BAEF-94367BEFA863}" type="datetime1">
              <a:rPr lang="fr-FR" smtClean="0"/>
              <a:t>03/02/2023</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2051634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40BAAC-BE50-4A8F-B21F-4DB24E2B00D6}" type="datetime1">
              <a:rPr lang="fr-FR" smtClean="0"/>
              <a:t>03/02/2023</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8450716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D342A-FAE4-46A6-ADF0-02187E256385}" type="datetime1">
              <a:rPr lang="fr-FR" smtClean="0"/>
              <a:t>03/02/2023</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0921103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17C1E028-A5AA-41D5-B258-D366CB192299}" type="datetime1">
              <a:rPr lang="fr-FR" smtClean="0"/>
              <a:t>03/02/2023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8525430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0388874-F193-4954-8179-EDE21BFCA908}" type="datetime1">
              <a:rPr lang="fr-FR" smtClean="0"/>
              <a:t>03/02/2023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8839604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8D845D0-6054-4F58-969C-030A44264663}" type="datetime1">
              <a:rPr lang="fr-FR" smtClean="0"/>
              <a:t>03/02/2023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021248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27E1D04-8795-4B0B-8376-E85C5C5CACB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628650" y="6422855"/>
            <a:ext cx="2057397" cy="365125"/>
          </a:xfrm>
        </p:spPr>
        <p:txBody>
          <a:bodyPr/>
          <a:lstStyle/>
          <a:p>
            <a:fld id="{1B7420B9-53AC-42B1-BDB3-30E3782FF230}" type="datetime1">
              <a:rPr lang="fr-FR" smtClean="0"/>
              <a:t>03/02/2023</a:t>
            </a:fld>
            <a:endParaRPr lang="fr-FR" dirty="0"/>
          </a:p>
        </p:txBody>
      </p:sp>
      <p:sp>
        <p:nvSpPr>
          <p:cNvPr id="5" name="Footer Placeholder 4"/>
          <p:cNvSpPr>
            <a:spLocks noGrp="1"/>
          </p:cNvSpPr>
          <p:nvPr>
            <p:ph type="ftr" sz="quarter" idx="11"/>
          </p:nvPr>
        </p:nvSpPr>
        <p:spPr>
          <a:xfrm>
            <a:off x="2832102" y="6422855"/>
            <a:ext cx="3209752" cy="365125"/>
          </a:xfrm>
        </p:spPr>
        <p:txBody>
          <a:bodyPr/>
          <a:lstStyle/>
          <a:p>
            <a:endParaRPr lang="fr-FR" dirty="0"/>
          </a:p>
        </p:txBody>
      </p:sp>
      <p:sp>
        <p:nvSpPr>
          <p:cNvPr id="6" name="Slide Number Placeholder 5"/>
          <p:cNvSpPr>
            <a:spLocks noGrp="1"/>
          </p:cNvSpPr>
          <p:nvPr>
            <p:ph type="sldNum" sz="quarter" idx="12"/>
          </p:nvPr>
        </p:nvSpPr>
        <p:spPr>
          <a:xfrm>
            <a:off x="6054787" y="6422855"/>
            <a:ext cx="659819" cy="365125"/>
          </a:xfrm>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883824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75ADC6-2C39-46D5-A69A-1D10703B7D0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9962C4-DE9E-42AE-8A9D-5B6A3D28075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7497108-E387-40B1-AA5F-1E6169C1B35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fld id="{030D03ED-5FB2-4D0F-9A2A-5F7D111607E4}" type="datetime1">
              <a:rPr lang="fr-FR" smtClean="0"/>
              <a:t>03/02/2023</a:t>
            </a:fld>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FC5B667-ABEC-44CC-92F1-08781111E569}" type="datetime1">
              <a:rPr lang="fr-FR" smtClean="0"/>
              <a:t>03/02/2023</a:t>
            </a:fld>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800E8C8-8D2B-4B25-84F3-620FEA3C8426}" type="datetime1">
              <a:rPr lang="fr-FR" smtClean="0"/>
              <a:t>03/02/2023</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1741999-6D2E-4A2D-A689-3652D94E6DF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A67063C-B4C2-4B7B-917E-A0B21A9B61B1}" type="datetime1">
              <a:rPr lang="fr-FR" smtClean="0"/>
              <a:t>03/02/2023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033B26C-4BBE-4195-8A31-5AF09BEFAB6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910216-7B27-4C4C-AABA-9714F59EA31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F6AFA1F-7F50-42A6-B8E1-0ACC1AB7A31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8046F25-44AE-4D08-AC09-E9591E169E2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1DC5C1-548B-4DF3-9697-E6E2453A2A3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1C3D0D-D84C-4A3E-B2C5-D1BB107F8E5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B319E1-10DB-45BF-AFA8-BA4619E3113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2256A2-5B64-4514-BEDF-68490AA70D7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206F59-6D7F-42D3-8B14-B408EF8487D4}"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30D55D-94E7-45D3-9825-CDCCDEAF4E4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41E0517-95B5-4490-997E-55C8DE1CCEDF}" type="datetime1">
              <a:rPr lang="fr-FR" smtClean="0"/>
              <a:t>03/02/2023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8C0137-4831-4EDC-A130-3269F18C168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B80C04-BA68-4CB2-9AAD-2AEF0C655F3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B145D8-7F80-407C-8908-82F1C1F71CF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33C5A7-B319-436C-89CA-227C04657E7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A8373C-60B1-4839-B10C-ACD48EC4768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C7AFF59-1A23-431C-ABF1-439E0D0D8D96}"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DA3C3D-186B-4C39-896E-FC6C0FA6990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3D694A1-B917-4B68-B238-75215D947DF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6BCE050-BFEE-4F0C-AFB7-A1FCAD4144E6}"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0115F1E-A5BC-47B7-95BA-3EC298D448E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FD4CF81-E682-4AE3-BAEF-94367BEFA86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EDDC32B-73E6-40D5-8E95-85FB118FDE1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C5A82F-A763-426A-9781-31AA1844873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148492-5736-41FC-A0D7-539013D7792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25165D-1089-4556-A052-04C9D4E70D7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5EAC61-06DA-4EF5-8670-722CFEA5A70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4848B9-E25C-4789-ABF5-B7BD927C0B4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02E5B17-8D02-4186-AA4C-0639792B3C6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F4B0CA-4C19-419C-88D1-D28F07DC243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71AA8F-B903-42BF-8F80-C9BBC602DD5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A73F07B-D753-4C42-8DAF-29EC8E959B9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640BAAC-BE50-4A8F-B21F-4DB24E2B00D6}" type="datetime1">
              <a:rPr lang="fr-FR" smtClean="0"/>
              <a:t>03/02/2023</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1796A86-B1E6-47E7-B8C7-E028B7079E1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D39F9A-3CA6-429B-AE34-29BA520043D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D438173-FAC4-4F9E-A7D5-7E99B49CAFA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A1CD1F-1DA5-48B8-AF0A-32140AA9D876}"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DAF3E-BB16-4709-B271-DF3F5CDF2DD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95DC78-40F8-49E0-8375-7040607CED5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ABFB7FC-4E60-4FA1-9F18-2D54B887B6C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10BB4E-0C57-4D86-B2DB-B8D8929F02FE}"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5FAD7E-27D3-426D-8118-4AE65256F7E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AA3BE4-D794-4AF3-B3FB-6B01261564C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03/02/2023</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3513D4-46AF-4BAE-885C-6BCE9015F75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16764E-370F-4CBB-B474-B2D56BE832F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968EE99-2B4E-4875-9A82-CA1330C6738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8F2D89-705E-46F4-ACF8-7FBAC06F368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DB5B322-2BC6-4819-B500-361D4941B626}"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BB3D5F6-0108-40D7-91D7-B6AD8312E12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71D7C4-DC88-47E4-A831-07C1BE2340A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8158F6-B954-4CF6-90A6-9B520B2368B3}"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ED404F-B735-4FF4-A83D-B123C98DE034}"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919CC71-546F-4594-AE6C-2A1C83F65C55}"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7C1E028-A5AA-41D5-B258-D366CB192299}" type="datetime1">
              <a:rPr lang="fr-FR" smtClean="0"/>
              <a:t>03/02/2023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3B3EA4E-5D87-4D09-91AB-8D5237F7B0B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93AF9CF-54A5-402A-B266-A7A83FBAD41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93DBEF-5A55-4819-85AF-F08E869462AF}"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49274B-CDE0-4A4D-A0A0-6A69AD5F4DA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5B3295-2E1B-4173-BB7D-4CD30ED3B57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7A492D-32B1-4721-96AD-0DE47D84041B}"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27B136E-2F30-44FC-A7B4-B9FF3F7ED139}"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A79A522-7BB0-47AB-87F3-E674B66CDFF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B56DB3-9F6B-45EB-8D49-6B15F34CBAE1}"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D663A5-4E8F-4D23-9D5F-39B38A9FBC2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0388874-F193-4954-8179-EDE21BFCA908}" type="datetime1">
              <a:rPr lang="fr-FR" smtClean="0"/>
              <a:t>03/02/2023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24DEF51-62F1-429A-966C-1D3DB2B3A45A}"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9BCD4-CF21-41C6-AA73-F36146491BD2}"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2655356-5F7C-4AB1-A0AF-9961C2F1713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3124D0-144E-42BB-AE2C-1022498D9854}"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15BDBF-79AD-4EBF-9260-426E8593DD40}"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5DC000-440E-4A32-8D39-3476725CC8D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3356A2F-DE44-4D33-8FBC-2F3A2BA10648}"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CEDDBA-6E6C-43B0-922F-73F8C08DB05D}"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E35AA2-9716-4828-BCA6-7BF02C028997}"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49B7376-7B00-4CC8-B44F-4C823AF3FE2E}" type="datetime1">
              <a:rPr lang="fr-FR" smtClean="0"/>
              <a:t>03/02/2023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theme" Target="../theme/theme1.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2025C-D40A-4B47-A7C2-EFA2E612E7D0}" type="datetime1">
              <a:rPr lang="fr-FR" smtClean="0"/>
              <a:t>03/02/2023</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6" r:id="rId14"/>
    <p:sldLayoutId id="2147484339" r:id="rId15"/>
    <p:sldLayoutId id="2147484340" r:id="rId16"/>
    <p:sldLayoutId id="2147484341" r:id="rId17"/>
    <p:sldLayoutId id="2147484342" r:id="rId18"/>
    <p:sldLayoutId id="2147484345" r:id="rId19"/>
    <p:sldLayoutId id="2147484346" r:id="rId20"/>
    <p:sldLayoutId id="2147484347" r:id="rId21"/>
    <p:sldLayoutId id="2147484348" r:id="rId22"/>
    <p:sldLayoutId id="2147484353" r:id="rId23"/>
    <p:sldLayoutId id="2147484354" r:id="rId24"/>
    <p:sldLayoutId id="2147484355" r:id="rId25"/>
    <p:sldLayoutId id="2147483661" r:id="rId26"/>
    <p:sldLayoutId id="2147483649" r:id="rId27"/>
    <p:sldLayoutId id="2147484320" r:id="rId28"/>
    <p:sldLayoutId id="2147484368" r:id="rId29"/>
    <p:sldLayoutId id="2147484369" r:id="rId30"/>
    <p:sldLayoutId id="2147484372" r:id="rId31"/>
    <p:sldLayoutId id="2147484373" r:id="rId32"/>
    <p:sldLayoutId id="2147484374" r:id="rId33"/>
    <p:sldLayoutId id="2147484375" r:id="rId34"/>
    <p:sldLayoutId id="2147484376" r:id="rId35"/>
    <p:sldLayoutId id="2147484377" r:id="rId36"/>
    <p:sldLayoutId id="2147484378" r:id="rId37"/>
    <p:sldLayoutId id="2147484379" r:id="rId38"/>
    <p:sldLayoutId id="2147484380" r:id="rId39"/>
    <p:sldLayoutId id="2147484381" r:id="rId40"/>
    <p:sldLayoutId id="2147484384" r:id="rId41"/>
    <p:sldLayoutId id="2147484385" r:id="rId42"/>
    <p:sldLayoutId id="2147484386" r:id="rId43"/>
    <p:sldLayoutId id="2147484387" r:id="rId44"/>
    <p:sldLayoutId id="2147484388" r:id="rId45"/>
    <p:sldLayoutId id="2147484389" r:id="rId46"/>
    <p:sldLayoutId id="2147484390" r:id="rId47"/>
    <p:sldLayoutId id="2147484434" r:id="rId48"/>
    <p:sldLayoutId id="2147484435" r:id="rId49"/>
    <p:sldLayoutId id="2147484436" r:id="rId50"/>
    <p:sldLayoutId id="2147484437" r:id="rId51"/>
    <p:sldLayoutId id="2147484438" r:id="rId52"/>
    <p:sldLayoutId id="2147484439" r:id="rId53"/>
    <p:sldLayoutId id="2147484440" r:id="rId54"/>
    <p:sldLayoutId id="2147484441" r:id="rId55"/>
    <p:sldLayoutId id="2147484442" r:id="rId56"/>
    <p:sldLayoutId id="2147484443" r:id="rId57"/>
    <p:sldLayoutId id="2147484444" r:id="rId58"/>
    <p:sldLayoutId id="2147484445" r:id="rId59"/>
    <p:sldLayoutId id="2147484446" r:id="rId60"/>
    <p:sldLayoutId id="2147484447" r:id="rId61"/>
    <p:sldLayoutId id="2147484448" r:id="rId62"/>
    <p:sldLayoutId id="2147484449" r:id="rId63"/>
    <p:sldLayoutId id="2147484450" r:id="rId64"/>
    <p:sldLayoutId id="2147484451" r:id="rId65"/>
    <p:sldLayoutId id="2147484452" r:id="rId66"/>
    <p:sldLayoutId id="2147484633" r:id="rId67"/>
    <p:sldLayoutId id="2147484634" r:id="rId68"/>
    <p:sldLayoutId id="2147484635" r:id="rId69"/>
    <p:sldLayoutId id="2147484636" r:id="rId70"/>
    <p:sldLayoutId id="2147484637" r:id="rId71"/>
    <p:sldLayoutId id="2147484638" r:id="rId72"/>
    <p:sldLayoutId id="2147484639" r:id="rId73"/>
    <p:sldLayoutId id="2147484640" r:id="rId74"/>
    <p:sldLayoutId id="2147484641" r:id="rId75"/>
    <p:sldLayoutId id="2147484642" r:id="rId76"/>
    <p:sldLayoutId id="2147484643" r:id="rId77"/>
    <p:sldLayoutId id="2147484644" r:id="rId78"/>
    <p:sldLayoutId id="2147484645" r:id="rId79"/>
    <p:sldLayoutId id="2147484646" r:id="rId80"/>
    <p:sldLayoutId id="2147484647" r:id="rId81"/>
    <p:sldLayoutId id="2147484648"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 id="2147484761" r:id="rId94"/>
    <p:sldLayoutId id="2147484990" r:id="rId95"/>
    <p:sldLayoutId id="2147484980" r:id="rId96"/>
    <p:sldLayoutId id="2147484981" r:id="rId97"/>
    <p:sldLayoutId id="2147484982" r:id="rId98"/>
    <p:sldLayoutId id="2147484984" r:id="rId99"/>
    <p:sldLayoutId id="2147484985" r:id="rId100"/>
    <p:sldLayoutId id="2147484986" r:id="rId101"/>
    <p:sldLayoutId id="2147484987" r:id="rId102"/>
    <p:sldLayoutId id="2147484988" r:id="rId103"/>
    <p:sldLayoutId id="2147484989" r:id="rId104"/>
    <p:sldLayoutId id="2147485031" r:id="rId105"/>
    <p:sldLayoutId id="2147485032" r:id="rId106"/>
    <p:sldLayoutId id="2147485033" r:id="rId107"/>
    <p:sldLayoutId id="2147485034" r:id="rId108"/>
    <p:sldLayoutId id="2147485035" r:id="rId109"/>
    <p:sldLayoutId id="2147485036" r:id="rId110"/>
    <p:sldLayoutId id="2147485037" r:id="rId111"/>
    <p:sldLayoutId id="2147485038" r:id="rId112"/>
    <p:sldLayoutId id="2147485039" r:id="rId113"/>
    <p:sldLayoutId id="2147485040" r:id="rId114"/>
    <p:sldLayoutId id="2147485247" r:id="rId115"/>
    <p:sldLayoutId id="2147485248" r:id="rId116"/>
    <p:sldLayoutId id="2147485249" r:id="rId117"/>
    <p:sldLayoutId id="2147485250" r:id="rId118"/>
    <p:sldLayoutId id="2147485251" r:id="rId119"/>
    <p:sldLayoutId id="2147485252" r:id="rId120"/>
    <p:sldLayoutId id="2147485253" r:id="rId121"/>
    <p:sldLayoutId id="2147485254" r:id="rId122"/>
    <p:sldLayoutId id="2147485255" r:id="rId123"/>
    <p:sldLayoutId id="2147485165" r:id="rId124"/>
    <p:sldLayoutId id="2147485166" r:id="rId125"/>
    <p:sldLayoutId id="2147485167" r:id="rId126"/>
    <p:sldLayoutId id="2147485168" r:id="rId127"/>
    <p:sldLayoutId id="2147485169" r:id="rId128"/>
    <p:sldLayoutId id="2147485170" r:id="rId129"/>
    <p:sldLayoutId id="2147485171" r:id="rId130"/>
    <p:sldLayoutId id="2147485172" r:id="rId131"/>
    <p:sldLayoutId id="2147485173" r:id="rId132"/>
    <p:sldLayoutId id="2147485174" r:id="rId133"/>
    <p:sldLayoutId id="2147485331" r:id="rId134"/>
    <p:sldLayoutId id="2147485332" r:id="rId135"/>
    <p:sldLayoutId id="2147485333" r:id="rId136"/>
    <p:sldLayoutId id="2147485334" r:id="rId137"/>
    <p:sldLayoutId id="2147485335" r:id="rId138"/>
    <p:sldLayoutId id="2147485336" r:id="rId139"/>
    <p:sldLayoutId id="2147485337" r:id="rId140"/>
    <p:sldLayoutId id="2147485338" r:id="rId141"/>
    <p:sldLayoutId id="2147485339" r:id="rId142"/>
    <p:sldLayoutId id="2147485340" r:id="rId143"/>
    <p:sldLayoutId id="2147485341" r:id="rId144"/>
    <p:sldLayoutId id="2147485342" r:id="rId145"/>
    <p:sldLayoutId id="2147485343" r:id="rId146"/>
    <p:sldLayoutId id="2147485344" r:id="rId147"/>
    <p:sldLayoutId id="2147485345" r:id="rId148"/>
    <p:sldLayoutId id="2147485346" r:id="rId149"/>
    <p:sldLayoutId id="2147485347" r:id="rId150"/>
    <p:sldLayoutId id="2147485348" r:id="rId151"/>
    <p:sldLayoutId id="2147485349" r:id="rId152"/>
    <p:sldLayoutId id="2147485350" r:id="rId153"/>
    <p:sldLayoutId id="2147485351" r:id="rId154"/>
    <p:sldLayoutId id="2147485352" r:id="rId155"/>
    <p:sldLayoutId id="2147485353" r:id="rId156"/>
    <p:sldLayoutId id="2147485354" r:id="rId157"/>
    <p:sldLayoutId id="2147485355" r:id="rId158"/>
    <p:sldLayoutId id="2147485356" r:id="rId159"/>
    <p:sldLayoutId id="2147485357" r:id="rId160"/>
    <p:sldLayoutId id="2147485358" r:id="rId161"/>
    <p:sldLayoutId id="2147485359" r:id="rId162"/>
    <p:sldLayoutId id="2147485360" r:id="rId163"/>
    <p:sldLayoutId id="2147485361" r:id="rId164"/>
    <p:sldLayoutId id="2147485362" r:id="rId165"/>
    <p:sldLayoutId id="2147485327" r:id="rId166"/>
    <p:sldLayoutId id="2147485377" r:id="rId167"/>
    <p:sldLayoutId id="2147485378" r:id="rId168"/>
    <p:sldLayoutId id="2147485379" r:id="rId169"/>
    <p:sldLayoutId id="2147485381" r:id="rId170"/>
    <p:sldLayoutId id="2147485382" r:id="rId171"/>
    <p:sldLayoutId id="2147485383" r:id="rId172"/>
    <p:sldLayoutId id="2147485390" r:id="rId173"/>
    <p:sldLayoutId id="2147485391" r:id="rId174"/>
    <p:sldLayoutId id="2147485392" r:id="rId175"/>
    <p:sldLayoutId id="2147485393" r:id="rId176"/>
    <p:sldLayoutId id="2147485394" r:id="rId177"/>
    <p:sldLayoutId id="2147485395" r:id="rId178"/>
    <p:sldLayoutId id="2147485396" r:id="rId179"/>
    <p:sldLayoutId id="2147485397" r:id="rId180"/>
    <p:sldLayoutId id="2147485398" r:id="rId181"/>
    <p:sldLayoutId id="2147485399" r:id="rId182"/>
    <p:sldLayoutId id="2147485400" r:id="rId183"/>
    <p:sldLayoutId id="2147485401" r:id="rId184"/>
    <p:sldLayoutId id="2147485402" r:id="rId185"/>
    <p:sldLayoutId id="2147485403" r:id="rId186"/>
    <p:sldLayoutId id="2147485404" r:id="rId187"/>
    <p:sldLayoutId id="2147485405" r:id="rId188"/>
    <p:sldLayoutId id="2147485406" r:id="rId189"/>
    <p:sldLayoutId id="2147485407" r:id="rId190"/>
    <p:sldLayoutId id="2147485408" r:id="rId191"/>
    <p:sldLayoutId id="2147485409" r:id="rId192"/>
    <p:sldLayoutId id="2147485410" r:id="rId193"/>
    <p:sldLayoutId id="2147485411" r:id="rId194"/>
    <p:sldLayoutId id="2147485412" r:id="rId195"/>
    <p:sldLayoutId id="2147485413" r:id="rId196"/>
    <p:sldLayoutId id="2147485414" r:id="rId197"/>
    <p:sldLayoutId id="2147485750" r:id="rId198"/>
    <p:sldLayoutId id="2147485751" r:id="rId199"/>
    <p:sldLayoutId id="2147485752" r:id="rId200"/>
    <p:sldLayoutId id="2147485753" r:id="rId201"/>
    <p:sldLayoutId id="2147485754" r:id="rId202"/>
    <p:sldLayoutId id="2147485755" r:id="rId203"/>
    <p:sldLayoutId id="2147485779" r:id="rId204"/>
    <p:sldLayoutId id="2147485780" r:id="rId205"/>
    <p:sldLayoutId id="2147485925" r:id="rId206"/>
    <p:sldLayoutId id="2147485926" r:id="rId207"/>
    <p:sldLayoutId id="2147485930" r:id="rId208"/>
    <p:sldLayoutId id="2147485931" r:id="rId209"/>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B362025C-D40A-4B47-A7C2-EFA2E612E7D0}" type="datetime1">
              <a:rPr lang="fr-FR" smtClean="0"/>
              <a:t>03/02/2023</a:t>
            </a:fld>
            <a:endParaRPr lang="fr-FR" dirty="0"/>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fr-FR" dirty="0"/>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11718751"/>
      </p:ext>
    </p:extLst>
  </p:cSld>
  <p:clrMap bg1="dk1" tx1="lt1" bg2="dk2" tx2="lt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hf hdr="0" ftr="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1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1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16.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1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16.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16.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16.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16.xml"/><Relationship Id="rId4" Type="http://schemas.openxmlformats.org/officeDocument/2006/relationships/hyperlink" Target="tel:+33-01-30-39-88-6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ail430.wixsite.com/rail43" TargetMode="External"/><Relationship Id="rId2" Type="http://schemas.openxmlformats.org/officeDocument/2006/relationships/notesSlide" Target="../notesSlides/notesSlide19.xml"/><Relationship Id="rId1" Type="http://schemas.openxmlformats.org/officeDocument/2006/relationships/slideLayout" Target="../slideLayouts/slideLayout21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6.xml"/></Relationships>
</file>

<file path=ppt/slides/_rels/slide20.xml.rels><?xml version="1.0" encoding="UTF-8" standalone="yes"?>
<Relationships xmlns="http://schemas.openxmlformats.org/package/2006/relationships"><Relationship Id="rId3" Type="http://schemas.openxmlformats.org/officeDocument/2006/relationships/hyperlink" Target="https://rail430.wixsite.com/rail43" TargetMode="External"/><Relationship Id="rId2" Type="http://schemas.openxmlformats.org/officeDocument/2006/relationships/notesSlide" Target="../notesSlides/notesSlide20.xml"/><Relationship Id="rId1" Type="http://schemas.openxmlformats.org/officeDocument/2006/relationships/slideLayout" Target="../slideLayouts/slideLayout21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hyperlink" Target="https://rail430.wixsite.com/rail43" TargetMode="External"/><Relationship Id="rId2" Type="http://schemas.openxmlformats.org/officeDocument/2006/relationships/notesSlide" Target="../notesSlides/notesSlide21.xml"/><Relationship Id="rId1" Type="http://schemas.openxmlformats.org/officeDocument/2006/relationships/slideLayout" Target="../slideLayouts/slideLayout216.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hyperlink" Target="https://rail430.wixsite.com/rail43" TargetMode="External"/><Relationship Id="rId2" Type="http://schemas.openxmlformats.org/officeDocument/2006/relationships/notesSlide" Target="../notesSlides/notesSlide22.xml"/><Relationship Id="rId1" Type="http://schemas.openxmlformats.org/officeDocument/2006/relationships/slideLayout" Target="../slideLayouts/slideLayout216.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1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16.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16.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16.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16.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16.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1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16.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16.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1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1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16.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package" Target="../embeddings/Feuille_de_calcul_Microsoft_Excel1.xlsx"/><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6.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3.xml"/><Relationship Id="rId1" Type="http://schemas.openxmlformats.org/officeDocument/2006/relationships/slideLayout" Target="../slideLayouts/slideLayout216.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4.xml"/><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5.xml"/><Relationship Id="rId1" Type="http://schemas.openxmlformats.org/officeDocument/2006/relationships/slideLayout" Target="../slideLayouts/slideLayout2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16.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16.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1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1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Rectangle 5"/>
          <p:cNvSpPr/>
          <p:nvPr/>
        </p:nvSpPr>
        <p:spPr>
          <a:xfrm>
            <a:off x="251642" y="1269004"/>
            <a:ext cx="8280724" cy="397455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Dubai Medium" pitchFamily="34"/>
              </a:rPr>
              <a:t>Réunion</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Dubai Medium" pitchFamily="34"/>
              </a:rPr>
              <a:t>«  des Amis du Zéro »</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dirty="0">
              <a:solidFill>
                <a:srgbClr val="0000FF"/>
              </a:solidFill>
              <a:uFillTx/>
              <a:latin typeface="Candara" pitchFamily="34"/>
              <a:ea typeface="Microsoft YaHei" pitchFamily="2"/>
              <a:cs typeface="Arial" pitchFamily="34"/>
            </a:endParaRPr>
          </a:p>
          <a:p>
            <a:pPr marL="514441" indent="-514075" algn="ctr">
              <a:defRPr sz="1800" b="0" i="0" u="none" strike="noStrike" kern="0" cap="none" spc="0" baseline="0">
                <a:solidFill>
                  <a:srgbClr val="000000"/>
                </a:solidFill>
                <a:uFillTx/>
              </a:defRPr>
            </a:pPr>
            <a:r>
              <a:rPr lang="fr-FR" sz="3600" b="1" dirty="0">
                <a:solidFill>
                  <a:srgbClr val="0000FF"/>
                </a:solidFill>
                <a:latin typeface="Candara" pitchFamily="34"/>
              </a:rPr>
              <a:t>samedi </a:t>
            </a:r>
            <a:r>
              <a:rPr lang="fr-FR" sz="3600" b="1" dirty="0" smtClean="0">
                <a:solidFill>
                  <a:srgbClr val="0000FF"/>
                </a:solidFill>
                <a:latin typeface="Candara" pitchFamily="34"/>
              </a:rPr>
              <a:t>4 </a:t>
            </a:r>
            <a:r>
              <a:rPr lang="fr-FR" sz="3600" b="1" dirty="0" err="1" smtClean="0">
                <a:solidFill>
                  <a:srgbClr val="0000FF"/>
                </a:solidFill>
                <a:latin typeface="Candara" pitchFamily="34"/>
              </a:rPr>
              <a:t>fevrier</a:t>
            </a:r>
            <a:r>
              <a:rPr lang="fr-FR" sz="3600" b="1" dirty="0" smtClean="0">
                <a:solidFill>
                  <a:srgbClr val="0000FF"/>
                </a:solidFill>
                <a:latin typeface="Candara" pitchFamily="34"/>
              </a:rPr>
              <a:t> 2023</a:t>
            </a:r>
            <a:endParaRPr lang="fr-FR" sz="3600" b="1" dirty="0">
              <a:solidFill>
                <a:srgbClr val="0000FF"/>
              </a:solidFill>
              <a:latin typeface="Candara" pitchFamily="34"/>
            </a:endParaRP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dirty="0" smtClean="0">
                <a:solidFill>
                  <a:srgbClr val="0000FF"/>
                </a:solidFill>
                <a:uFillTx/>
                <a:latin typeface="Candara" pitchFamily="34"/>
                <a:ea typeface="Microsoft YaHei" pitchFamily="2"/>
                <a:cs typeface="Arial" pitchFamily="34"/>
              </a:rPr>
              <a:t>de </a:t>
            </a:r>
            <a:r>
              <a:rPr lang="fr-FR" sz="3600" b="1" i="0" u="none" strike="noStrike" kern="1200" cap="none" spc="0" baseline="0" dirty="0">
                <a:solidFill>
                  <a:srgbClr val="0000FF"/>
                </a:solidFill>
                <a:uFillTx/>
                <a:latin typeface="Candara" pitchFamily="34"/>
                <a:ea typeface="Microsoft YaHei" pitchFamily="2"/>
                <a:cs typeface="Arial" pitchFamily="34"/>
              </a:rPr>
              <a:t>10 à 16 heures</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dirty="0">
                <a:solidFill>
                  <a:srgbClr val="0000FF"/>
                </a:solidFill>
                <a:uFillTx/>
                <a:latin typeface="Candara" pitchFamily="34"/>
                <a:ea typeface="Microsoft YaHei" pitchFamily="2"/>
                <a:cs typeface="Arial" pitchFamily="34"/>
              </a:rPr>
              <a:t>au VATEL à Nîmes</a:t>
            </a:r>
            <a:r>
              <a:rPr lang="fr-FR" sz="3600" b="0" i="0" u="none" strike="noStrike" kern="1200" cap="none" spc="0" baseline="0" dirty="0">
                <a:solidFill>
                  <a:srgbClr val="0000FF"/>
                </a:solidFill>
                <a:uFillTx/>
                <a:latin typeface="Candara" pitchFamily="34"/>
                <a:ea typeface="Microsoft YaHei" pitchFamily="2"/>
                <a:cs typeface="Arial" pitchFamily="34"/>
              </a:rPr>
              <a:t>.</a:t>
            </a:r>
          </a:p>
        </p:txBody>
      </p:sp>
    </p:spTree>
    <p:extLst>
      <p:ext uri="{BB962C8B-B14F-4D97-AF65-F5344CB8AC3E}">
        <p14:creationId xmlns:p14="http://schemas.microsoft.com/office/powerpoint/2010/main" val="27105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504" y="1484784"/>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 y="-3047"/>
            <a:ext cx="1254002" cy="561152"/>
          </a:xfrm>
          <a:prstGeom prst="rect">
            <a:avLst/>
          </a:prstGeom>
        </p:spPr>
      </p:pic>
      <p:sp>
        <p:nvSpPr>
          <p:cNvPr id="3" name="Rectangle 2"/>
          <p:cNvSpPr/>
          <p:nvPr/>
        </p:nvSpPr>
        <p:spPr>
          <a:xfrm>
            <a:off x="2216378" y="121112"/>
            <a:ext cx="4572000" cy="2308324"/>
          </a:xfrm>
          <a:prstGeom prst="rect">
            <a:avLst/>
          </a:prstGeom>
        </p:spPr>
        <p:txBody>
          <a:bodyPr>
            <a:spAutoFit/>
          </a:bodyPr>
          <a:lstStyle/>
          <a:p>
            <a:pPr fontAlgn="base"/>
            <a:r>
              <a:rPr lang="fr-FR" b="1" dirty="0">
                <a:solidFill>
                  <a:srgbClr val="FF0000"/>
                </a:solidFill>
                <a:latin typeface="Candara" panose="020E0502030303020204" pitchFamily="34" charset="0"/>
              </a:rPr>
              <a:t>Autorails RGP2 et</a:t>
            </a:r>
            <a:br>
              <a:rPr lang="fr-FR" b="1" dirty="0">
                <a:solidFill>
                  <a:srgbClr val="FF0000"/>
                </a:solidFill>
                <a:latin typeface="Candara" panose="020E0502030303020204" pitchFamily="34" charset="0"/>
              </a:rPr>
            </a:br>
            <a:r>
              <a:rPr lang="fr-FR" b="1" dirty="0">
                <a:solidFill>
                  <a:srgbClr val="FF0000"/>
                </a:solidFill>
                <a:latin typeface="Candara" panose="020E0502030303020204" pitchFamily="34" charset="0"/>
              </a:rPr>
              <a:t>RGP1 SNCF, TEE &amp; GRG</a:t>
            </a:r>
          </a:p>
          <a:p>
            <a:pPr fontAlgn="base"/>
            <a:r>
              <a:rPr lang="fr-FR" b="1" dirty="0">
                <a:solidFill>
                  <a:srgbClr val="FF0000"/>
                </a:solidFill>
                <a:latin typeface="Candara" panose="020E0502030303020204" pitchFamily="34" charset="0"/>
              </a:rPr>
              <a:t>Echelle 0  (1/43.5</a:t>
            </a:r>
            <a:r>
              <a:rPr lang="fr-FR" b="1" baseline="30000" dirty="0">
                <a:solidFill>
                  <a:srgbClr val="FF0000"/>
                </a:solidFill>
                <a:latin typeface="Candara" panose="020E0502030303020204" pitchFamily="34" charset="0"/>
              </a:rPr>
              <a:t>e</a:t>
            </a:r>
            <a:r>
              <a:rPr lang="fr-FR" b="1" dirty="0" smtClean="0">
                <a:solidFill>
                  <a:srgbClr val="FF0000"/>
                </a:solidFill>
                <a:latin typeface="Candara" panose="020E0502030303020204" pitchFamily="34" charset="0"/>
              </a:rPr>
              <a:t>)</a:t>
            </a:r>
          </a:p>
          <a:p>
            <a:pPr fontAlgn="base"/>
            <a:endParaRPr lang="fr-FR" b="1" dirty="0">
              <a:solidFill>
                <a:srgbClr val="FF0000"/>
              </a:solidFill>
              <a:latin typeface="Candara" panose="020E0502030303020204" pitchFamily="34" charset="0"/>
            </a:endParaRPr>
          </a:p>
          <a:p>
            <a:pPr fontAlgn="base"/>
            <a:r>
              <a:rPr lang="fr-FR" dirty="0">
                <a:solidFill>
                  <a:srgbClr val="FF0000"/>
                </a:solidFill>
                <a:latin typeface="Candara" panose="020E0502030303020204" pitchFamily="34" charset="0"/>
              </a:rPr>
              <a:t>Construction intégralement en laiton, motorisation moteur RSF.</a:t>
            </a:r>
            <a:br>
              <a:rPr lang="fr-FR" dirty="0">
                <a:solidFill>
                  <a:srgbClr val="FF0000"/>
                </a:solidFill>
                <a:latin typeface="Candara" panose="020E0502030303020204" pitchFamily="34" charset="0"/>
              </a:rPr>
            </a:br>
            <a:r>
              <a:rPr lang="fr-FR" dirty="0">
                <a:solidFill>
                  <a:srgbClr val="FF0000"/>
                </a:solidFill>
                <a:latin typeface="Candara" panose="020E0502030303020204" pitchFamily="34" charset="0"/>
              </a:rPr>
              <a:t>Livrés pour fonctionner en analogique, les modèles seront aisément </a:t>
            </a:r>
            <a:r>
              <a:rPr lang="fr-FR" dirty="0" err="1">
                <a:solidFill>
                  <a:srgbClr val="FF0000"/>
                </a:solidFill>
                <a:latin typeface="Candara" panose="020E0502030303020204" pitchFamily="34" charset="0"/>
              </a:rPr>
              <a:t>digitalisables</a:t>
            </a:r>
            <a:r>
              <a:rPr lang="fr-FR" dirty="0">
                <a:solidFill>
                  <a:srgbClr val="FF0000"/>
                </a:solidFill>
                <a:latin typeface="Candara" panose="020E0502030303020204" pitchFamily="34" charset="0"/>
              </a:rPr>
              <a:t>.</a:t>
            </a:r>
            <a:endParaRPr lang="fr-FR" b="0" i="0" dirty="0">
              <a:solidFill>
                <a:srgbClr val="FF0000"/>
              </a:solidFill>
              <a:effectLst/>
              <a:latin typeface="Candara" panose="020E0502030303020204" pitchFamily="34" charset="0"/>
            </a:endParaRPr>
          </a:p>
        </p:txBody>
      </p:sp>
      <p:pic>
        <p:nvPicPr>
          <p:cNvPr id="1026" name="Picture 2" descr="https://www.amjl.com/wp-content/uploads/2022/12/rgp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78120"/>
            <a:ext cx="9206633" cy="341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26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504" y="1484784"/>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 y="-3047"/>
            <a:ext cx="1254002" cy="561152"/>
          </a:xfrm>
          <a:prstGeom prst="rect">
            <a:avLst/>
          </a:prstGeom>
        </p:spPr>
      </p:pic>
      <p:pic>
        <p:nvPicPr>
          <p:cNvPr id="7" name="Image 6"/>
          <p:cNvPicPr>
            <a:picLocks noChangeAspect="1"/>
          </p:cNvPicPr>
          <p:nvPr/>
        </p:nvPicPr>
        <p:blipFill>
          <a:blip r:embed="rId4"/>
          <a:stretch>
            <a:fillRect/>
          </a:stretch>
        </p:blipFill>
        <p:spPr>
          <a:xfrm>
            <a:off x="2339752" y="0"/>
            <a:ext cx="4933769" cy="6917930"/>
          </a:xfrm>
          <a:prstGeom prst="rect">
            <a:avLst/>
          </a:prstGeom>
        </p:spPr>
      </p:pic>
    </p:spTree>
    <p:extLst>
      <p:ext uri="{BB962C8B-B14F-4D97-AF65-F5344CB8AC3E}">
        <p14:creationId xmlns:p14="http://schemas.microsoft.com/office/powerpoint/2010/main" val="2005364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sp>
        <p:nvSpPr>
          <p:cNvPr id="7" name="Rectangle 6"/>
          <p:cNvSpPr/>
          <p:nvPr/>
        </p:nvSpPr>
        <p:spPr>
          <a:xfrm>
            <a:off x="102376" y="692696"/>
            <a:ext cx="4572000" cy="3416320"/>
          </a:xfrm>
          <a:prstGeom prst="rect">
            <a:avLst/>
          </a:prstGeom>
        </p:spPr>
        <p:txBody>
          <a:bodyPr>
            <a:spAutoFit/>
          </a:bodyPr>
          <a:lstStyle/>
          <a:p>
            <a:pPr fontAlgn="base"/>
            <a:r>
              <a:rPr lang="fr-FR" b="1" dirty="0">
                <a:solidFill>
                  <a:srgbClr val="222222"/>
                </a:solidFill>
                <a:latin typeface="Candara" panose="020E0502030303020204" pitchFamily="34" charset="0"/>
              </a:rPr>
              <a:t>Wagons Trémie </a:t>
            </a:r>
            <a:r>
              <a:rPr lang="fr-FR" b="1" dirty="0" err="1">
                <a:solidFill>
                  <a:srgbClr val="222222"/>
                </a:solidFill>
                <a:latin typeface="Candara" panose="020E0502030303020204" pitchFamily="34" charset="0"/>
              </a:rPr>
              <a:t>Eds-Tds-Eds</a:t>
            </a:r>
            <a:endParaRPr lang="fr-FR" b="1" dirty="0">
              <a:solidFill>
                <a:srgbClr val="222222"/>
              </a:solidFill>
              <a:latin typeface="Candara" panose="020E0502030303020204" pitchFamily="34" charset="0"/>
            </a:endParaRPr>
          </a:p>
          <a:p>
            <a:pPr fontAlgn="base"/>
            <a:r>
              <a:rPr lang="fr-FR" b="1" dirty="0">
                <a:solidFill>
                  <a:srgbClr val="222222"/>
                </a:solidFill>
                <a:latin typeface="Candara" panose="020E0502030303020204" pitchFamily="34" charset="0"/>
              </a:rPr>
              <a:t>Echelle 0  (1/43.5</a:t>
            </a:r>
            <a:r>
              <a:rPr lang="fr-FR" b="1" baseline="30000" dirty="0">
                <a:solidFill>
                  <a:srgbClr val="222222"/>
                </a:solidFill>
                <a:latin typeface="Candara" panose="020E0502030303020204" pitchFamily="34" charset="0"/>
              </a:rPr>
              <a:t>e</a:t>
            </a:r>
            <a:r>
              <a:rPr lang="fr-FR" b="1" dirty="0">
                <a:solidFill>
                  <a:srgbClr val="222222"/>
                </a:solidFill>
                <a:latin typeface="Candara" panose="020E0502030303020204" pitchFamily="34" charset="0"/>
              </a:rPr>
              <a:t>)</a:t>
            </a:r>
          </a:p>
          <a:p>
            <a:pPr fontAlgn="base"/>
            <a:r>
              <a:rPr lang="fr-FR" dirty="0">
                <a:solidFill>
                  <a:srgbClr val="7A7A7A"/>
                </a:solidFill>
                <a:latin typeface="Candara" panose="020E0502030303020204" pitchFamily="34" charset="0"/>
              </a:rPr>
              <a:t>Mise en service à partir de 1962, Les modèles reproduits couvrent les époques III, IV, V</a:t>
            </a:r>
            <a:br>
              <a:rPr lang="fr-FR" dirty="0">
                <a:solidFill>
                  <a:srgbClr val="7A7A7A"/>
                </a:solidFill>
                <a:latin typeface="Candara" panose="020E0502030303020204" pitchFamily="34" charset="0"/>
              </a:rPr>
            </a:br>
            <a:r>
              <a:rPr lang="fr-FR" dirty="0">
                <a:solidFill>
                  <a:srgbClr val="7A7A7A"/>
                </a:solidFill>
                <a:latin typeface="Candara" panose="020E0502030303020204" pitchFamily="34" charset="0"/>
              </a:rPr>
              <a:t>Les variantes construites sont :</a:t>
            </a:r>
            <a:br>
              <a:rPr lang="fr-FR" dirty="0">
                <a:solidFill>
                  <a:srgbClr val="7A7A7A"/>
                </a:solidFill>
                <a:latin typeface="Candara" panose="020E0502030303020204" pitchFamily="34" charset="0"/>
              </a:rPr>
            </a:br>
            <a:r>
              <a:rPr lang="fr-FR" dirty="0">
                <a:solidFill>
                  <a:srgbClr val="7A7A7A"/>
                </a:solidFill>
                <a:latin typeface="Candara" panose="020E0502030303020204" pitchFamily="34" charset="0"/>
              </a:rPr>
              <a:t>– </a:t>
            </a:r>
            <a:r>
              <a:rPr lang="fr-FR" dirty="0" err="1">
                <a:solidFill>
                  <a:srgbClr val="7A7A7A"/>
                </a:solidFill>
                <a:latin typeface="Candara" panose="020E0502030303020204" pitchFamily="34" charset="0"/>
              </a:rPr>
              <a:t>Eds</a:t>
            </a:r>
            <a:r>
              <a:rPr lang="fr-FR" dirty="0">
                <a:solidFill>
                  <a:srgbClr val="7A7A7A"/>
                </a:solidFill>
                <a:latin typeface="Candara" panose="020E0502030303020204" pitchFamily="34" charset="0"/>
              </a:rPr>
              <a:t> (trémie ouverte)</a:t>
            </a:r>
            <a:br>
              <a:rPr lang="fr-FR" dirty="0">
                <a:solidFill>
                  <a:srgbClr val="7A7A7A"/>
                </a:solidFill>
                <a:latin typeface="Candara" panose="020E0502030303020204" pitchFamily="34" charset="0"/>
              </a:rPr>
            </a:br>
            <a:r>
              <a:rPr lang="fr-FR" dirty="0">
                <a:solidFill>
                  <a:srgbClr val="7A7A7A"/>
                </a:solidFill>
                <a:latin typeface="Candara" panose="020E0502030303020204" pitchFamily="34" charset="0"/>
              </a:rPr>
              <a:t>– </a:t>
            </a:r>
            <a:r>
              <a:rPr lang="fr-FR" dirty="0" err="1">
                <a:solidFill>
                  <a:srgbClr val="7A7A7A"/>
                </a:solidFill>
                <a:latin typeface="Candara" panose="020E0502030303020204" pitchFamily="34" charset="0"/>
              </a:rPr>
              <a:t>Fcs</a:t>
            </a:r>
            <a:r>
              <a:rPr lang="fr-FR" dirty="0">
                <a:solidFill>
                  <a:srgbClr val="7A7A7A"/>
                </a:solidFill>
                <a:latin typeface="Candara" panose="020E0502030303020204" pitchFamily="34" charset="0"/>
              </a:rPr>
              <a:t> (trémie ouverte)</a:t>
            </a:r>
            <a:br>
              <a:rPr lang="fr-FR" dirty="0">
                <a:solidFill>
                  <a:srgbClr val="7A7A7A"/>
                </a:solidFill>
                <a:latin typeface="Candara" panose="020E0502030303020204" pitchFamily="34" charset="0"/>
              </a:rPr>
            </a:br>
            <a:r>
              <a:rPr lang="fr-FR" dirty="0">
                <a:solidFill>
                  <a:srgbClr val="7A7A7A"/>
                </a:solidFill>
                <a:latin typeface="Candara" panose="020E0502030303020204" pitchFamily="34" charset="0"/>
              </a:rPr>
              <a:t>– </a:t>
            </a:r>
            <a:r>
              <a:rPr lang="fr-FR" dirty="0" err="1">
                <a:solidFill>
                  <a:srgbClr val="7A7A7A"/>
                </a:solidFill>
                <a:latin typeface="Candara" panose="020E0502030303020204" pitchFamily="34" charset="0"/>
              </a:rPr>
              <a:t>Tds</a:t>
            </a:r>
            <a:r>
              <a:rPr lang="fr-FR" dirty="0">
                <a:solidFill>
                  <a:srgbClr val="7A7A7A"/>
                </a:solidFill>
                <a:latin typeface="Candara" panose="020E0502030303020204" pitchFamily="34" charset="0"/>
              </a:rPr>
              <a:t> (trémie à toit basculant)</a:t>
            </a:r>
            <a:br>
              <a:rPr lang="fr-FR" dirty="0">
                <a:solidFill>
                  <a:srgbClr val="7A7A7A"/>
                </a:solidFill>
                <a:latin typeface="Candara" panose="020E0502030303020204" pitchFamily="34" charset="0"/>
              </a:rPr>
            </a:br>
            <a:r>
              <a:rPr lang="fr-FR" dirty="0">
                <a:solidFill>
                  <a:srgbClr val="7A7A7A"/>
                </a:solidFill>
                <a:latin typeface="Candara" panose="020E0502030303020204" pitchFamily="34" charset="0"/>
              </a:rPr>
              <a:t>– Us C12 (</a:t>
            </a:r>
            <a:r>
              <a:rPr lang="fr-FR" dirty="0" err="1">
                <a:solidFill>
                  <a:srgbClr val="7A7A7A"/>
                </a:solidFill>
                <a:latin typeface="Candara" panose="020E0502030303020204" pitchFamily="34" charset="0"/>
              </a:rPr>
              <a:t>Tds</a:t>
            </a:r>
            <a:r>
              <a:rPr lang="fr-FR" dirty="0">
                <a:solidFill>
                  <a:srgbClr val="7A7A7A"/>
                </a:solidFill>
                <a:latin typeface="Candara" panose="020E0502030303020204" pitchFamily="34" charset="0"/>
              </a:rPr>
              <a:t> </a:t>
            </a:r>
            <a:r>
              <a:rPr lang="fr-FR" dirty="0" err="1">
                <a:solidFill>
                  <a:srgbClr val="7A7A7A"/>
                </a:solidFill>
                <a:latin typeface="Candara" panose="020E0502030303020204" pitchFamily="34" charset="0"/>
              </a:rPr>
              <a:t>modifés</a:t>
            </a:r>
            <a:r>
              <a:rPr lang="fr-FR" dirty="0">
                <a:solidFill>
                  <a:srgbClr val="7A7A7A"/>
                </a:solidFill>
                <a:latin typeface="Candara" panose="020E0502030303020204" pitchFamily="34" charset="0"/>
              </a:rPr>
              <a:t> pour les trains de travaux)</a:t>
            </a:r>
            <a:br>
              <a:rPr lang="fr-FR" dirty="0">
                <a:solidFill>
                  <a:srgbClr val="7A7A7A"/>
                </a:solidFill>
                <a:latin typeface="Candara" panose="020E0502030303020204" pitchFamily="34" charset="0"/>
              </a:rPr>
            </a:br>
            <a:r>
              <a:rPr lang="fr-FR" dirty="0">
                <a:solidFill>
                  <a:srgbClr val="7A7A7A"/>
                </a:solidFill>
                <a:latin typeface="Candara" panose="020E0502030303020204" pitchFamily="34" charset="0"/>
              </a:rPr>
              <a:t>La variante des CFL est prévue.</a:t>
            </a:r>
            <a:br>
              <a:rPr lang="fr-FR" dirty="0">
                <a:solidFill>
                  <a:srgbClr val="7A7A7A"/>
                </a:solidFill>
                <a:latin typeface="Candara" panose="020E0502030303020204" pitchFamily="34" charset="0"/>
              </a:rPr>
            </a:br>
            <a:r>
              <a:rPr lang="fr-FR" dirty="0">
                <a:solidFill>
                  <a:srgbClr val="7A7A7A"/>
                </a:solidFill>
                <a:latin typeface="Candara" panose="020E0502030303020204" pitchFamily="34" charset="0"/>
              </a:rPr>
              <a:t>Construction intégralement en laiton.</a:t>
            </a:r>
            <a:endParaRPr lang="fr-FR" b="0" i="0" dirty="0">
              <a:solidFill>
                <a:srgbClr val="7A7A7A"/>
              </a:solidFill>
              <a:effectLst/>
              <a:latin typeface="Candara" panose="020E0502030303020204" pitchFamily="34" charset="0"/>
            </a:endParaRPr>
          </a:p>
        </p:txBody>
      </p:sp>
    </p:spTree>
    <p:extLst>
      <p:ext uri="{BB962C8B-B14F-4D97-AF65-F5344CB8AC3E}">
        <p14:creationId xmlns:p14="http://schemas.microsoft.com/office/powerpoint/2010/main" val="1466170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8" name="Picture 2" descr="https://www.amjl.com/wp-content/uploads/2023/01/tds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 y="552862"/>
            <a:ext cx="9141534" cy="29481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amjl.com/wp-content/uploads/2023/01/tds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1008"/>
            <a:ext cx="9171960" cy="349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630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4098" name="Picture 2" descr="https://www.amjl.com/wp-content/uploads/2023/01/tds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9763"/>
            <a:ext cx="9144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051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5122" name="Picture 2" descr="https://www.amjl.com/wp-content/uploads/2023/01/tds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4" y="893681"/>
            <a:ext cx="9162864" cy="508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06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6146" name="Picture 2" descr="https://www.amjl.com/wp-content/uploads/2023/01/tds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5" y="1340768"/>
            <a:ext cx="9179295" cy="468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92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hangingPunct="0">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81" y="59399"/>
            <a:ext cx="1031414" cy="461546"/>
          </a:xfrm>
          <a:prstGeom prst="rect">
            <a:avLst/>
          </a:prstGeom>
        </p:spPr>
      </p:pic>
      <p:pic>
        <p:nvPicPr>
          <p:cNvPr id="8194" name="Picture 2" descr="https://www.amjl.com/wp-content/uploads/2021/01/tds21-e16721676726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 y="638640"/>
            <a:ext cx="9169558" cy="571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0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8" name="Rectangle 7"/>
          <p:cNvSpPr/>
          <p:nvPr/>
        </p:nvSpPr>
        <p:spPr>
          <a:xfrm>
            <a:off x="107643" y="1582341"/>
            <a:ext cx="8712829" cy="2585323"/>
          </a:xfrm>
          <a:prstGeom prst="rect">
            <a:avLst/>
          </a:prstGeom>
        </p:spPr>
        <p:txBody>
          <a:bodyPr wrap="square">
            <a:spAutoFit/>
          </a:bodyPr>
          <a:lstStyle/>
          <a:p>
            <a:pPr algn="ctr"/>
            <a:endParaRPr lang="fr-FR" dirty="0">
              <a:solidFill>
                <a:srgbClr val="FF0000"/>
              </a:solidFill>
              <a:latin typeface="BalooChettan"/>
            </a:endParaRPr>
          </a:p>
          <a:p>
            <a:pPr algn="ctr"/>
            <a:r>
              <a:rPr lang="fr-FR" dirty="0">
                <a:solidFill>
                  <a:srgbClr val="FF0000"/>
                </a:solidFill>
                <a:latin typeface="SourceSerifPro"/>
              </a:rPr>
              <a:t>Nouveauté 2023 Retrouvez toutes nos créations et fabrications à l'échelle 1/87 (HO) </a:t>
            </a:r>
            <a:endParaRPr lang="fr-FR" dirty="0" smtClean="0">
              <a:solidFill>
                <a:srgbClr val="FF0000"/>
              </a:solidFill>
              <a:latin typeface="SourceSerifPro"/>
            </a:endParaRPr>
          </a:p>
          <a:p>
            <a:pPr algn="ctr"/>
            <a:r>
              <a:rPr lang="fr-FR" dirty="0" smtClean="0">
                <a:solidFill>
                  <a:srgbClr val="FF0000"/>
                </a:solidFill>
                <a:latin typeface="SourceSerifPro"/>
              </a:rPr>
              <a:t>chez </a:t>
            </a:r>
            <a:r>
              <a:rPr lang="fr-FR" dirty="0">
                <a:solidFill>
                  <a:srgbClr val="FF0000"/>
                </a:solidFill>
                <a:latin typeface="SourceSerifPro"/>
              </a:rPr>
              <a:t>notre distributeur exclusif : MAKETIS </a:t>
            </a:r>
            <a:endParaRPr lang="fr-FR" dirty="0" smtClean="0">
              <a:solidFill>
                <a:srgbClr val="FF0000"/>
              </a:solidFill>
              <a:latin typeface="SourceSerifPro"/>
            </a:endParaRPr>
          </a:p>
          <a:p>
            <a:pPr algn="ctr"/>
            <a:endParaRPr lang="fr-FR" dirty="0">
              <a:solidFill>
                <a:srgbClr val="FF0000"/>
              </a:solidFill>
              <a:latin typeface="SourceSerifPro"/>
            </a:endParaRPr>
          </a:p>
          <a:p>
            <a:pPr algn="ctr"/>
            <a:r>
              <a:rPr lang="fr-FR" dirty="0" smtClean="0">
                <a:solidFill>
                  <a:srgbClr val="FF0000"/>
                </a:solidFill>
                <a:latin typeface="SourceSerifPro"/>
              </a:rPr>
              <a:t>Tous </a:t>
            </a:r>
            <a:r>
              <a:rPr lang="fr-FR" dirty="0">
                <a:solidFill>
                  <a:srgbClr val="FF0000"/>
                </a:solidFill>
                <a:latin typeface="SourceSerifPro"/>
              </a:rPr>
              <a:t>nos produits sont visibles et disponibles sur leur site internet : https://www.maketis.com/fr/ Notre nouveau site est en cours de création pour les autres échelles : 1/160 - 1/43 - 1/32. Mais nous sommes toujours disponibles pour vos commandes (sauf 1/87) ou pour des renseignements en nous contactant aux coordonnées ci-dessous :</a:t>
            </a:r>
          </a:p>
        </p:txBody>
      </p:sp>
      <p:pic>
        <p:nvPicPr>
          <p:cNvPr id="4098" name="Picture 2" descr="https://cdn-welcome.eu.mywebsite-editor.com/obc/user/a6870055-2e5e-4c43-bb52-08e1d4ff9802/792725b7-621f-4910-b5fd-4f9447ebcd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4" y="188640"/>
            <a:ext cx="3076318" cy="4985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275856" y="4639268"/>
            <a:ext cx="4572000" cy="1200329"/>
          </a:xfrm>
          <a:prstGeom prst="rect">
            <a:avLst/>
          </a:prstGeom>
        </p:spPr>
        <p:txBody>
          <a:bodyPr>
            <a:spAutoFit/>
          </a:bodyPr>
          <a:lstStyle/>
          <a:p>
            <a:r>
              <a:rPr lang="fr-FR" dirty="0">
                <a:latin typeface="SourceSerifPro"/>
                <a:hlinkClick r:id="rId4"/>
              </a:rPr>
              <a:t>+33 (0)1 30 39 88 65</a:t>
            </a:r>
            <a:endParaRPr lang="fr-FR" dirty="0">
              <a:latin typeface="SourceSerifPro"/>
            </a:endParaRPr>
          </a:p>
          <a:p>
            <a:r>
              <a:rPr lang="fr-FR" dirty="0">
                <a:solidFill>
                  <a:srgbClr val="FF0000"/>
                </a:solidFill>
                <a:latin typeface="SourceSerifPro"/>
              </a:rPr>
              <a:t>haxomodele@orange.fr</a:t>
            </a:r>
          </a:p>
          <a:p>
            <a:r>
              <a:rPr lang="fr-FR" dirty="0">
                <a:solidFill>
                  <a:srgbClr val="FF0000"/>
                </a:solidFill>
                <a:latin typeface="SourceSerifPro"/>
              </a:rPr>
              <a:t>35 rue de Chars</a:t>
            </a:r>
          </a:p>
          <a:p>
            <a:r>
              <a:rPr lang="fr-FR" dirty="0">
                <a:solidFill>
                  <a:srgbClr val="FF0000"/>
                </a:solidFill>
                <a:latin typeface="SourceSerifPro"/>
              </a:rPr>
              <a:t>Marines, 95640France</a:t>
            </a:r>
            <a:endParaRPr lang="fr-FR" b="0" i="0" dirty="0">
              <a:solidFill>
                <a:srgbClr val="FF0000"/>
              </a:solidFill>
              <a:effectLst/>
              <a:latin typeface="SourceSerifPro"/>
            </a:endParaRPr>
          </a:p>
        </p:txBody>
      </p:sp>
    </p:spTree>
    <p:extLst>
      <p:ext uri="{BB962C8B-B14F-4D97-AF65-F5344CB8AC3E}">
        <p14:creationId xmlns:p14="http://schemas.microsoft.com/office/powerpoint/2010/main" val="238370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a:solidFill>
                <a:srgbClr val="FFFFFF"/>
              </a:solidFill>
            </a:endParaRPr>
          </a:p>
          <a:p>
            <a:pPr lvl="0"/>
            <a:r>
              <a:rPr lang="fr-FR">
                <a:solidFill>
                  <a:srgbClr val="FFFFFF"/>
                </a:solidFill>
                <a:hlinkClick r:id="rId3"/>
              </a:rPr>
              <a:t>https://rail430.wixsite.com/rail43</a:t>
            </a:r>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19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026" name="Picture 2" descr="Logo Rail 43-V3-1-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1268889" cy="11182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9512" y="2592376"/>
            <a:ext cx="8640960" cy="1754326"/>
          </a:xfrm>
          <a:prstGeom prst="rect">
            <a:avLst/>
          </a:prstGeom>
        </p:spPr>
        <p:txBody>
          <a:bodyPr wrap="square">
            <a:spAutoFit/>
          </a:bodyPr>
          <a:lstStyle/>
          <a:p>
            <a:pPr algn="ctr" fontAlgn="base"/>
            <a:r>
              <a:rPr lang="fr-FR" b="1" dirty="0">
                <a:solidFill>
                  <a:srgbClr val="000000"/>
                </a:solidFill>
                <a:latin typeface="trend-sans-w00-four"/>
              </a:rPr>
              <a:t>BIENVENUE</a:t>
            </a:r>
            <a:endParaRPr lang="fr-FR" b="1" dirty="0">
              <a:solidFill>
                <a:srgbClr val="000000"/>
              </a:solidFill>
              <a:latin typeface="Arial" panose="020B0604020202020204" pitchFamily="34" charset="0"/>
            </a:endParaRPr>
          </a:p>
          <a:p>
            <a:pPr algn="ctr" fontAlgn="base"/>
            <a:r>
              <a:rPr lang="fr-FR" b="1" dirty="0">
                <a:solidFill>
                  <a:srgbClr val="FF0000"/>
                </a:solidFill>
                <a:latin typeface="Arial" panose="020B0604020202020204" pitchFamily="34" charset="0"/>
              </a:rPr>
              <a:t>sur le site de Rail 43</a:t>
            </a:r>
            <a:endParaRPr lang="fr-FR" dirty="0">
              <a:solidFill>
                <a:srgbClr val="FF0000"/>
              </a:solidFill>
              <a:latin typeface="Arial" panose="020B0604020202020204" pitchFamily="34" charset="0"/>
            </a:endParaRPr>
          </a:p>
          <a:p>
            <a:pPr algn="ctr" fontAlgn="base"/>
            <a:r>
              <a:rPr lang="fr-FR" b="1" dirty="0">
                <a:solidFill>
                  <a:srgbClr val="FF0000"/>
                </a:solidFill>
                <a:latin typeface="Arial" panose="020B0604020202020204" pitchFamily="34" charset="0"/>
              </a:rPr>
              <a:t>Une marque qui va vous permettre de soutenir et de participer au développement des trains à l’échelle 0 en France à des prix attrayants, en contribuant au lancement de matériels roulant ferroviaires français</a:t>
            </a:r>
            <a:endParaRPr lang="fr-FR" dirty="0">
              <a:solidFill>
                <a:srgbClr val="FF0000"/>
              </a:solidFill>
              <a:latin typeface="Arial" panose="020B0604020202020204" pitchFamily="34" charset="0"/>
            </a:endParaRPr>
          </a:p>
          <a:p>
            <a:pPr algn="ctr" fontAlgn="base"/>
            <a:r>
              <a:rPr lang="fr-FR" b="1" dirty="0">
                <a:solidFill>
                  <a:srgbClr val="FF0000"/>
                </a:solidFill>
                <a:latin typeface="Arial" panose="020B0604020202020204" pitchFamily="34" charset="0"/>
              </a:rPr>
              <a:t>en 0, grâce à votre financement participatif.</a:t>
            </a:r>
            <a:endParaRPr lang="fr-FR"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283077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F6A6D2-D19C-4D74-822F-D5C5C6CAA398}"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1"/>
          <p:cNvSpPr/>
          <p:nvPr/>
        </p:nvSpPr>
        <p:spPr>
          <a:xfrm>
            <a:off x="755641" y="92518"/>
            <a:ext cx="7272360" cy="71846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1200" cap="none" spc="0" baseline="0" dirty="0" smtClean="0">
                <a:solidFill>
                  <a:srgbClr val="0000FF"/>
                </a:solidFill>
                <a:uFillTx/>
                <a:latin typeface="Candara" pitchFamily="34"/>
                <a:ea typeface="Microsoft YaHei" pitchFamily="2"/>
                <a:cs typeface="Arial" pitchFamily="34"/>
              </a:rPr>
              <a:t>Nouveaux venus</a:t>
            </a:r>
          </a:p>
        </p:txBody>
      </p:sp>
      <p:sp>
        <p:nvSpPr>
          <p:cNvPr id="7" name="Rectangle 6"/>
          <p:cNvSpPr/>
          <p:nvPr/>
        </p:nvSpPr>
        <p:spPr>
          <a:xfrm>
            <a:off x="457200" y="1844824"/>
            <a:ext cx="8075240" cy="2677656"/>
          </a:xfrm>
          <a:prstGeom prst="rect">
            <a:avLst/>
          </a:prstGeom>
        </p:spPr>
        <p:txBody>
          <a:bodyPr wrap="square">
            <a:spAutoFit/>
          </a:bodyPr>
          <a:lstStyle/>
          <a:p>
            <a:r>
              <a:rPr lang="fr-FR" sz="2800" b="1" dirty="0">
                <a:solidFill>
                  <a:srgbClr val="0000FF"/>
                </a:solidFill>
                <a:latin typeface="Candara" panose="020E0502030303020204" pitchFamily="34" charset="0"/>
              </a:rPr>
              <a:t>Hugues </a:t>
            </a:r>
            <a:r>
              <a:rPr lang="fr-FR" sz="2800" b="1" dirty="0" smtClean="0">
                <a:solidFill>
                  <a:srgbClr val="0000FF"/>
                </a:solidFill>
                <a:latin typeface="Candara" panose="020E0502030303020204" pitchFamily="34" charset="0"/>
              </a:rPr>
              <a:t> ANTONIN 		Carrefour du Rail </a:t>
            </a:r>
          </a:p>
          <a:p>
            <a:endParaRPr lang="fr-FR" sz="2800" b="1" dirty="0" smtClean="0">
              <a:solidFill>
                <a:srgbClr val="0000FF"/>
              </a:solidFill>
              <a:latin typeface="Candara" panose="020E0502030303020204" pitchFamily="34" charset="0"/>
            </a:endParaRPr>
          </a:p>
          <a:p>
            <a:r>
              <a:rPr lang="fr-FR" sz="2800" b="1" dirty="0" smtClean="0">
                <a:solidFill>
                  <a:srgbClr val="0000FF"/>
                </a:solidFill>
                <a:latin typeface="Candara" panose="020E0502030303020204" pitchFamily="34" charset="0"/>
              </a:rPr>
              <a:t>Grégory THOMAS</a:t>
            </a:r>
            <a:r>
              <a:rPr lang="fr-FR" sz="2800" b="1" dirty="0">
                <a:solidFill>
                  <a:srgbClr val="0000FF"/>
                </a:solidFill>
                <a:latin typeface="Candara" panose="020E0502030303020204" pitchFamily="34" charset="0"/>
              </a:rPr>
              <a:t>	</a:t>
            </a:r>
            <a:r>
              <a:rPr lang="fr-FR" sz="2800" b="1" dirty="0" smtClean="0">
                <a:solidFill>
                  <a:srgbClr val="0000FF"/>
                </a:solidFill>
                <a:latin typeface="Candara" panose="020E0502030303020204" pitchFamily="34" charset="0"/>
              </a:rPr>
              <a:t> 		Bogie &amp; Tampon</a:t>
            </a:r>
          </a:p>
          <a:p>
            <a:r>
              <a:rPr lang="fr-FR" sz="2800" b="1" dirty="0" smtClean="0">
                <a:solidFill>
                  <a:srgbClr val="0000FF"/>
                </a:solidFill>
                <a:latin typeface="Candara" panose="020E0502030303020204" pitchFamily="34" charset="0"/>
              </a:rPr>
              <a:t>Jean Claude CAPDEVILLE	Bogie </a:t>
            </a:r>
            <a:r>
              <a:rPr lang="fr-FR" sz="2800" b="1" dirty="0">
                <a:solidFill>
                  <a:srgbClr val="0000FF"/>
                </a:solidFill>
                <a:latin typeface="Candara" panose="020E0502030303020204" pitchFamily="34" charset="0"/>
              </a:rPr>
              <a:t>&amp; </a:t>
            </a:r>
            <a:r>
              <a:rPr lang="fr-FR" sz="2800" b="1" dirty="0" smtClean="0">
                <a:solidFill>
                  <a:srgbClr val="0000FF"/>
                </a:solidFill>
                <a:latin typeface="Candara" panose="020E0502030303020204" pitchFamily="34" charset="0"/>
              </a:rPr>
              <a:t>Tampon</a:t>
            </a:r>
          </a:p>
          <a:p>
            <a:endParaRPr lang="fr-FR" sz="2800" b="1" dirty="0" smtClean="0">
              <a:solidFill>
                <a:srgbClr val="0000FF"/>
              </a:solidFill>
              <a:latin typeface="Candara" panose="020E0502030303020204" pitchFamily="34" charset="0"/>
            </a:endParaRPr>
          </a:p>
          <a:p>
            <a:r>
              <a:rPr lang="fr-FR" sz="2800" b="1" dirty="0">
                <a:solidFill>
                  <a:srgbClr val="0000FF"/>
                </a:solidFill>
              </a:rPr>
              <a:t>Christian</a:t>
            </a:r>
            <a:r>
              <a:rPr lang="fr-FR" sz="2800" dirty="0">
                <a:solidFill>
                  <a:srgbClr val="0000FF"/>
                </a:solidFill>
              </a:rPr>
              <a:t> </a:t>
            </a:r>
            <a:r>
              <a:rPr lang="fr-FR" sz="2800" b="1" dirty="0" smtClean="0">
                <a:solidFill>
                  <a:srgbClr val="0000FF"/>
                </a:solidFill>
              </a:rPr>
              <a:t>GREGOIRE</a:t>
            </a:r>
            <a:r>
              <a:rPr lang="fr-FR" sz="2800" dirty="0" smtClean="0">
                <a:solidFill>
                  <a:srgbClr val="0000FF"/>
                </a:solidFill>
              </a:rPr>
              <a:t>  		</a:t>
            </a:r>
            <a:r>
              <a:rPr lang="fr-FR" sz="2800" b="1" dirty="0" smtClean="0">
                <a:solidFill>
                  <a:srgbClr val="0000FF"/>
                </a:solidFill>
              </a:rPr>
              <a:t>Les Amis  du Zéro</a:t>
            </a:r>
            <a:r>
              <a:rPr lang="fr-FR" sz="2800" b="1" dirty="0">
                <a:solidFill>
                  <a:srgbClr val="0000FF"/>
                </a:solidFill>
                <a:latin typeface="Candara" panose="020E0502030303020204" pitchFamily="34" charset="0"/>
              </a:rPr>
              <a:t>	</a:t>
            </a:r>
            <a:endParaRPr lang="fr-FR" sz="2800" b="1" dirty="0" smtClean="0">
              <a:solidFill>
                <a:srgbClr val="0000FF"/>
              </a:solidFill>
              <a:latin typeface="Candara" panose="020E0502030303020204" pitchFamily="34" charset="0"/>
            </a:endParaRPr>
          </a:p>
        </p:txBody>
      </p:sp>
    </p:spTree>
    <p:extLst>
      <p:ext uri="{BB962C8B-B14F-4D97-AF65-F5344CB8AC3E}">
        <p14:creationId xmlns:p14="http://schemas.microsoft.com/office/powerpoint/2010/main" val="355869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a:solidFill>
                <a:srgbClr val="FFFFFF"/>
              </a:solidFill>
            </a:endParaRPr>
          </a:p>
          <a:p>
            <a:pPr lvl="0"/>
            <a:r>
              <a:rPr lang="fr-FR">
                <a:solidFill>
                  <a:srgbClr val="FFFFFF"/>
                </a:solidFill>
                <a:hlinkClick r:id="rId3"/>
              </a:rPr>
              <a:t>https://rail430.wixsite.com/rail43</a:t>
            </a:r>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026" name="Picture 2" descr="Logo Rail 43-V3-1-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1268889" cy="11182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s coul origine bande jaune 040 DG 41 à 81-3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463942"/>
            <a:ext cx="4162314" cy="29621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tatic.wixstatic.com/media/3a69c4_4945a3bde5a9482eb45915870529871d~mv2.jpg/v1/fill/w_600,h_407,al_c,q_80,usm_0.66_1.00_0.01,enc_auto/3a69c4_4945a3bde5a9482eb45915870529871d~mv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1446551"/>
            <a:ext cx="4392488" cy="29795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76621" y="4502289"/>
            <a:ext cx="4572000" cy="923330"/>
          </a:xfrm>
          <a:prstGeom prst="rect">
            <a:avLst/>
          </a:prstGeom>
        </p:spPr>
        <p:txBody>
          <a:bodyPr>
            <a:spAutoFit/>
          </a:bodyPr>
          <a:lstStyle/>
          <a:p>
            <a:pPr algn="ctr" fontAlgn="base"/>
            <a:r>
              <a:rPr lang="fr-FR" b="1" dirty="0" smtClean="0">
                <a:solidFill>
                  <a:srgbClr val="FF0000"/>
                </a:solidFill>
              </a:rPr>
              <a:t>13 VERSIONS SONT PROPOSEES AVEC POUR CERTAINES PLUSIEURS NUMERO POSSIBLE OU SANS INSCRIPTIONS</a:t>
            </a:r>
            <a:endParaRPr lang="fr-FR" b="0" i="0" dirty="0">
              <a:solidFill>
                <a:srgbClr val="FF0000"/>
              </a:solidFill>
              <a:effectLst/>
            </a:endParaRPr>
          </a:p>
        </p:txBody>
      </p:sp>
    </p:spTree>
    <p:extLst>
      <p:ext uri="{BB962C8B-B14F-4D97-AF65-F5344CB8AC3E}">
        <p14:creationId xmlns:p14="http://schemas.microsoft.com/office/powerpoint/2010/main" val="890352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a:solidFill>
                <a:srgbClr val="FFFFFF"/>
              </a:solidFill>
            </a:endParaRPr>
          </a:p>
          <a:p>
            <a:pPr lvl="0"/>
            <a:r>
              <a:rPr lang="fr-FR">
                <a:solidFill>
                  <a:srgbClr val="FFFFFF"/>
                </a:solidFill>
                <a:hlinkClick r:id="rId3"/>
              </a:rPr>
              <a:t>https://rail430.wixsite.com/rail43</a:t>
            </a:r>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026" name="Picture 2" descr="Logo Rail 43-V3-1-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1268889" cy="11182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9552" y="1412776"/>
            <a:ext cx="8280920" cy="4524315"/>
          </a:xfrm>
          <a:prstGeom prst="rect">
            <a:avLst/>
          </a:prstGeom>
        </p:spPr>
        <p:txBody>
          <a:bodyPr wrap="square">
            <a:spAutoFit/>
          </a:bodyPr>
          <a:lstStyle/>
          <a:p>
            <a:pPr fontAlgn="base"/>
            <a:r>
              <a:rPr lang="fr-FR" sz="1600" b="1" dirty="0">
                <a:solidFill>
                  <a:srgbClr val="FF0000"/>
                </a:solidFill>
              </a:rPr>
              <a:t>Le modèle sera composé de plus de 410 pièces.</a:t>
            </a:r>
            <a:endParaRPr lang="fr-FR" sz="1600" dirty="0">
              <a:solidFill>
                <a:srgbClr val="FF0000"/>
              </a:solidFill>
            </a:endParaRPr>
          </a:p>
          <a:p>
            <a:pPr fontAlgn="base"/>
            <a:r>
              <a:rPr lang="fr-FR" sz="1600" b="1" dirty="0">
                <a:solidFill>
                  <a:srgbClr val="FF0000"/>
                </a:solidFill>
              </a:rPr>
              <a:t>Elles feront appel à plusieurs matières selon leur destination et usage ; plastique métal et même photogravure pour représenter les grilles de ventilation des radiateurs et du ventilateur.</a:t>
            </a:r>
            <a:endParaRPr lang="fr-FR" sz="1600" dirty="0">
              <a:solidFill>
                <a:srgbClr val="FF0000"/>
              </a:solidFill>
            </a:endParaRPr>
          </a:p>
          <a:p>
            <a:pPr fontAlgn="base"/>
            <a:r>
              <a:rPr lang="fr-FR" sz="1600" b="1" dirty="0">
                <a:solidFill>
                  <a:srgbClr val="FF0000"/>
                </a:solidFill>
              </a:rPr>
              <a:t>-Caisse en plastique injecté avec 2 caisses différentes suivant les détails spécifiques à chacune des séries choisies ;</a:t>
            </a:r>
            <a:endParaRPr lang="fr-FR" sz="1600" dirty="0">
              <a:solidFill>
                <a:srgbClr val="FF0000"/>
              </a:solidFill>
            </a:endParaRPr>
          </a:p>
          <a:p>
            <a:pPr fontAlgn="base"/>
            <a:r>
              <a:rPr lang="fr-FR" sz="1600" b="1" dirty="0">
                <a:solidFill>
                  <a:srgbClr val="FF0000"/>
                </a:solidFill>
              </a:rPr>
              <a:t>-Châssis métal ;</a:t>
            </a:r>
            <a:endParaRPr lang="fr-FR" sz="1600" dirty="0">
              <a:solidFill>
                <a:srgbClr val="FF0000"/>
              </a:solidFill>
            </a:endParaRPr>
          </a:p>
          <a:p>
            <a:pPr fontAlgn="base"/>
            <a:r>
              <a:rPr lang="fr-FR" sz="1600" b="1" dirty="0">
                <a:solidFill>
                  <a:srgbClr val="FF0000"/>
                </a:solidFill>
              </a:rPr>
              <a:t>-Les 2 bogies sont moteurs ;</a:t>
            </a:r>
            <a:endParaRPr lang="fr-FR" sz="1600" dirty="0">
              <a:solidFill>
                <a:srgbClr val="FF0000"/>
              </a:solidFill>
            </a:endParaRPr>
          </a:p>
          <a:p>
            <a:pPr fontAlgn="base"/>
            <a:r>
              <a:rPr lang="fr-FR" sz="1600" b="1" dirty="0">
                <a:solidFill>
                  <a:srgbClr val="FF0000"/>
                </a:solidFill>
              </a:rPr>
              <a:t>-Le ventilateur sera fonctionnel sous la fine grille en photogravure ;</a:t>
            </a:r>
            <a:endParaRPr lang="fr-FR" sz="1600" dirty="0">
              <a:solidFill>
                <a:srgbClr val="FF0000"/>
              </a:solidFill>
            </a:endParaRPr>
          </a:p>
          <a:p>
            <a:pPr fontAlgn="base"/>
            <a:r>
              <a:rPr lang="fr-FR" sz="1600" b="1" dirty="0">
                <a:solidFill>
                  <a:srgbClr val="FF0000"/>
                </a:solidFill>
              </a:rPr>
              <a:t>-Représentation des radiateurs latéraux derrière la fine grille en photogravure ;</a:t>
            </a:r>
            <a:endParaRPr lang="fr-FR" sz="1600" dirty="0">
              <a:solidFill>
                <a:srgbClr val="FF0000"/>
              </a:solidFill>
            </a:endParaRPr>
          </a:p>
          <a:p>
            <a:pPr fontAlgn="base"/>
            <a:r>
              <a:rPr lang="fr-FR" sz="1600" b="1" dirty="0">
                <a:solidFill>
                  <a:srgbClr val="FF0000"/>
                </a:solidFill>
              </a:rPr>
              <a:t>-2 types de carénage d’échappement suivant la version simple ou en Y ;</a:t>
            </a:r>
            <a:endParaRPr lang="fr-FR" sz="1600" dirty="0">
              <a:solidFill>
                <a:srgbClr val="FF0000"/>
              </a:solidFill>
            </a:endParaRPr>
          </a:p>
          <a:p>
            <a:pPr fontAlgn="base"/>
            <a:r>
              <a:rPr lang="fr-FR" sz="1600" b="1" dirty="0">
                <a:solidFill>
                  <a:srgbClr val="FF0000"/>
                </a:solidFill>
              </a:rPr>
              <a:t>-Tampons à ressort ;</a:t>
            </a:r>
            <a:endParaRPr lang="fr-FR" sz="1600" dirty="0">
              <a:solidFill>
                <a:srgbClr val="FF0000"/>
              </a:solidFill>
            </a:endParaRPr>
          </a:p>
          <a:p>
            <a:pPr fontAlgn="base"/>
            <a:r>
              <a:rPr lang="fr-FR" sz="1600" b="1" dirty="0">
                <a:solidFill>
                  <a:srgbClr val="FF0000"/>
                </a:solidFill>
              </a:rPr>
              <a:t>-Support d’attelage pour attelage Lenz ou bien attelage à vis fonctionnelle, comme en réalité ;</a:t>
            </a:r>
            <a:endParaRPr lang="fr-FR" sz="1600" dirty="0">
              <a:solidFill>
                <a:srgbClr val="FF0000"/>
              </a:solidFill>
            </a:endParaRPr>
          </a:p>
          <a:p>
            <a:pPr fontAlgn="base"/>
            <a:r>
              <a:rPr lang="fr-FR" sz="1600" b="1" dirty="0">
                <a:solidFill>
                  <a:srgbClr val="FF0000"/>
                </a:solidFill>
              </a:rPr>
              <a:t>-Soc chasse-neige en option à monter par l’amateur ;</a:t>
            </a:r>
            <a:endParaRPr lang="fr-FR" sz="1600" dirty="0">
              <a:solidFill>
                <a:srgbClr val="FF0000"/>
              </a:solidFill>
            </a:endParaRPr>
          </a:p>
          <a:p>
            <a:pPr fontAlgn="base"/>
            <a:r>
              <a:rPr lang="fr-FR" sz="1600" b="1" dirty="0">
                <a:solidFill>
                  <a:srgbClr val="FF0000"/>
                </a:solidFill>
              </a:rPr>
              <a:t>-Cabine aménagée et éclairée ;</a:t>
            </a:r>
            <a:endParaRPr lang="fr-FR" sz="1600" dirty="0">
              <a:solidFill>
                <a:srgbClr val="FF0000"/>
              </a:solidFill>
            </a:endParaRPr>
          </a:p>
          <a:p>
            <a:pPr fontAlgn="base"/>
            <a:r>
              <a:rPr lang="fr-FR" sz="1600" b="1" dirty="0">
                <a:solidFill>
                  <a:srgbClr val="FF0000"/>
                </a:solidFill>
              </a:rPr>
              <a:t>-Phare avant et arrière géré par des interrupteurs en version analogique;</a:t>
            </a:r>
            <a:endParaRPr lang="fr-FR" sz="1600" dirty="0">
              <a:solidFill>
                <a:srgbClr val="FF0000"/>
              </a:solidFill>
            </a:endParaRPr>
          </a:p>
          <a:p>
            <a:pPr fontAlgn="base"/>
            <a:endParaRPr lang="fr-FR" sz="1600" b="0" i="0" dirty="0">
              <a:solidFill>
                <a:srgbClr val="FF0000"/>
              </a:solidFill>
              <a:effectLst/>
            </a:endParaRPr>
          </a:p>
        </p:txBody>
      </p:sp>
    </p:spTree>
    <p:extLst>
      <p:ext uri="{BB962C8B-B14F-4D97-AF65-F5344CB8AC3E}">
        <p14:creationId xmlns:p14="http://schemas.microsoft.com/office/powerpoint/2010/main" val="200323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a:solidFill>
                <a:srgbClr val="FFFFFF"/>
              </a:solidFill>
            </a:endParaRPr>
          </a:p>
          <a:p>
            <a:pPr lvl="0"/>
            <a:r>
              <a:rPr lang="fr-FR">
                <a:solidFill>
                  <a:srgbClr val="FFFFFF"/>
                </a:solidFill>
                <a:hlinkClick r:id="rId3"/>
              </a:rPr>
              <a:t>https://rail430.wixsite.com/rail43</a:t>
            </a:r>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1026" name="Picture 2" descr="Logo Rail 43-V3-1-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1268889" cy="11182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9552" y="1412776"/>
            <a:ext cx="8352928" cy="4524315"/>
          </a:xfrm>
          <a:prstGeom prst="rect">
            <a:avLst/>
          </a:prstGeom>
        </p:spPr>
        <p:txBody>
          <a:bodyPr wrap="square">
            <a:spAutoFit/>
          </a:bodyPr>
          <a:lstStyle/>
          <a:p>
            <a:pPr fontAlgn="base"/>
            <a:r>
              <a:rPr lang="fr-FR" sz="1600" b="1" dirty="0" smtClean="0">
                <a:solidFill>
                  <a:srgbClr val="FF0000"/>
                </a:solidFill>
              </a:rPr>
              <a:t>Décoration </a:t>
            </a:r>
            <a:r>
              <a:rPr lang="fr-FR" sz="1600" b="1" dirty="0">
                <a:solidFill>
                  <a:srgbClr val="FF0000"/>
                </a:solidFill>
              </a:rPr>
              <a:t>fidèle suivant époque et version (plusieurs numéros par référence avec plaques d’immatriculation en relief ou transfert à poser).</a:t>
            </a:r>
            <a:endParaRPr lang="fr-FR" sz="1600" dirty="0">
              <a:solidFill>
                <a:srgbClr val="FF0000"/>
              </a:solidFill>
            </a:endParaRPr>
          </a:p>
          <a:p>
            <a:pPr fontAlgn="base"/>
            <a:r>
              <a:rPr lang="fr-FR" sz="1600" b="1" dirty="0">
                <a:solidFill>
                  <a:srgbClr val="FF0000"/>
                </a:solidFill>
              </a:rPr>
              <a:t>Les modèles seront livrés en version analogique mais un pré-équipement avec platine et prise normalisée permettra l’installation facile d’un décodeur, voire d’un décodeur son avec emplacement prévu pour le haut-parleur.</a:t>
            </a:r>
            <a:endParaRPr lang="fr-FR" sz="1600" dirty="0">
              <a:solidFill>
                <a:srgbClr val="FF0000"/>
              </a:solidFill>
            </a:endParaRPr>
          </a:p>
          <a:p>
            <a:pPr fontAlgn="base"/>
            <a:r>
              <a:rPr lang="fr-FR" sz="1600" dirty="0">
                <a:solidFill>
                  <a:srgbClr val="FF0000"/>
                </a:solidFill>
              </a:rPr>
              <a:t> </a:t>
            </a:r>
          </a:p>
          <a:p>
            <a:pPr fontAlgn="base"/>
            <a:r>
              <a:rPr lang="fr-FR" sz="1600" b="1" dirty="0">
                <a:solidFill>
                  <a:srgbClr val="FF0000"/>
                </a:solidFill>
              </a:rPr>
              <a:t>Les décorations proposées couvrent toutes les périodes des origines (040 DG) jusqu’au version Fret avant les modernisations ayant été apportées aux engins et les variantes de décoration, surtout celles appliquées dans les dernières décennies.</a:t>
            </a:r>
            <a:endParaRPr lang="fr-FR" sz="1600" dirty="0">
              <a:solidFill>
                <a:srgbClr val="FF0000"/>
              </a:solidFill>
            </a:endParaRPr>
          </a:p>
          <a:p>
            <a:pPr fontAlgn="base"/>
            <a:r>
              <a:rPr lang="fr-FR" sz="1600" b="1" dirty="0">
                <a:solidFill>
                  <a:srgbClr val="FF0000"/>
                </a:solidFill>
              </a:rPr>
              <a:t>Nous proposons pour cela une version peinte et décorée des éléments de bases (bandes blanches) mais dépourvus de logo SNCF et de numérotation afin que ceux qui le souhaitent puissent réaliser la décoration de leur choix.</a:t>
            </a:r>
            <a:endParaRPr lang="fr-FR" sz="1600" dirty="0">
              <a:solidFill>
                <a:srgbClr val="FF0000"/>
              </a:solidFill>
            </a:endParaRPr>
          </a:p>
          <a:p>
            <a:pPr fontAlgn="base"/>
            <a:r>
              <a:rPr lang="fr-FR" sz="1600" b="1" dirty="0">
                <a:solidFill>
                  <a:srgbClr val="FF0000"/>
                </a:solidFill>
              </a:rPr>
              <a:t>Nous ne réaliserons pas de version avec le logo </a:t>
            </a:r>
            <a:r>
              <a:rPr lang="fr-FR" sz="1600" b="1" dirty="0" err="1">
                <a:solidFill>
                  <a:srgbClr val="FF0000"/>
                </a:solidFill>
              </a:rPr>
              <a:t>Carmillon</a:t>
            </a:r>
            <a:r>
              <a:rPr lang="fr-FR" sz="1600" b="1" dirty="0">
                <a:solidFill>
                  <a:srgbClr val="FF0000"/>
                </a:solidFill>
              </a:rPr>
              <a:t>, celui-ci faisant l’objet de protection et de demande de droit par la SNCF. Une réalisation artisanale à votre demande sera à étudier.</a:t>
            </a:r>
            <a:endParaRPr lang="fr-FR" sz="1600" dirty="0">
              <a:solidFill>
                <a:srgbClr val="FF0000"/>
              </a:solidFill>
            </a:endParaRPr>
          </a:p>
          <a:p>
            <a:pPr fontAlgn="base"/>
            <a:r>
              <a:rPr lang="fr-FR" sz="1600" dirty="0">
                <a:solidFill>
                  <a:srgbClr val="FF0000"/>
                </a:solidFill>
              </a:rPr>
              <a:t> </a:t>
            </a:r>
          </a:p>
          <a:p>
            <a:pPr fontAlgn="base"/>
            <a:r>
              <a:rPr lang="fr-FR" sz="1600" b="1" dirty="0">
                <a:solidFill>
                  <a:srgbClr val="FF0000"/>
                </a:solidFill>
              </a:rPr>
              <a:t>Nous avons prévu 13 versions différentes se répartissant dans les 2 versions. Voir tableau et schémas présentant les différences</a:t>
            </a:r>
            <a:endParaRPr lang="fr-FR" sz="1600" b="0" i="0" dirty="0">
              <a:solidFill>
                <a:srgbClr val="FF0000"/>
              </a:solidFill>
              <a:effectLst/>
            </a:endParaRPr>
          </a:p>
        </p:txBody>
      </p:sp>
    </p:spTree>
    <p:extLst>
      <p:ext uri="{BB962C8B-B14F-4D97-AF65-F5344CB8AC3E}">
        <p14:creationId xmlns:p14="http://schemas.microsoft.com/office/powerpoint/2010/main" val="707941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2132856"/>
            <a:ext cx="5014387" cy="1800200"/>
          </a:xfrm>
          <a:prstGeom prst="rect">
            <a:avLst/>
          </a:prstGeom>
        </p:spPr>
      </p:pic>
    </p:spTree>
    <p:extLst>
      <p:ext uri="{BB962C8B-B14F-4D97-AF65-F5344CB8AC3E}">
        <p14:creationId xmlns:p14="http://schemas.microsoft.com/office/powerpoint/2010/main" val="46873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10" name="Rectangle 9"/>
          <p:cNvSpPr/>
          <p:nvPr/>
        </p:nvSpPr>
        <p:spPr>
          <a:xfrm>
            <a:off x="1523879" y="908720"/>
            <a:ext cx="7048420" cy="3693319"/>
          </a:xfrm>
          <a:prstGeom prst="rect">
            <a:avLst/>
          </a:prstGeom>
        </p:spPr>
        <p:txBody>
          <a:bodyPr wrap="square">
            <a:spAutoFit/>
          </a:bodyPr>
          <a:lstStyle/>
          <a:p>
            <a:pPr>
              <a:spcAft>
                <a:spcPts val="0"/>
              </a:spcAft>
            </a:pPr>
            <a:r>
              <a:rPr lang="fr-FR" dirty="0">
                <a:solidFill>
                  <a:schemeClr val="bg1"/>
                </a:solidFill>
                <a:latin typeface="Times New Roman" panose="02020603050405020304" pitchFamily="18" charset="0"/>
                <a:ea typeface="Times New Roman" panose="02020603050405020304" pitchFamily="18" charset="0"/>
              </a:rPr>
              <a:t>Notre petite association pratique le modélisme depuis de nombreuses années et nous nous sommes réunis afin de présenter nos différents réseaux existants à l'échelle HO en majorité mais aussi à d'autres échelles selon les idées de création</a:t>
            </a:r>
            <a:r>
              <a:rPr lang="fr-FR" dirty="0" smtClean="0">
                <a:solidFill>
                  <a:schemeClr val="bg1"/>
                </a:solidFill>
                <a:latin typeface="Times New Roman" panose="02020603050405020304" pitchFamily="18" charset="0"/>
                <a:ea typeface="Times New Roman" panose="02020603050405020304" pitchFamily="18" charset="0"/>
              </a:rPr>
              <a:t>.</a:t>
            </a:r>
          </a:p>
          <a:p>
            <a:pPr>
              <a:spcAft>
                <a:spcPts val="0"/>
              </a:spcAft>
            </a:pPr>
            <a:endParaRPr lang="fr-FR" dirty="0">
              <a:solidFill>
                <a:schemeClr val="bg1"/>
              </a:solidFill>
              <a:latin typeface="Times New Roman" panose="02020603050405020304" pitchFamily="18" charset="0"/>
              <a:ea typeface="Calibri" panose="020F0502020204030204" pitchFamily="34" charset="0"/>
            </a:endParaRPr>
          </a:p>
          <a:p>
            <a:pPr>
              <a:spcAft>
                <a:spcPts val="0"/>
              </a:spcAft>
            </a:pPr>
            <a:r>
              <a:rPr lang="fr-FR" dirty="0">
                <a:solidFill>
                  <a:schemeClr val="bg1"/>
                </a:solidFill>
                <a:latin typeface="Times New Roman" panose="02020603050405020304" pitchFamily="18" charset="0"/>
                <a:ea typeface="Times New Roman" panose="02020603050405020304" pitchFamily="18" charset="0"/>
              </a:rPr>
              <a:t>L'impression 3D dans laquelle je me suis lancé il y a maintenant plusieurs années avec une première machine assemblée à la main, nous a ouvert des possibilités créatives jusque là impossibles à imaginer</a:t>
            </a:r>
            <a:r>
              <a:rPr lang="fr-FR" dirty="0" smtClean="0">
                <a:solidFill>
                  <a:schemeClr val="bg1"/>
                </a:solidFill>
                <a:latin typeface="Times New Roman" panose="02020603050405020304" pitchFamily="18" charset="0"/>
                <a:ea typeface="Times New Roman" panose="02020603050405020304" pitchFamily="18" charset="0"/>
              </a:rPr>
              <a:t>.</a:t>
            </a:r>
            <a:r>
              <a:rPr lang="fr-FR" dirty="0">
                <a:solidFill>
                  <a:schemeClr val="bg1"/>
                </a:solidFill>
                <a:latin typeface="Times New Roman" panose="02020603050405020304" pitchFamily="18" charset="0"/>
                <a:ea typeface="Times New Roman" panose="02020603050405020304" pitchFamily="18" charset="0"/>
              </a:rPr>
              <a:t> C'est maintenant un parc de 4 machines, qui fabriquent selon la technique employée, soit des pièces techniques, soit des éléments de décoration, tels que figurines, accessoires et même caisses de wagons ou matériel roulant.</a:t>
            </a:r>
            <a:endParaRPr lang="fr-FR" dirty="0">
              <a:solidFill>
                <a:schemeClr val="bg1"/>
              </a:solidFill>
              <a:latin typeface="Times New Roman" panose="02020603050405020304" pitchFamily="18" charset="0"/>
              <a:ea typeface="Calibri" panose="020F0502020204030204" pitchFamily="34" charset="0"/>
            </a:endParaRPr>
          </a:p>
          <a:p>
            <a:pPr>
              <a:spcAft>
                <a:spcPts val="0"/>
              </a:spcAft>
            </a:pPr>
            <a:r>
              <a:rPr lang="fr-FR" dirty="0">
                <a:solidFill>
                  <a:schemeClr val="bg1"/>
                </a:solidFill>
                <a:latin typeface="Times New Roman" panose="02020603050405020304" pitchFamily="18" charset="0"/>
                <a:ea typeface="Times New Roman" panose="02020603050405020304" pitchFamily="18" charset="0"/>
              </a:rPr>
              <a:t>Les différentes machines ayant des volumes de fabrication différents, chacune trouve son usage</a:t>
            </a:r>
            <a:r>
              <a:rPr lang="fr-FR" dirty="0" smtClean="0">
                <a:solidFill>
                  <a:schemeClr val="bg1"/>
                </a:solidFill>
                <a:latin typeface="Times New Roman" panose="02020603050405020304" pitchFamily="18" charset="0"/>
                <a:ea typeface="Times New Roman" panose="02020603050405020304" pitchFamily="18" charset="0"/>
              </a:rPr>
              <a:t>.</a:t>
            </a:r>
            <a:endParaRPr lang="fr-FR" dirty="0">
              <a:solidFill>
                <a:schemeClr val="bg1"/>
              </a:solidFill>
              <a:latin typeface="Times New Roman" panose="02020603050405020304" pitchFamily="18" charset="0"/>
              <a:ea typeface="Calibri" panose="020F0502020204030204" pitchFamily="3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spTree>
    <p:extLst>
      <p:ext uri="{BB962C8B-B14F-4D97-AF65-F5344CB8AC3E}">
        <p14:creationId xmlns:p14="http://schemas.microsoft.com/office/powerpoint/2010/main" val="2605028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Rectangle 2"/>
          <p:cNvSpPr/>
          <p:nvPr/>
        </p:nvSpPr>
        <p:spPr>
          <a:xfrm>
            <a:off x="179512" y="1196752"/>
            <a:ext cx="6635080" cy="2308324"/>
          </a:xfrm>
          <a:prstGeom prst="rect">
            <a:avLst/>
          </a:prstGeom>
        </p:spPr>
        <p:txBody>
          <a:bodyPr wrap="square">
            <a:spAutoFit/>
          </a:bodyPr>
          <a:lstStyle/>
          <a:p>
            <a:pPr>
              <a:spcAft>
                <a:spcPts val="0"/>
              </a:spcAft>
            </a:pPr>
            <a:r>
              <a:rPr lang="fr-FR" dirty="0">
                <a:solidFill>
                  <a:schemeClr val="bg1"/>
                </a:solidFill>
                <a:latin typeface="Times New Roman" panose="02020603050405020304" pitchFamily="18" charset="0"/>
                <a:ea typeface="Times New Roman" panose="02020603050405020304" pitchFamily="18" charset="0"/>
              </a:rPr>
              <a:t>Voici le parc actuel:</a:t>
            </a:r>
            <a:endParaRPr lang="fr-FR" dirty="0">
              <a:solidFill>
                <a:schemeClr val="bg1"/>
              </a:solidFill>
              <a:latin typeface="Times New Roman" panose="02020603050405020304" pitchFamily="18" charset="0"/>
              <a:ea typeface="Calibri" panose="020F0502020204030204" pitchFamily="34" charset="0"/>
            </a:endParaRPr>
          </a:p>
          <a:p>
            <a:pPr>
              <a:spcAft>
                <a:spcPts val="0"/>
              </a:spcAft>
            </a:pPr>
            <a:r>
              <a:rPr lang="fr-FR" dirty="0">
                <a:solidFill>
                  <a:schemeClr val="bg1"/>
                </a:solidFill>
                <a:latin typeface="Times New Roman" panose="02020603050405020304" pitchFamily="18" charset="0"/>
                <a:ea typeface="Times New Roman" panose="02020603050405020304" pitchFamily="18" charset="0"/>
              </a:rPr>
              <a:t>Composé pour les machines FDM ( dépose de fil fondu), d'une Ender3 Pro, la plus petite et une Anet ET5X, pour la plus grande avec un volume maxi de 330X330X400mm.</a:t>
            </a:r>
            <a:endParaRPr lang="fr-FR" dirty="0">
              <a:solidFill>
                <a:schemeClr val="bg1"/>
              </a:solidFill>
              <a:latin typeface="Times New Roman" panose="02020603050405020304" pitchFamily="18" charset="0"/>
              <a:ea typeface="Calibri" panose="020F0502020204030204" pitchFamily="34" charset="0"/>
            </a:endParaRPr>
          </a:p>
          <a:p>
            <a:pPr>
              <a:spcAft>
                <a:spcPts val="0"/>
              </a:spcAft>
            </a:pPr>
            <a:r>
              <a:rPr lang="fr-FR" dirty="0">
                <a:solidFill>
                  <a:schemeClr val="bg1"/>
                </a:solidFill>
                <a:latin typeface="Times New Roman" panose="02020603050405020304" pitchFamily="18" charset="0"/>
                <a:ea typeface="Times New Roman" panose="02020603050405020304" pitchFamily="18" charset="0"/>
              </a:rPr>
              <a:t>Les 2 machines SLA ( Stéréo lithographie, polymérisation de résine photosensible) sont une </a:t>
            </a:r>
            <a:r>
              <a:rPr lang="fr-FR" dirty="0" err="1">
                <a:solidFill>
                  <a:schemeClr val="bg1"/>
                </a:solidFill>
                <a:latin typeface="Times New Roman" panose="02020603050405020304" pitchFamily="18" charset="0"/>
                <a:ea typeface="Times New Roman" panose="02020603050405020304" pitchFamily="18" charset="0"/>
              </a:rPr>
              <a:t>Sparkmaker</a:t>
            </a:r>
            <a:r>
              <a:rPr lang="fr-FR" dirty="0">
                <a:solidFill>
                  <a:schemeClr val="bg1"/>
                </a:solidFill>
                <a:latin typeface="Times New Roman" panose="02020603050405020304" pitchFamily="18" charset="0"/>
                <a:ea typeface="Times New Roman" panose="02020603050405020304" pitchFamily="18" charset="0"/>
              </a:rPr>
              <a:t> Original, pour la plus compacte et une Longer Orange, la dernière arrivée sur le parc avec un volume maximal de 70X120X170mm</a:t>
            </a:r>
            <a:r>
              <a:rPr lang="fr-FR" dirty="0" smtClean="0">
                <a:solidFill>
                  <a:schemeClr val="bg1"/>
                </a:solidFill>
                <a:latin typeface="Times New Roman" panose="02020603050405020304" pitchFamily="18" charset="0"/>
                <a:ea typeface="Times New Roman" panose="02020603050405020304" pitchFamily="18" charset="0"/>
              </a:rPr>
              <a:t>.</a:t>
            </a:r>
            <a:endParaRPr lang="fr-FR" dirty="0">
              <a:solidFill>
                <a:schemeClr val="bg1"/>
              </a:solidFill>
              <a:latin typeface="Times New Roman" panose="02020603050405020304" pitchFamily="18" charset="0"/>
              <a:ea typeface="Calibri" panose="020F0502020204030204" pitchFamily="34"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spTree>
    <p:extLst>
      <p:ext uri="{BB962C8B-B14F-4D97-AF65-F5344CB8AC3E}">
        <p14:creationId xmlns:p14="http://schemas.microsoft.com/office/powerpoint/2010/main" val="428006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60277" y="857253"/>
            <a:ext cx="6857999" cy="5143499"/>
          </a:xfrm>
          <a:prstGeom prst="rect">
            <a:avLst/>
          </a:prstGeom>
        </p:spPr>
      </p:pic>
    </p:spTree>
    <p:extLst>
      <p:ext uri="{BB962C8B-B14F-4D97-AF65-F5344CB8AC3E}">
        <p14:creationId xmlns:p14="http://schemas.microsoft.com/office/powerpoint/2010/main" val="318913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38725" y="856374"/>
            <a:ext cx="6859001" cy="5144251"/>
          </a:xfrm>
          <a:prstGeom prst="rect">
            <a:avLst/>
          </a:prstGeom>
        </p:spPr>
      </p:pic>
    </p:spTree>
    <p:extLst>
      <p:ext uri="{BB962C8B-B14F-4D97-AF65-F5344CB8AC3E}">
        <p14:creationId xmlns:p14="http://schemas.microsoft.com/office/powerpoint/2010/main" val="1773203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35729" y="893338"/>
            <a:ext cx="6816757" cy="5112568"/>
          </a:xfrm>
          <a:prstGeom prst="rect">
            <a:avLst/>
          </a:prstGeom>
        </p:spPr>
      </p:pic>
    </p:spTree>
    <p:extLst>
      <p:ext uri="{BB962C8B-B14F-4D97-AF65-F5344CB8AC3E}">
        <p14:creationId xmlns:p14="http://schemas.microsoft.com/office/powerpoint/2010/main" val="3495198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29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91713" y="836698"/>
            <a:ext cx="6816757" cy="5112568"/>
          </a:xfrm>
          <a:prstGeom prst="rect">
            <a:avLst/>
          </a:prstGeom>
        </p:spPr>
      </p:pic>
    </p:spTree>
    <p:extLst>
      <p:ext uri="{BB962C8B-B14F-4D97-AF65-F5344CB8AC3E}">
        <p14:creationId xmlns:p14="http://schemas.microsoft.com/office/powerpoint/2010/main" val="3430900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0" y="1022350"/>
            <a:ext cx="4897438" cy="4710113"/>
          </a:xfrm>
        </p:spPr>
        <p:txBody>
          <a:bodyPr anchorCtr="1">
            <a:normAutofit fontScale="25000" lnSpcReduction="20000"/>
          </a:bodyPr>
          <a:lstStyle/>
          <a:p>
            <a:pPr lvl="0" algn="ctr">
              <a:spcAft>
                <a:spcPts val="600"/>
              </a:spcAft>
              <a:buNone/>
            </a:pPr>
            <a:r>
              <a:rPr lang="fr-FR" sz="3500" dirty="0"/>
              <a:t> </a:t>
            </a:r>
            <a:endParaRPr lang="fr-FR" sz="3500" dirty="0" smtClean="0"/>
          </a:p>
          <a:p>
            <a:pPr lvl="0" algn="ctr">
              <a:spcAft>
                <a:spcPts val="600"/>
              </a:spcAft>
              <a:buNone/>
            </a:pPr>
            <a:endParaRPr lang="fr-FR" sz="3500" b="1" dirty="0">
              <a:latin typeface="Candara" pitchFamily="34"/>
              <a:cs typeface="Arial" pitchFamily="34"/>
            </a:endParaRPr>
          </a:p>
          <a:p>
            <a:pPr lvl="0" algn="ctr">
              <a:spcAft>
                <a:spcPts val="600"/>
              </a:spcAft>
              <a:buNone/>
            </a:pPr>
            <a:r>
              <a:rPr lang="fr-FR" sz="7200" b="1" dirty="0" smtClean="0">
                <a:solidFill>
                  <a:srgbClr val="0000FF"/>
                </a:solidFill>
                <a:latin typeface="Candara" pitchFamily="34"/>
                <a:cs typeface="Arial" pitchFamily="34"/>
              </a:rPr>
              <a:t>Café </a:t>
            </a:r>
            <a:r>
              <a:rPr lang="fr-FR" sz="7200" b="1" dirty="0">
                <a:solidFill>
                  <a:srgbClr val="0000FF"/>
                </a:solidFill>
                <a:latin typeface="Candara" pitchFamily="34"/>
                <a:cs typeface="Arial" pitchFamily="34"/>
              </a:rPr>
              <a:t>croissants à 10h00</a:t>
            </a:r>
          </a:p>
          <a:p>
            <a:pPr lvl="0" algn="ctr">
              <a:spcAft>
                <a:spcPts val="600"/>
              </a:spcAft>
              <a:buNone/>
            </a:pPr>
            <a:r>
              <a:rPr lang="fr-FR" sz="7200" b="1" dirty="0">
                <a:solidFill>
                  <a:srgbClr val="0000FF"/>
                </a:solidFill>
                <a:latin typeface="Candara" pitchFamily="34"/>
                <a:cs typeface="Arial" pitchFamily="34"/>
              </a:rPr>
              <a:t>Prochaines </a:t>
            </a:r>
            <a:r>
              <a:rPr lang="fr-FR" sz="7200" b="1" dirty="0" smtClean="0">
                <a:solidFill>
                  <a:srgbClr val="0000FF"/>
                </a:solidFill>
                <a:latin typeface="Candara" pitchFamily="34"/>
                <a:cs typeface="Arial" pitchFamily="34"/>
              </a:rPr>
              <a:t>réunions</a:t>
            </a:r>
          </a:p>
          <a:p>
            <a:pPr lvl="0" algn="ctr">
              <a:spcAft>
                <a:spcPts val="600"/>
              </a:spcAft>
              <a:buNone/>
            </a:pPr>
            <a:r>
              <a:rPr lang="fr-FR" sz="7200" b="1" dirty="0" smtClean="0">
                <a:solidFill>
                  <a:srgbClr val="0000FF"/>
                </a:solidFill>
                <a:latin typeface="Candara" pitchFamily="34"/>
                <a:cs typeface="Arial" pitchFamily="34"/>
              </a:rPr>
              <a:t>Actualités</a:t>
            </a:r>
            <a:endParaRPr lang="fr-FR" sz="7200" b="1" dirty="0" smtClean="0">
              <a:solidFill>
                <a:srgbClr val="0000FF"/>
              </a:solidFill>
              <a:latin typeface="Candara" pitchFamily="34"/>
              <a:cs typeface="Arial" pitchFamily="34"/>
            </a:endParaRPr>
          </a:p>
          <a:p>
            <a:pPr lvl="0" algn="ctr">
              <a:spcAft>
                <a:spcPts val="600"/>
              </a:spcAft>
              <a:buNone/>
            </a:pPr>
            <a:r>
              <a:rPr lang="fr-FR" sz="7200" b="1" dirty="0" smtClean="0">
                <a:solidFill>
                  <a:srgbClr val="0000FF"/>
                </a:solidFill>
                <a:latin typeface="Candara" pitchFamily="34"/>
                <a:cs typeface="Arial" pitchFamily="34"/>
              </a:rPr>
              <a:t>Bogie &amp;Tampon</a:t>
            </a:r>
          </a:p>
          <a:p>
            <a:pPr lvl="0" algn="ctr">
              <a:spcAft>
                <a:spcPts val="600"/>
              </a:spcAft>
              <a:buNone/>
            </a:pPr>
            <a:r>
              <a:rPr lang="fr-FR" sz="7200" b="1" dirty="0" smtClean="0">
                <a:solidFill>
                  <a:srgbClr val="0000FF"/>
                </a:solidFill>
                <a:latin typeface="Candara" pitchFamily="34"/>
                <a:cs typeface="Arial" pitchFamily="34"/>
              </a:rPr>
              <a:t>Achats en commun</a:t>
            </a:r>
          </a:p>
          <a:p>
            <a:pPr lvl="0" algn="ctr">
              <a:spcAft>
                <a:spcPts val="600"/>
              </a:spcAft>
              <a:buNone/>
            </a:pPr>
            <a:r>
              <a:rPr lang="fr-FR" sz="7200" b="1" dirty="0" err="1" smtClean="0">
                <a:solidFill>
                  <a:srgbClr val="0000FF"/>
                </a:solidFill>
                <a:latin typeface="Candara" pitchFamily="34"/>
                <a:cs typeface="Arial" pitchFamily="34"/>
              </a:rPr>
              <a:t>Morop</a:t>
            </a:r>
            <a:endParaRPr lang="fr-FR" sz="7200" b="1" dirty="0" smtClean="0">
              <a:solidFill>
                <a:srgbClr val="0000FF"/>
              </a:solidFill>
              <a:latin typeface="Candara" pitchFamily="34"/>
              <a:cs typeface="Arial" pitchFamily="34"/>
            </a:endParaRPr>
          </a:p>
          <a:p>
            <a:pPr lvl="0" algn="ctr">
              <a:spcAft>
                <a:spcPts val="600"/>
              </a:spcAft>
              <a:buNone/>
            </a:pPr>
            <a:r>
              <a:rPr lang="fr-FR" sz="7200" b="1" dirty="0" smtClean="0">
                <a:solidFill>
                  <a:srgbClr val="0000FF"/>
                </a:solidFill>
                <a:latin typeface="Candara" pitchFamily="34"/>
                <a:cs typeface="Arial" pitchFamily="34"/>
              </a:rPr>
              <a:t>Divers</a:t>
            </a:r>
          </a:p>
          <a:p>
            <a:pPr algn="ctr">
              <a:spcAft>
                <a:spcPts val="600"/>
              </a:spcAft>
              <a:buNone/>
            </a:pPr>
            <a:r>
              <a:rPr lang="fr-FR" sz="7200" b="1" dirty="0" smtClean="0">
                <a:solidFill>
                  <a:srgbClr val="0000FF"/>
                </a:solidFill>
                <a:latin typeface="Candara" pitchFamily="34"/>
                <a:cs typeface="Arial" pitchFamily="34"/>
              </a:rPr>
              <a:t>Modules standardisés</a:t>
            </a:r>
          </a:p>
          <a:p>
            <a:pPr algn="ctr">
              <a:spcAft>
                <a:spcPts val="600"/>
              </a:spcAft>
              <a:buNone/>
            </a:pPr>
            <a:r>
              <a:rPr lang="fr-FR" sz="7200" b="1" dirty="0">
                <a:solidFill>
                  <a:srgbClr val="0000FF"/>
                </a:solidFill>
                <a:latin typeface="Candara" pitchFamily="34"/>
                <a:cs typeface="Arial" pitchFamily="34"/>
              </a:rPr>
              <a:t>Réunion des amateurs  &amp; </a:t>
            </a:r>
            <a:r>
              <a:rPr lang="fr-FR" sz="7200" b="1" dirty="0" smtClean="0">
                <a:solidFill>
                  <a:srgbClr val="0000FF"/>
                </a:solidFill>
                <a:latin typeface="Candara" pitchFamily="34"/>
                <a:cs typeface="Arial" pitchFamily="34"/>
              </a:rPr>
              <a:t>constructeurs</a:t>
            </a:r>
            <a:endParaRPr lang="fr-FR" sz="7200" b="1" dirty="0">
              <a:solidFill>
                <a:srgbClr val="0000FF"/>
              </a:solidFill>
              <a:latin typeface="Candara" pitchFamily="34"/>
              <a:cs typeface="Arial" pitchFamily="34"/>
            </a:endParaRPr>
          </a:p>
          <a:p>
            <a:pPr algn="ctr">
              <a:spcAft>
                <a:spcPts val="600"/>
              </a:spcAft>
              <a:buNone/>
            </a:pPr>
            <a:r>
              <a:rPr lang="fr-FR" sz="7200" b="1" dirty="0" smtClean="0">
                <a:solidFill>
                  <a:srgbClr val="0000FF"/>
                </a:solidFill>
                <a:latin typeface="Candara" pitchFamily="34"/>
                <a:cs typeface="Arial" pitchFamily="34"/>
              </a:rPr>
              <a:t>Déplacements futurs </a:t>
            </a:r>
          </a:p>
          <a:p>
            <a:pPr lvl="0" algn="ctr">
              <a:spcAft>
                <a:spcPts val="600"/>
              </a:spcAft>
              <a:buNone/>
            </a:pPr>
            <a:endParaRPr lang="fr-FR" sz="7200" b="1" dirty="0" smtClean="0">
              <a:solidFill>
                <a:srgbClr val="0000FF"/>
              </a:solidFill>
              <a:latin typeface="Candara" pitchFamily="34"/>
              <a:cs typeface="Arial" pitchFamily="34"/>
            </a:endParaRPr>
          </a:p>
          <a:p>
            <a:pPr lvl="0" algn="ctr">
              <a:spcAft>
                <a:spcPts val="600"/>
              </a:spcAft>
              <a:buNone/>
            </a:pPr>
            <a:endParaRPr lang="fr-FR" sz="7200" b="1" dirty="0">
              <a:latin typeface="Candara" pitchFamily="34"/>
              <a:cs typeface="Arial" pitchFamily="34"/>
            </a:endParaRPr>
          </a:p>
          <a:p>
            <a:pPr lvl="0" algn="ctr">
              <a:spcAft>
                <a:spcPts val="600"/>
              </a:spcAft>
              <a:buNone/>
            </a:pPr>
            <a:endParaRPr lang="fr-FR" sz="7200" b="1" dirty="0" smtClean="0">
              <a:latin typeface="Candara" pitchFamily="34"/>
              <a:cs typeface="Arial" pitchFamily="34"/>
            </a:endParaRPr>
          </a:p>
          <a:p>
            <a:pPr lvl="0" algn="ctr">
              <a:lnSpc>
                <a:spcPct val="120000"/>
              </a:lnSpc>
              <a:spcBef>
                <a:spcPts val="640"/>
              </a:spcBef>
              <a:buNone/>
            </a:pPr>
            <a:endParaRPr lang="fr-FR" sz="1400" dirty="0">
              <a:latin typeface="Candara" pitchFamily="34"/>
              <a:cs typeface="Arial" pitchFamily="34"/>
            </a:endParaRPr>
          </a:p>
          <a:p>
            <a:pPr lvl="0" algn="ctr">
              <a:lnSpc>
                <a:spcPct val="120000"/>
              </a:lnSpc>
              <a:spcBef>
                <a:spcPts val="640"/>
              </a:spcBef>
              <a:buNone/>
            </a:pPr>
            <a:r>
              <a:rPr lang="fr-FR" sz="1400" dirty="0">
                <a:latin typeface="Candara" pitchFamily="34"/>
                <a:cs typeface="Arial" pitchFamily="34"/>
              </a:rPr>
              <a:t> </a:t>
            </a:r>
          </a:p>
          <a:p>
            <a:pPr lvl="0" algn="ctr">
              <a:lnSpc>
                <a:spcPct val="120000"/>
              </a:lnSpc>
              <a:spcBef>
                <a:spcPts val="640"/>
              </a:spcBef>
              <a:buNone/>
            </a:pPr>
            <a:r>
              <a:rPr lang="fr-FR" sz="1400" dirty="0">
                <a:latin typeface="Candara" pitchFamily="34"/>
                <a:cs typeface="Arial" pitchFamily="34"/>
              </a:rPr>
              <a:t> </a:t>
            </a:r>
          </a:p>
          <a:p>
            <a:pPr lvl="0" algn="ctr">
              <a:lnSpc>
                <a:spcPct val="120000"/>
              </a:lnSpc>
              <a:buNone/>
            </a:pPr>
            <a:endParaRPr lang="fr-FR" sz="4000" b="1" dirty="0">
              <a:latin typeface="Candara" pitchFamily="34"/>
              <a:cs typeface="Arial" pitchFamily="34"/>
            </a:endParaRP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endParaRPr lang="fr-FR" sz="4000" dirty="0">
              <a:cs typeface="Arial" pitchFamily="34"/>
            </a:endParaRPr>
          </a:p>
          <a:p>
            <a:pPr lvl="0" algn="ctr">
              <a:lnSpc>
                <a:spcPct val="120000"/>
              </a:lnSpc>
              <a:spcBef>
                <a:spcPts val="1200"/>
              </a:spcBef>
              <a:buNone/>
            </a:pPr>
            <a:r>
              <a:rPr lang="fr-FR" sz="4000" dirty="0" smtClean="0">
                <a:cs typeface="Arial" pitchFamily="34"/>
              </a:rPr>
              <a:t>e</a:t>
            </a:r>
            <a:endParaRPr lang="fr-FR" sz="4000" dirty="0">
              <a:cs typeface="Arial"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F6A6D2-D19C-4D74-822F-D5C5C6CAA398}"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1"/>
          <p:cNvSpPr/>
          <p:nvPr/>
        </p:nvSpPr>
        <p:spPr>
          <a:xfrm>
            <a:off x="755641" y="92518"/>
            <a:ext cx="7272360" cy="71846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1200" cap="none" spc="0" baseline="0" dirty="0">
                <a:solidFill>
                  <a:srgbClr val="000000"/>
                </a:solidFill>
                <a:uFillTx/>
                <a:latin typeface="Candara" pitchFamily="34"/>
                <a:ea typeface="Microsoft YaHei" pitchFamily="2"/>
                <a:cs typeface="Arial" pitchFamily="34"/>
              </a:rPr>
              <a:t>A l’ordre du jour</a:t>
            </a:r>
          </a:p>
        </p:txBody>
      </p:sp>
      <p:sp>
        <p:nvSpPr>
          <p:cNvPr id="5" name="ZoneTexte 4"/>
          <p:cNvSpPr txBox="1"/>
          <p:nvPr/>
        </p:nvSpPr>
        <p:spPr>
          <a:xfrm>
            <a:off x="4788024" y="1116018"/>
            <a:ext cx="3528392" cy="2351413"/>
          </a:xfrm>
          <a:prstGeom prst="rect">
            <a:avLst/>
          </a:prstGeom>
          <a:noFill/>
        </p:spPr>
        <p:txBody>
          <a:bodyPr wrap="square" rtlCol="0">
            <a:spAutoFit/>
          </a:bodyPr>
          <a:lstStyle/>
          <a:p>
            <a:pPr lvl="0" algn="ctr">
              <a:spcAft>
                <a:spcPts val="600"/>
              </a:spcAft>
              <a:buNone/>
            </a:pPr>
            <a:r>
              <a:rPr lang="fr-FR" b="1" dirty="0" smtClean="0">
                <a:solidFill>
                  <a:srgbClr val="0000FF"/>
                </a:solidFill>
                <a:latin typeface="Candara" pitchFamily="34"/>
                <a:cs typeface="Arial" pitchFamily="34"/>
              </a:rPr>
              <a:t>Questions </a:t>
            </a:r>
            <a:r>
              <a:rPr lang="fr-FR" b="1" dirty="0">
                <a:solidFill>
                  <a:srgbClr val="0000FF"/>
                </a:solidFill>
                <a:latin typeface="Candara" pitchFamily="34"/>
                <a:cs typeface="Arial" pitchFamily="34"/>
              </a:rPr>
              <a:t>diverses</a:t>
            </a:r>
          </a:p>
          <a:p>
            <a:pPr lvl="0" algn="ctr">
              <a:spcAft>
                <a:spcPts val="600"/>
              </a:spcAft>
              <a:buNone/>
            </a:pPr>
            <a:r>
              <a:rPr lang="fr-FR" sz="1600" b="1" dirty="0">
                <a:solidFill>
                  <a:srgbClr val="0000FF"/>
                </a:solidFill>
                <a:latin typeface="Candara" pitchFamily="34"/>
                <a:cs typeface="Arial" pitchFamily="34"/>
              </a:rPr>
              <a:t>	</a:t>
            </a:r>
          </a:p>
          <a:p>
            <a:pPr lvl="0" algn="ctr">
              <a:spcAft>
                <a:spcPts val="600"/>
              </a:spcAft>
              <a:buNone/>
            </a:pPr>
            <a:r>
              <a:rPr lang="fr-FR" b="1" dirty="0" smtClean="0">
                <a:solidFill>
                  <a:srgbClr val="0000FF"/>
                </a:solidFill>
                <a:latin typeface="Candara" pitchFamily="34"/>
                <a:cs typeface="Arial" pitchFamily="34"/>
              </a:rPr>
              <a:t>Repas  </a:t>
            </a:r>
            <a:r>
              <a:rPr lang="fr-FR" b="1" dirty="0">
                <a:solidFill>
                  <a:srgbClr val="0000FF"/>
                </a:solidFill>
                <a:latin typeface="Candara" pitchFamily="34"/>
                <a:cs typeface="Arial" pitchFamily="34"/>
              </a:rPr>
              <a:t>12h00</a:t>
            </a:r>
          </a:p>
          <a:p>
            <a:pPr lvl="0" algn="ctr">
              <a:spcAft>
                <a:spcPts val="600"/>
              </a:spcAft>
              <a:buNone/>
            </a:pPr>
            <a:r>
              <a:rPr lang="fr-FR" b="1" dirty="0" smtClean="0">
                <a:solidFill>
                  <a:srgbClr val="0000FF"/>
                </a:solidFill>
                <a:latin typeface="Candara" pitchFamily="34"/>
                <a:cs typeface="Arial" pitchFamily="34"/>
              </a:rPr>
              <a:t>Présentation </a:t>
            </a:r>
            <a:r>
              <a:rPr lang="fr-FR" b="1" dirty="0">
                <a:solidFill>
                  <a:srgbClr val="0000FF"/>
                </a:solidFill>
                <a:latin typeface="Candara" pitchFamily="34"/>
                <a:cs typeface="Arial" pitchFamily="34"/>
              </a:rPr>
              <a:t>de votre </a:t>
            </a:r>
            <a:r>
              <a:rPr lang="fr-FR" b="1" dirty="0" smtClean="0">
                <a:solidFill>
                  <a:srgbClr val="0000FF"/>
                </a:solidFill>
                <a:latin typeface="Candara" pitchFamily="34"/>
                <a:cs typeface="Arial" pitchFamily="34"/>
              </a:rPr>
              <a:t>matériel</a:t>
            </a:r>
          </a:p>
          <a:p>
            <a:pPr lvl="0" algn="ctr">
              <a:spcAft>
                <a:spcPts val="600"/>
              </a:spcAft>
              <a:buNone/>
            </a:pPr>
            <a:r>
              <a:rPr lang="fr-FR" b="1" dirty="0" smtClean="0">
                <a:solidFill>
                  <a:srgbClr val="0000FF"/>
                </a:solidFill>
                <a:latin typeface="Candara" pitchFamily="34"/>
                <a:cs typeface="Arial" pitchFamily="34"/>
              </a:rPr>
              <a:t>Vidéo D. Pesce</a:t>
            </a:r>
          </a:p>
          <a:p>
            <a:pPr lvl="0" algn="ctr">
              <a:spcAft>
                <a:spcPts val="600"/>
              </a:spcAft>
              <a:buNone/>
            </a:pPr>
            <a:r>
              <a:rPr lang="fr-FR" b="1" dirty="0" smtClean="0">
                <a:solidFill>
                  <a:srgbClr val="0000FF"/>
                </a:solidFill>
                <a:latin typeface="Candara" pitchFamily="34"/>
                <a:cs typeface="Arial" pitchFamily="34"/>
              </a:rPr>
              <a:t>Fin </a:t>
            </a:r>
            <a:r>
              <a:rPr lang="fr-FR" b="1" dirty="0">
                <a:solidFill>
                  <a:srgbClr val="0000FF"/>
                </a:solidFill>
                <a:latin typeface="Candara" pitchFamily="34"/>
                <a:cs typeface="Arial" pitchFamily="34"/>
              </a:rPr>
              <a:t>de réunion 16h00</a:t>
            </a:r>
          </a:p>
          <a:p>
            <a:pPr lvl="0" algn="ctr">
              <a:lnSpc>
                <a:spcPct val="120000"/>
              </a:lnSpc>
              <a:buNone/>
            </a:pPr>
            <a:endParaRPr lang="fr-FR" sz="900" b="1" dirty="0">
              <a:latin typeface="Candara" pitchFamily="34"/>
              <a:cs typeface="Arial" pitchFamily="34"/>
            </a:endParaRPr>
          </a:p>
        </p:txBody>
      </p:sp>
    </p:spTree>
    <p:extLst>
      <p:ext uri="{BB962C8B-B14F-4D97-AF65-F5344CB8AC3E}">
        <p14:creationId xmlns:p14="http://schemas.microsoft.com/office/powerpoint/2010/main" val="53519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sp>
        <p:nvSpPr>
          <p:cNvPr id="3" name="Rectangle 2"/>
          <p:cNvSpPr/>
          <p:nvPr/>
        </p:nvSpPr>
        <p:spPr>
          <a:xfrm>
            <a:off x="2303878" y="116632"/>
            <a:ext cx="6444586" cy="3477875"/>
          </a:xfrm>
          <a:prstGeom prst="rect">
            <a:avLst/>
          </a:prstGeom>
        </p:spPr>
        <p:txBody>
          <a:bodyPr wrap="square">
            <a:spAutoFit/>
          </a:bodyPr>
          <a:lstStyle/>
          <a:p>
            <a:pPr>
              <a:spcAft>
                <a:spcPts val="0"/>
              </a:spcAft>
            </a:pPr>
            <a:r>
              <a:rPr lang="fr-FR" sz="2000" b="1" dirty="0">
                <a:solidFill>
                  <a:srgbClr val="0000FF"/>
                </a:solidFill>
                <a:latin typeface="Candara" panose="020E0502030303020204" pitchFamily="34" charset="0"/>
                <a:ea typeface="Times New Roman" panose="02020603050405020304" pitchFamily="18" charset="0"/>
              </a:rPr>
              <a:t>N'ayant pas encore acquis les compétences pour réaliser mes propres fichiers, j'utilise en majorité des fichiers librement disponibles sur des sites spécialisés, mes seules créations se limitent à des pièces simples telles que des châssis ou des chargements de wagon simples.</a:t>
            </a:r>
            <a:endParaRPr lang="fr-FR" sz="2000" b="1" dirty="0">
              <a:solidFill>
                <a:srgbClr val="0000FF"/>
              </a:solidFill>
              <a:latin typeface="Candara" panose="020E0502030303020204" pitchFamily="34" charset="0"/>
              <a:ea typeface="Calibri" panose="020F0502020204030204" pitchFamily="34" charset="0"/>
            </a:endParaRPr>
          </a:p>
          <a:p>
            <a:pPr>
              <a:spcAft>
                <a:spcPts val="0"/>
              </a:spcAft>
            </a:pPr>
            <a:r>
              <a:rPr lang="fr-FR" sz="2000" b="1" dirty="0">
                <a:solidFill>
                  <a:srgbClr val="0000FF"/>
                </a:solidFill>
                <a:latin typeface="Candara" panose="020E0502030303020204" pitchFamily="34" charset="0"/>
                <a:ea typeface="Times New Roman" panose="02020603050405020304" pitchFamily="18" charset="0"/>
              </a:rPr>
              <a:t>Nous proposons également depuis peu, de réaliser sur demande des pièces, que souvent nous présentons sur nos différents réseaux mais aussi lorsque l'on nous fournit les fichiers.</a:t>
            </a:r>
            <a:endParaRPr lang="fr-FR" sz="2000" b="1" dirty="0">
              <a:solidFill>
                <a:srgbClr val="0000FF"/>
              </a:solidFill>
              <a:latin typeface="Candara" panose="020E0502030303020204" pitchFamily="34" charset="0"/>
              <a:ea typeface="Calibri" panose="020F0502020204030204" pitchFamily="34" charset="0"/>
            </a:endParaRPr>
          </a:p>
          <a:p>
            <a:pPr>
              <a:spcAft>
                <a:spcPts val="0"/>
              </a:spcAft>
            </a:pPr>
            <a:r>
              <a:rPr lang="fr-FR" sz="2000" b="1" dirty="0">
                <a:solidFill>
                  <a:srgbClr val="0000FF"/>
                </a:solidFill>
                <a:latin typeface="Candara" panose="020E0502030303020204" pitchFamily="34" charset="0"/>
                <a:ea typeface="Times New Roman" panose="02020603050405020304" pitchFamily="18" charset="0"/>
              </a:rPr>
              <a:t>Vous avez en PJ également quelques sujets réalisé en 3D, ici en 0.</a:t>
            </a:r>
            <a:endParaRPr lang="fr-FR" sz="2000" b="1" dirty="0">
              <a:solidFill>
                <a:srgbClr val="0000FF"/>
              </a:solidFill>
              <a:latin typeface="Candara" panose="020E0502030303020204" pitchFamily="34" charset="0"/>
              <a:ea typeface="Calibri" panose="020F0502020204030204" pitchFamily="34" charset="0"/>
            </a:endParaRPr>
          </a:p>
        </p:txBody>
      </p:sp>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l="6401" t="-4783" r="20818" b="25766"/>
          <a:stretch/>
        </p:blipFill>
        <p:spPr>
          <a:xfrm>
            <a:off x="4716016" y="3250699"/>
            <a:ext cx="4235963" cy="3449172"/>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l="-3934" t="-2863" r="17421" b="21702"/>
          <a:stretch/>
        </p:blipFill>
        <p:spPr>
          <a:xfrm>
            <a:off x="115227" y="3560748"/>
            <a:ext cx="4003784" cy="2817072"/>
          </a:xfrm>
          <a:prstGeom prst="rect">
            <a:avLst/>
          </a:prstGeom>
        </p:spPr>
      </p:pic>
    </p:spTree>
    <p:extLst>
      <p:ext uri="{BB962C8B-B14F-4D97-AF65-F5344CB8AC3E}">
        <p14:creationId xmlns:p14="http://schemas.microsoft.com/office/powerpoint/2010/main" val="400996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5" y="798739"/>
            <a:ext cx="5372041" cy="4029031"/>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l="37012" t="27299" r="29913" b="38052"/>
          <a:stretch/>
        </p:blipFill>
        <p:spPr>
          <a:xfrm>
            <a:off x="5759624" y="790702"/>
            <a:ext cx="3024336" cy="2376265"/>
          </a:xfrm>
          <a:prstGeom prst="rect">
            <a:avLst/>
          </a:prstGeom>
        </p:spPr>
      </p:pic>
      <p:pic>
        <p:nvPicPr>
          <p:cNvPr id="11" name="Image 10"/>
          <p:cNvPicPr>
            <a:picLocks noChangeAspect="1"/>
          </p:cNvPicPr>
          <p:nvPr/>
        </p:nvPicPr>
        <p:blipFill rotWithShape="1">
          <a:blip r:embed="rId6" cstate="print">
            <a:extLst>
              <a:ext uri="{28A0092B-C50C-407E-A947-70E740481C1C}">
                <a14:useLocalDpi xmlns:a14="http://schemas.microsoft.com/office/drawing/2010/main" val="0"/>
              </a:ext>
            </a:extLst>
          </a:blip>
          <a:srcRect l="29109" t="30568" r="19087" b="27221"/>
          <a:stretch/>
        </p:blipFill>
        <p:spPr>
          <a:xfrm>
            <a:off x="5753542" y="3214852"/>
            <a:ext cx="3060541" cy="1870332"/>
          </a:xfrm>
          <a:prstGeom prst="rect">
            <a:avLst/>
          </a:prstGeom>
        </p:spPr>
      </p:pic>
    </p:spTree>
    <p:extLst>
      <p:ext uri="{BB962C8B-B14F-4D97-AF65-F5344CB8AC3E}">
        <p14:creationId xmlns:p14="http://schemas.microsoft.com/office/powerpoint/2010/main" val="128979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3937" t="13650" r="18888" b="18100"/>
          <a:stretch/>
        </p:blipFill>
        <p:spPr>
          <a:xfrm>
            <a:off x="611560" y="1081581"/>
            <a:ext cx="8105033" cy="5375787"/>
          </a:xfrm>
          <a:prstGeom prst="rect">
            <a:avLst/>
          </a:prstGeom>
        </p:spPr>
      </p:pic>
    </p:spTree>
    <p:extLst>
      <p:ext uri="{BB962C8B-B14F-4D97-AF65-F5344CB8AC3E}">
        <p14:creationId xmlns:p14="http://schemas.microsoft.com/office/powerpoint/2010/main" val="352849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25928" y="859724"/>
            <a:ext cx="6877796" cy="5158348"/>
          </a:xfrm>
          <a:prstGeom prst="rect">
            <a:avLst/>
          </a:prstGeom>
        </p:spPr>
      </p:pic>
      <p:sp>
        <p:nvSpPr>
          <p:cNvPr id="2" name="AutoShape 2"/>
          <p:cNvSpPr/>
          <p:nvPr/>
        </p:nvSpPr>
        <p:spPr>
          <a:xfrm>
            <a:off x="5004048" y="116632"/>
            <a:ext cx="3325981" cy="79208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lvl="0"/>
            <a:endParaRPr lang="fr-FR" dirty="0">
              <a:solidFill>
                <a:srgbClr val="FFFFFF"/>
              </a:solidFill>
            </a:endParaRPr>
          </a:p>
          <a:p>
            <a:pPr lvl="0"/>
            <a:endParaRPr lang="fr-FR" dirty="0">
              <a:solidFill>
                <a:srgbClr val="FFFFFF"/>
              </a:solidFill>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084168" y="8037512"/>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33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Rectangle 2"/>
          <p:cNvSpPr/>
          <p:nvPr/>
        </p:nvSpPr>
        <p:spPr>
          <a:xfrm>
            <a:off x="2483768" y="620688"/>
            <a:ext cx="4572000" cy="369332"/>
          </a:xfrm>
          <a:prstGeom prst="rect">
            <a:avLst/>
          </a:prstGeom>
        </p:spPr>
        <p:txBody>
          <a:bodyPr>
            <a:spAutoFit/>
          </a:bodyPr>
          <a:lstStyle/>
          <a:p>
            <a:pPr>
              <a:spcAft>
                <a:spcPts val="0"/>
              </a:spcAft>
            </a:pPr>
            <a:r>
              <a:rPr lang="fr-FR" dirty="0" smtClean="0">
                <a:solidFill>
                  <a:schemeClr val="bg1"/>
                </a:solidFill>
                <a:latin typeface="Times New Roman" panose="02020603050405020304" pitchFamily="18" charset="0"/>
                <a:ea typeface="Times New Roman" panose="02020603050405020304" pitchFamily="18" charset="0"/>
              </a:rPr>
              <a:t>.</a:t>
            </a:r>
            <a:endParaRPr lang="fr-FR" dirty="0">
              <a:solidFill>
                <a:schemeClr val="bg1"/>
              </a:solidFill>
              <a:latin typeface="Times New Roman" panose="02020603050405020304" pitchFamily="18" charset="0"/>
              <a:ea typeface="Calibri" panose="020F0502020204030204" pitchFamily="34" charset="0"/>
            </a:endParaRPr>
          </a:p>
        </p:txBody>
      </p:sp>
      <p:sp>
        <p:nvSpPr>
          <p:cNvPr id="6" name="Rectangle 5"/>
          <p:cNvSpPr/>
          <p:nvPr/>
        </p:nvSpPr>
        <p:spPr>
          <a:xfrm>
            <a:off x="251520" y="835748"/>
            <a:ext cx="3835393" cy="5909310"/>
          </a:xfrm>
          <a:prstGeom prst="rect">
            <a:avLst/>
          </a:prstGeom>
        </p:spPr>
        <p:txBody>
          <a:bodyPr wrap="square">
            <a:spAutoFit/>
          </a:bodyPr>
          <a:lstStyle/>
          <a:p>
            <a:r>
              <a:rPr lang="fr-FR" sz="2000" b="1" dirty="0" smtClean="0">
                <a:solidFill>
                  <a:srgbClr val="0000FF"/>
                </a:solidFill>
              </a:rPr>
              <a:t>Cette image </a:t>
            </a:r>
            <a:r>
              <a:rPr lang="fr-FR" sz="2000" b="1" dirty="0">
                <a:solidFill>
                  <a:srgbClr val="0000FF"/>
                </a:solidFill>
              </a:rPr>
              <a:t>représente un micro-réseau en </a:t>
            </a:r>
            <a:r>
              <a:rPr lang="fr-FR" sz="2000" b="1" dirty="0" err="1">
                <a:solidFill>
                  <a:srgbClr val="0000FF"/>
                </a:solidFill>
              </a:rPr>
              <a:t>HOe</a:t>
            </a:r>
            <a:r>
              <a:rPr lang="fr-FR" sz="2000" b="1" dirty="0">
                <a:solidFill>
                  <a:srgbClr val="0000FF"/>
                </a:solidFill>
              </a:rPr>
              <a:t>, dont </a:t>
            </a:r>
            <a:r>
              <a:rPr lang="fr-FR" sz="2000" b="1" dirty="0" smtClean="0">
                <a:solidFill>
                  <a:srgbClr val="0000FF"/>
                </a:solidFill>
              </a:rPr>
              <a:t>l'intégralité </a:t>
            </a:r>
            <a:r>
              <a:rPr lang="fr-FR" sz="2000" b="1" dirty="0">
                <a:solidFill>
                  <a:srgbClr val="0000FF"/>
                </a:solidFill>
              </a:rPr>
              <a:t>des éléments sont réalisés en 3D, </a:t>
            </a:r>
            <a:r>
              <a:rPr lang="fr-FR" sz="2000" b="1" dirty="0" smtClean="0">
                <a:solidFill>
                  <a:srgbClr val="0000FF"/>
                </a:solidFill>
              </a:rPr>
              <a:t>décoration </a:t>
            </a:r>
            <a:r>
              <a:rPr lang="fr-FR" sz="2000" b="1" dirty="0">
                <a:solidFill>
                  <a:srgbClr val="0000FF"/>
                </a:solidFill>
              </a:rPr>
              <a:t>et matériel roulant, seuls les palmiers sont du commerce.</a:t>
            </a:r>
          </a:p>
          <a:p>
            <a:r>
              <a:rPr lang="fr-FR" sz="2000" b="1" dirty="0">
                <a:solidFill>
                  <a:srgbClr val="0000FF"/>
                </a:solidFill>
              </a:rPr>
              <a:t>Si vous souhaitez d'autres images de nos différents réseaux, je peux vous en joindre, nous avons à ce jour 2 grands réseaux modulaires en HO, d'environ 10m de long sur le thème de la Provence et des Cévennes, 1 petit réseau "</a:t>
            </a:r>
            <a:r>
              <a:rPr lang="fr-FR" sz="2000" b="1" dirty="0" err="1">
                <a:solidFill>
                  <a:srgbClr val="0000FF"/>
                </a:solidFill>
              </a:rPr>
              <a:t>Showcase</a:t>
            </a:r>
            <a:r>
              <a:rPr lang="fr-FR" sz="2000" b="1" dirty="0">
                <a:solidFill>
                  <a:srgbClr val="0000FF"/>
                </a:solidFill>
              </a:rPr>
              <a:t> " en N, 5 micro-réseaux en </a:t>
            </a:r>
            <a:r>
              <a:rPr lang="fr-FR" sz="2000" b="1" dirty="0" err="1">
                <a:solidFill>
                  <a:srgbClr val="0000FF"/>
                </a:solidFill>
              </a:rPr>
              <a:t>HOe</a:t>
            </a:r>
            <a:r>
              <a:rPr lang="fr-FR" sz="2000" b="1" dirty="0">
                <a:solidFill>
                  <a:srgbClr val="0000FF"/>
                </a:solidFill>
              </a:rPr>
              <a:t> et de nombreux autres en préparation ou en cours de réalisation.</a:t>
            </a:r>
          </a:p>
          <a:p>
            <a:endParaRPr lang="fr-FR"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5" y="-15397"/>
            <a:ext cx="2267744" cy="814136"/>
          </a:xfrm>
          <a:prstGeom prst="rect">
            <a:avLst/>
          </a:prstGeom>
        </p:spPr>
      </p:pic>
    </p:spTree>
    <p:extLst>
      <p:ext uri="{BB962C8B-B14F-4D97-AF65-F5344CB8AC3E}">
        <p14:creationId xmlns:p14="http://schemas.microsoft.com/office/powerpoint/2010/main" val="336923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34</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250563" y="1989002"/>
            <a:ext cx="9143643" cy="129690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algn="ctr">
              <a:lnSpc>
                <a:spcPct val="107000"/>
              </a:lnSpc>
              <a:defRPr sz="1800" b="0" i="0" u="none" strike="noStrike" kern="0" cap="none" spc="0" baseline="0">
                <a:solidFill>
                  <a:srgbClr val="000000"/>
                </a:solidFill>
                <a:uFillTx/>
              </a:defRPr>
            </a:pPr>
            <a:r>
              <a:rPr lang="fr-FR" sz="4000" b="1" dirty="0" smtClean="0">
                <a:solidFill>
                  <a:srgbClr val="0000FF"/>
                </a:solidFill>
                <a:latin typeface="Candara" pitchFamily="34"/>
                <a:cs typeface="Arial" pitchFamily="34"/>
              </a:rPr>
              <a:t>ACHATS EN COMMUN</a:t>
            </a:r>
            <a:endParaRPr lang="fr-FR" sz="3200" b="1" dirty="0" smtClean="0">
              <a:latin typeface="Candara" pitchFamily="34"/>
              <a:cs typeface="Arial" pitchFamily="34"/>
            </a:endParaRPr>
          </a:p>
          <a:p>
            <a:pPr algn="ctr">
              <a:lnSpc>
                <a:spcPct val="107000"/>
              </a:lnSpc>
              <a:defRPr sz="1800" b="0" i="0" u="none" strike="noStrike" kern="0" cap="none" spc="0" baseline="0">
                <a:solidFill>
                  <a:srgbClr val="000000"/>
                </a:solidFill>
                <a:uFillTx/>
              </a:defRPr>
            </a:pPr>
            <a:endParaRPr lang="fr-FR" sz="3200" b="1" dirty="0">
              <a:latin typeface="Candara" pitchFamily="34"/>
              <a:cs typeface="Arial" pitchFamily="34"/>
            </a:endParaRPr>
          </a:p>
        </p:txBody>
      </p:sp>
    </p:spTree>
    <p:extLst>
      <p:ext uri="{BB962C8B-B14F-4D97-AF65-F5344CB8AC3E}">
        <p14:creationId xmlns:p14="http://schemas.microsoft.com/office/powerpoint/2010/main" val="127922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5364088" y="980728"/>
            <a:ext cx="3168352" cy="309669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r>
              <a:rPr lang="fr-FR" sz="3200" b="1" dirty="0" smtClean="0">
                <a:solidFill>
                  <a:srgbClr val="FF0000"/>
                </a:solidFill>
                <a:latin typeface="Candara" pitchFamily="34"/>
                <a:cs typeface="Arial" pitchFamily="34"/>
              </a:rPr>
              <a:t>Fabrication de roues pour  </a:t>
            </a:r>
          </a:p>
          <a:p>
            <a:r>
              <a:rPr lang="fr-FR" sz="3200" b="1" dirty="0" smtClean="0">
                <a:solidFill>
                  <a:srgbClr val="FF0000"/>
                </a:solidFill>
                <a:latin typeface="Candara" pitchFamily="34"/>
                <a:cs typeface="Arial" pitchFamily="34"/>
              </a:rPr>
              <a:t>030 et 040</a:t>
            </a:r>
          </a:p>
          <a:p>
            <a:r>
              <a:rPr lang="fr-FR" sz="3200" b="1" dirty="0" smtClean="0">
                <a:solidFill>
                  <a:srgbClr val="FF0000"/>
                </a:solidFill>
                <a:latin typeface="Candara" pitchFamily="34"/>
                <a:cs typeface="Arial" pitchFamily="34"/>
              </a:rPr>
              <a:t>AMJL</a:t>
            </a:r>
          </a:p>
          <a:p>
            <a:endParaRPr lang="fr-FR" sz="3200" b="1" dirty="0">
              <a:solidFill>
                <a:srgbClr val="0000FF"/>
              </a:solidFill>
              <a:latin typeface="Candara" pitchFamily="34"/>
              <a:cs typeface="Arial" pitchFamily="34"/>
            </a:endParaRPr>
          </a:p>
          <a:p>
            <a:endParaRPr lang="fr-FR" sz="3200" dirty="0"/>
          </a:p>
        </p:txBody>
      </p:sp>
      <p:pic>
        <p:nvPicPr>
          <p:cNvPr id="4098" name="Picture 2" descr="roues à rayons ref: 7851K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59" y="439719"/>
            <a:ext cx="4572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9450" t="11999" r="38576" b="-11999"/>
          <a:stretch/>
        </p:blipFill>
        <p:spPr>
          <a:xfrm>
            <a:off x="4283968" y="2060848"/>
            <a:ext cx="4752528" cy="4114800"/>
          </a:xfrm>
          <a:prstGeom prst="rect">
            <a:avLst/>
          </a:prstGeom>
        </p:spPr>
      </p:pic>
      <p:sp>
        <p:nvSpPr>
          <p:cNvPr id="6" name="Rectangle 5"/>
          <p:cNvSpPr/>
          <p:nvPr/>
        </p:nvSpPr>
        <p:spPr>
          <a:xfrm>
            <a:off x="395536" y="1196752"/>
            <a:ext cx="4572000" cy="3416320"/>
          </a:xfrm>
          <a:prstGeom prst="rect">
            <a:avLst/>
          </a:prstGeom>
        </p:spPr>
        <p:txBody>
          <a:bodyPr>
            <a:spAutoFit/>
          </a:bodyPr>
          <a:lstStyle/>
          <a:p>
            <a:pPr>
              <a:spcAft>
                <a:spcPts val="0"/>
              </a:spcAft>
            </a:pPr>
            <a:r>
              <a:rPr lang="fr-FR" b="1" dirty="0">
                <a:solidFill>
                  <a:srgbClr val="0000FF"/>
                </a:solidFill>
                <a:latin typeface="Candara" panose="020E0502030303020204" pitchFamily="34" charset="0"/>
                <a:ea typeface="Calibri" panose="020F0502020204030204" pitchFamily="34" charset="0"/>
              </a:rPr>
              <a:t>Nous avons l’intention de faire couler (en bronze, autre matière pas possible !)   </a:t>
            </a:r>
          </a:p>
          <a:p>
            <a:pPr>
              <a:spcAft>
                <a:spcPts val="0"/>
              </a:spcAft>
            </a:pPr>
            <a:r>
              <a:rPr lang="fr-FR" b="1" dirty="0">
                <a:solidFill>
                  <a:srgbClr val="0000FF"/>
                </a:solidFill>
                <a:latin typeface="Candara" panose="020E0502030303020204" pitchFamily="34" charset="0"/>
                <a:ea typeface="Calibri" panose="020F0502020204030204" pitchFamily="34" charset="0"/>
              </a:rPr>
              <a:t>deux personnages issues de JCR.</a:t>
            </a:r>
            <a:endParaRPr lang="fr-FR" sz="1600" b="1" dirty="0">
              <a:solidFill>
                <a:srgbClr val="0000FF"/>
              </a:solidFill>
              <a:latin typeface="Calibri" panose="020F0502020204030204" pitchFamily="34" charset="0"/>
              <a:ea typeface="Calibri" panose="020F0502020204030204" pitchFamily="34" charset="0"/>
            </a:endParaRPr>
          </a:p>
          <a:p>
            <a:pPr>
              <a:spcAft>
                <a:spcPts val="0"/>
              </a:spcAft>
            </a:pPr>
            <a:r>
              <a:rPr lang="fr-FR" b="1" dirty="0">
                <a:solidFill>
                  <a:srgbClr val="0000FF"/>
                </a:solidFill>
                <a:latin typeface="Candara" panose="020E0502030303020204" pitchFamily="34" charset="0"/>
                <a:ea typeface="Calibri" panose="020F0502020204030204" pitchFamily="34" charset="0"/>
              </a:rPr>
              <a:t>à savoir</a:t>
            </a:r>
            <a:endParaRPr lang="fr-FR" sz="1600" b="1" dirty="0">
              <a:solidFill>
                <a:srgbClr val="0000FF"/>
              </a:solidFill>
              <a:latin typeface="Calibri" panose="020F0502020204030204" pitchFamily="34" charset="0"/>
              <a:ea typeface="Calibri" panose="020F0502020204030204" pitchFamily="34" charset="0"/>
            </a:endParaRPr>
          </a:p>
          <a:p>
            <a:pPr marL="457200" indent="-228600">
              <a:spcAft>
                <a:spcPts val="0"/>
              </a:spcAft>
            </a:pPr>
            <a:r>
              <a:rPr lang="fr-FR" b="1" dirty="0">
                <a:solidFill>
                  <a:srgbClr val="0000FF"/>
                </a:solidFill>
                <a:latin typeface="Symbol" panose="05050102010706020507" pitchFamily="18" charset="2"/>
                <a:ea typeface="Calibri" panose="020F0502020204030204" pitchFamily="34" charset="0"/>
              </a:rPr>
              <a:t>·</a:t>
            </a:r>
            <a:r>
              <a:rPr lang="fr-FR" sz="800" b="1" dirty="0">
                <a:solidFill>
                  <a:srgbClr val="0000FF"/>
                </a:solidFill>
                <a:latin typeface="Times New Roman" panose="02020603050405020304" pitchFamily="18" charset="0"/>
                <a:ea typeface="Calibri" panose="020F0502020204030204" pitchFamily="34" charset="0"/>
              </a:rPr>
              <a:t>         </a:t>
            </a:r>
            <a:r>
              <a:rPr lang="fr-FR" b="1" dirty="0">
                <a:solidFill>
                  <a:srgbClr val="0000FF"/>
                </a:solidFill>
                <a:latin typeface="Candara" panose="020E0502030303020204" pitchFamily="34" charset="0"/>
                <a:ea typeface="Calibri" panose="020F0502020204030204" pitchFamily="34" charset="0"/>
              </a:rPr>
              <a:t>Un conducteur </a:t>
            </a:r>
            <a:endParaRPr lang="fr-FR" sz="1600" b="1" dirty="0">
              <a:solidFill>
                <a:srgbClr val="0000FF"/>
              </a:solidFill>
              <a:latin typeface="Calibri" panose="020F0502020204030204" pitchFamily="34" charset="0"/>
              <a:ea typeface="Calibri" panose="020F0502020204030204" pitchFamily="34" charset="0"/>
            </a:endParaRPr>
          </a:p>
          <a:p>
            <a:pPr marL="228600">
              <a:spcAft>
                <a:spcPts val="0"/>
              </a:spcAft>
            </a:pPr>
            <a:r>
              <a:rPr lang="fr-FR" b="1" dirty="0">
                <a:solidFill>
                  <a:srgbClr val="0000FF"/>
                </a:solidFill>
                <a:latin typeface="Candara" panose="020E0502030303020204" pitchFamily="34" charset="0"/>
                <a:ea typeface="Calibri" panose="020F0502020204030204" pitchFamily="34" charset="0"/>
              </a:rPr>
              <a:t>et </a:t>
            </a:r>
            <a:endParaRPr lang="fr-FR" sz="1600" b="1" dirty="0">
              <a:solidFill>
                <a:srgbClr val="0000FF"/>
              </a:solidFill>
              <a:latin typeface="Calibri" panose="020F0502020204030204" pitchFamily="34" charset="0"/>
              <a:ea typeface="Calibri" panose="020F0502020204030204" pitchFamily="34" charset="0"/>
            </a:endParaRPr>
          </a:p>
          <a:p>
            <a:pPr marL="457200" indent="-228600">
              <a:spcAft>
                <a:spcPts val="0"/>
              </a:spcAft>
            </a:pPr>
            <a:r>
              <a:rPr lang="fr-FR" b="1" dirty="0">
                <a:solidFill>
                  <a:srgbClr val="0000FF"/>
                </a:solidFill>
                <a:latin typeface="Symbol" panose="05050102010706020507" pitchFamily="18" charset="2"/>
                <a:ea typeface="Calibri" panose="020F0502020204030204" pitchFamily="34" charset="0"/>
              </a:rPr>
              <a:t>·</a:t>
            </a:r>
            <a:r>
              <a:rPr lang="fr-FR" sz="800" b="1" dirty="0">
                <a:solidFill>
                  <a:srgbClr val="0000FF"/>
                </a:solidFill>
                <a:latin typeface="Times New Roman" panose="02020603050405020304" pitchFamily="18" charset="0"/>
                <a:ea typeface="Calibri" panose="020F0502020204030204" pitchFamily="34" charset="0"/>
              </a:rPr>
              <a:t>         </a:t>
            </a:r>
            <a:r>
              <a:rPr lang="fr-FR" b="1" dirty="0">
                <a:solidFill>
                  <a:srgbClr val="0000FF"/>
                </a:solidFill>
                <a:latin typeface="Candara" panose="020E0502030303020204" pitchFamily="34" charset="0"/>
                <a:ea typeface="Calibri" panose="020F0502020204030204" pitchFamily="34" charset="0"/>
              </a:rPr>
              <a:t>un mécanicien</a:t>
            </a:r>
            <a:endParaRPr lang="fr-FR" sz="1600" b="1" dirty="0">
              <a:solidFill>
                <a:srgbClr val="0000FF"/>
              </a:solidFill>
              <a:latin typeface="Calibri" panose="020F0502020204030204" pitchFamily="34" charset="0"/>
              <a:ea typeface="Calibri" panose="020F0502020204030204" pitchFamily="34" charset="0"/>
            </a:endParaRPr>
          </a:p>
          <a:p>
            <a:pPr marL="457200">
              <a:spcAft>
                <a:spcPts val="0"/>
              </a:spcAft>
            </a:pPr>
            <a:r>
              <a:rPr lang="fr-FR" b="1" dirty="0">
                <a:solidFill>
                  <a:srgbClr val="0000FF"/>
                </a:solidFill>
                <a:latin typeface="Candara" panose="020E0502030303020204" pitchFamily="34" charset="0"/>
                <a:ea typeface="Calibri" panose="020F0502020204030204" pitchFamily="34" charset="0"/>
              </a:rPr>
              <a:t> </a:t>
            </a:r>
            <a:endParaRPr lang="fr-FR" sz="1600" b="1" dirty="0">
              <a:solidFill>
                <a:srgbClr val="0000FF"/>
              </a:solidFill>
              <a:latin typeface="Calibri" panose="020F0502020204030204" pitchFamily="34" charset="0"/>
              <a:ea typeface="Calibri" panose="020F0502020204030204" pitchFamily="34" charset="0"/>
            </a:endParaRPr>
          </a:p>
          <a:p>
            <a:pPr>
              <a:spcAft>
                <a:spcPts val="0"/>
              </a:spcAft>
            </a:pPr>
            <a:r>
              <a:rPr lang="fr-FR" b="1" dirty="0">
                <a:solidFill>
                  <a:srgbClr val="0000FF"/>
                </a:solidFill>
                <a:latin typeface="Candara" panose="020E0502030303020204" pitchFamily="34" charset="0"/>
                <a:ea typeface="Calibri" panose="020F0502020204030204" pitchFamily="34" charset="0"/>
              </a:rPr>
              <a:t>Prix 6 euros pièce /12 euros la paire </a:t>
            </a:r>
            <a:endParaRPr lang="fr-FR" sz="1600" b="1" dirty="0">
              <a:solidFill>
                <a:srgbClr val="0000FF"/>
              </a:solidFill>
              <a:latin typeface="Calibri" panose="020F0502020204030204" pitchFamily="34" charset="0"/>
              <a:ea typeface="Calibri" panose="020F0502020204030204" pitchFamily="34" charset="0"/>
            </a:endParaRPr>
          </a:p>
          <a:p>
            <a:pPr>
              <a:spcAft>
                <a:spcPts val="0"/>
              </a:spcAft>
            </a:pPr>
            <a:r>
              <a:rPr lang="fr-FR" b="1" dirty="0">
                <a:solidFill>
                  <a:srgbClr val="0000FF"/>
                </a:solidFill>
                <a:latin typeface="Candara" panose="020E0502030303020204" pitchFamily="34" charset="0"/>
                <a:ea typeface="Calibri" panose="020F0502020204030204" pitchFamily="34" charset="0"/>
              </a:rPr>
              <a:t> </a:t>
            </a:r>
            <a:endParaRPr lang="fr-FR" sz="1600" b="1" dirty="0">
              <a:solidFill>
                <a:srgbClr val="0000FF"/>
              </a:solidFill>
              <a:latin typeface="Calibri" panose="020F0502020204030204" pitchFamily="34" charset="0"/>
              <a:ea typeface="Calibri" panose="020F0502020204030204" pitchFamily="34" charset="0"/>
            </a:endParaRPr>
          </a:p>
          <a:p>
            <a:pPr>
              <a:spcAft>
                <a:spcPts val="0"/>
              </a:spcAft>
            </a:pPr>
            <a:r>
              <a:rPr lang="fr-FR" b="1" dirty="0">
                <a:solidFill>
                  <a:srgbClr val="0000FF"/>
                </a:solidFill>
                <a:latin typeface="Candara" panose="020E0502030303020204" pitchFamily="34" charset="0"/>
                <a:ea typeface="Calibri" panose="020F0502020204030204" pitchFamily="34" charset="0"/>
              </a:rPr>
              <a:t>Achat possible pour les seuls </a:t>
            </a:r>
            <a:r>
              <a:rPr lang="fr-FR" b="1" dirty="0" smtClean="0">
                <a:solidFill>
                  <a:srgbClr val="0000FF"/>
                </a:solidFill>
                <a:latin typeface="Candara" panose="020E0502030303020204" pitchFamily="34" charset="0"/>
                <a:ea typeface="Calibri" panose="020F0502020204030204" pitchFamily="34" charset="0"/>
              </a:rPr>
              <a:t>membre</a:t>
            </a:r>
          </a:p>
          <a:p>
            <a:pPr>
              <a:spcAft>
                <a:spcPts val="0"/>
              </a:spcAft>
            </a:pPr>
            <a:r>
              <a:rPr lang="fr-FR" b="1" dirty="0" smtClean="0">
                <a:solidFill>
                  <a:srgbClr val="0000FF"/>
                </a:solidFill>
                <a:latin typeface="Candara" panose="020E0502030303020204" pitchFamily="34" charset="0"/>
                <a:ea typeface="Calibri" panose="020F0502020204030204" pitchFamily="34" charset="0"/>
              </a:rPr>
              <a:t>des </a:t>
            </a:r>
            <a:r>
              <a:rPr lang="fr-FR" b="1" dirty="0">
                <a:solidFill>
                  <a:srgbClr val="0000FF"/>
                </a:solidFill>
                <a:latin typeface="Candara" panose="020E0502030303020204" pitchFamily="34" charset="0"/>
                <a:ea typeface="Calibri" panose="020F0502020204030204" pitchFamily="34" charset="0"/>
              </a:rPr>
              <a:t>amis du zéro à jour de cotisation.</a:t>
            </a:r>
            <a:endParaRPr lang="fr-FR" sz="1600" b="1" dirty="0">
              <a:solidFill>
                <a:srgbClr val="0000FF"/>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3932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457200" y="116632"/>
            <a:ext cx="8065496" cy="109281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r>
              <a:rPr lang="fr-FR" sz="3200" b="1" dirty="0" smtClean="0">
                <a:solidFill>
                  <a:srgbClr val="FF0000"/>
                </a:solidFill>
                <a:latin typeface="Candara" pitchFamily="34"/>
                <a:cs typeface="Arial" pitchFamily="34"/>
              </a:rPr>
              <a:t>Commande mécanicien et chauffeur</a:t>
            </a:r>
            <a:endParaRPr lang="fr-FR" sz="3200" b="1" dirty="0">
              <a:solidFill>
                <a:srgbClr val="0000FF"/>
              </a:solidFill>
              <a:latin typeface="Candara" pitchFamily="34"/>
              <a:cs typeface="Arial" pitchFamily="34"/>
            </a:endParaRPr>
          </a:p>
          <a:p>
            <a:endParaRPr lang="fr-FR" sz="3200" dirty="0"/>
          </a:p>
        </p:txBody>
      </p:sp>
      <p:graphicFrame>
        <p:nvGraphicFramePr>
          <p:cNvPr id="7" name="Objet 6"/>
          <p:cNvGraphicFramePr>
            <a:graphicFrameLocks noChangeAspect="1"/>
          </p:cNvGraphicFramePr>
          <p:nvPr>
            <p:extLst>
              <p:ext uri="{D42A27DB-BD31-4B8C-83A1-F6EECF244321}">
                <p14:modId xmlns:p14="http://schemas.microsoft.com/office/powerpoint/2010/main" val="2876345557"/>
              </p:ext>
            </p:extLst>
          </p:nvPr>
        </p:nvGraphicFramePr>
        <p:xfrm>
          <a:off x="827584" y="1412776"/>
          <a:ext cx="7719576" cy="3168352"/>
        </p:xfrm>
        <a:graphic>
          <a:graphicData uri="http://schemas.openxmlformats.org/presentationml/2006/ole">
            <mc:AlternateContent xmlns:mc="http://schemas.openxmlformats.org/markup-compatibility/2006">
              <mc:Choice xmlns:v="urn:schemas-microsoft-com:vml" Requires="v">
                <p:oleObj spid="_x0000_s1040" name="Feuille de calcul" r:id="rId5" imgW="4200503" imgH="1724058" progId="Excel.Sheet.12">
                  <p:embed/>
                </p:oleObj>
              </mc:Choice>
              <mc:Fallback>
                <p:oleObj name="Feuille de calcul" r:id="rId5" imgW="4200503" imgH="1724058" progId="Excel.Sheet.12">
                  <p:embed/>
                  <p:pic>
                    <p:nvPicPr>
                      <p:cNvPr id="0" name=""/>
                      <p:cNvPicPr/>
                      <p:nvPr/>
                    </p:nvPicPr>
                    <p:blipFill>
                      <a:blip r:embed="rId6"/>
                      <a:stretch>
                        <a:fillRect/>
                      </a:stretch>
                    </p:blipFill>
                    <p:spPr>
                      <a:xfrm>
                        <a:off x="827584" y="1412776"/>
                        <a:ext cx="7719576" cy="3168352"/>
                      </a:xfrm>
                      <a:prstGeom prst="rect">
                        <a:avLst/>
                      </a:prstGeom>
                    </p:spPr>
                  </p:pic>
                </p:oleObj>
              </mc:Fallback>
            </mc:AlternateContent>
          </a:graphicData>
        </a:graphic>
      </p:graphicFrame>
    </p:spTree>
    <p:extLst>
      <p:ext uri="{BB962C8B-B14F-4D97-AF65-F5344CB8AC3E}">
        <p14:creationId xmlns:p14="http://schemas.microsoft.com/office/powerpoint/2010/main" val="14588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3074" name="Picture 2" descr="MOROP Normen Europäischer Modellbahnen – MoBaDa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700808"/>
            <a:ext cx="5037331"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090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39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3"/>
          <p:cNvSpPr/>
          <p:nvPr/>
        </p:nvSpPr>
        <p:spPr>
          <a:xfrm>
            <a:off x="2411760" y="2564904"/>
            <a:ext cx="4572000" cy="1569660"/>
          </a:xfrm>
          <a:prstGeom prst="rect">
            <a:avLst/>
          </a:prstGeom>
        </p:spPr>
        <p:txBody>
          <a:bodyPr>
            <a:spAutoFit/>
          </a:bodyPr>
          <a:lstStyle/>
          <a:p>
            <a:r>
              <a:rPr lang="fr-FR" sz="2000" b="1" dirty="0" smtClean="0">
                <a:solidFill>
                  <a:srgbClr val="0000FF"/>
                </a:solidFill>
                <a:latin typeface="Candara" panose="020E0502030303020204" pitchFamily="34" charset="0"/>
                <a:ea typeface="Times New Roman" panose="02020603050405020304" pitchFamily="18" charset="0"/>
              </a:rPr>
              <a:t>Michel </a:t>
            </a:r>
            <a:r>
              <a:rPr lang="fr-FR" sz="2000" b="1" dirty="0">
                <a:solidFill>
                  <a:srgbClr val="0000FF"/>
                </a:solidFill>
                <a:latin typeface="Candara" panose="020E0502030303020204" pitchFamily="34" charset="0"/>
                <a:ea typeface="Times New Roman" panose="02020603050405020304" pitchFamily="18" charset="0"/>
              </a:rPr>
              <a:t>CARY prépare le congrès du </a:t>
            </a:r>
            <a:r>
              <a:rPr lang="fr-FR" sz="2000" b="1" dirty="0" err="1">
                <a:solidFill>
                  <a:srgbClr val="0000FF"/>
                </a:solidFill>
                <a:latin typeface="Candara" panose="020E0502030303020204" pitchFamily="34" charset="0"/>
                <a:ea typeface="Times New Roman" panose="02020603050405020304" pitchFamily="18" charset="0"/>
              </a:rPr>
              <a:t>Morop</a:t>
            </a:r>
            <a:r>
              <a:rPr lang="fr-FR" sz="2000" b="1" dirty="0">
                <a:solidFill>
                  <a:srgbClr val="0000FF"/>
                </a:solidFill>
                <a:latin typeface="Candara" panose="020E0502030303020204" pitchFamily="34" charset="0"/>
                <a:ea typeface="Times New Roman" panose="02020603050405020304" pitchFamily="18" charset="0"/>
              </a:rPr>
              <a:t> sur Nice, demande conseils, suggestions, contacts</a:t>
            </a:r>
            <a:r>
              <a:rPr lang="fr-FR" dirty="0">
                <a:solidFill>
                  <a:srgbClr val="0000FF"/>
                </a:solidFill>
                <a:latin typeface="Candara" panose="020E0502030303020204" pitchFamily="34" charset="0"/>
                <a:ea typeface="Times New Roman" panose="02020603050405020304" pitchFamily="18" charset="0"/>
              </a:rPr>
              <a:t/>
            </a:r>
            <a:br>
              <a:rPr lang="fr-FR" dirty="0">
                <a:solidFill>
                  <a:srgbClr val="0000FF"/>
                </a:solidFill>
                <a:latin typeface="Candara" panose="020E0502030303020204" pitchFamily="34" charset="0"/>
                <a:ea typeface="Times New Roman" panose="02020603050405020304" pitchFamily="18" charset="0"/>
              </a:rPr>
            </a:br>
            <a:r>
              <a:rPr lang="fr-FR" dirty="0">
                <a:solidFill>
                  <a:srgbClr val="0000FF"/>
                </a:solidFill>
                <a:latin typeface="Candara" panose="020E0502030303020204" pitchFamily="34" charset="0"/>
                <a:ea typeface="Times New Roman" panose="02020603050405020304" pitchFamily="18" charset="0"/>
              </a:rPr>
              <a:t/>
            </a:r>
            <a:br>
              <a:rPr lang="fr-FR" dirty="0">
                <a:solidFill>
                  <a:srgbClr val="0000FF"/>
                </a:solidFill>
                <a:latin typeface="Candara" panose="020E0502030303020204" pitchFamily="34" charset="0"/>
                <a:ea typeface="Times New Roman" panose="02020603050405020304" pitchFamily="18" charset="0"/>
              </a:rPr>
            </a:br>
            <a:endParaRPr lang="fr-FR" dirty="0"/>
          </a:p>
        </p:txBody>
      </p:sp>
      <p:sp>
        <p:nvSpPr>
          <p:cNvPr id="6" name="Rectangle 5"/>
          <p:cNvSpPr/>
          <p:nvPr/>
        </p:nvSpPr>
        <p:spPr>
          <a:xfrm>
            <a:off x="2195736" y="118583"/>
            <a:ext cx="4572000" cy="923330"/>
          </a:xfrm>
          <a:prstGeom prst="rect">
            <a:avLst/>
          </a:prstGeom>
        </p:spPr>
        <p:txBody>
          <a:bodyPr>
            <a:spAutoFit/>
          </a:bodyPr>
          <a:lstStyle/>
          <a:p>
            <a:pPr algn="ctr"/>
            <a:r>
              <a:rPr lang="fr-FR" b="1" dirty="0" smtClean="0">
                <a:solidFill>
                  <a:srgbClr val="0000FF"/>
                </a:solidFill>
              </a:rPr>
              <a:t>MOROP</a:t>
            </a:r>
          </a:p>
          <a:p>
            <a:pPr algn="ctr"/>
            <a:r>
              <a:rPr lang="fr-FR" b="1" dirty="0" smtClean="0">
                <a:solidFill>
                  <a:srgbClr val="0000FF"/>
                </a:solidFill>
              </a:rPr>
              <a:t>Nice</a:t>
            </a:r>
          </a:p>
          <a:p>
            <a:pPr algn="ctr"/>
            <a:endParaRPr lang="fr-FR" b="1" dirty="0">
              <a:solidFill>
                <a:srgbClr val="0000FF"/>
              </a:solidFill>
            </a:endParaRPr>
          </a:p>
        </p:txBody>
      </p:sp>
    </p:spTree>
    <p:extLst>
      <p:ext uri="{BB962C8B-B14F-4D97-AF65-F5344CB8AC3E}">
        <p14:creationId xmlns:p14="http://schemas.microsoft.com/office/powerpoint/2010/main" val="2945899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0" y="1825625"/>
            <a:ext cx="8639175" cy="4895850"/>
          </a:xfrm>
        </p:spPr>
        <p:txBody>
          <a:bodyPr/>
          <a:lstStyle/>
          <a:p>
            <a:pPr lvl="0" algn="ctr">
              <a:spcBef>
                <a:spcPts val="640"/>
              </a:spcBef>
              <a:buNone/>
            </a:pPr>
            <a:endParaRPr lang="fr-FR" sz="2000" b="1" dirty="0">
              <a:latin typeface="Candara" pitchFamily="34"/>
            </a:endParaRPr>
          </a:p>
          <a:p>
            <a:pPr lvl="0" algn="ctr">
              <a:spcBef>
                <a:spcPts val="640"/>
              </a:spcBef>
              <a:buNone/>
            </a:pPr>
            <a:endParaRPr lang="fr-FR" sz="2000" dirty="0">
              <a:latin typeface="Candara" pitchFamily="34"/>
            </a:endParaRPr>
          </a:p>
          <a:p>
            <a:pPr lvl="0" algn="ctr"/>
            <a:r>
              <a:rPr lang="fr-FR" sz="2000" b="1" dirty="0" smtClean="0">
                <a:solidFill>
                  <a:schemeClr val="accent6">
                    <a:lumMod val="75000"/>
                  </a:schemeClr>
                </a:solidFill>
                <a:latin typeface="Candara" panose="020E0502030303020204" pitchFamily="34" charset="0"/>
              </a:rPr>
              <a:t>Réunion </a:t>
            </a:r>
            <a:r>
              <a:rPr lang="fr-FR" sz="2000" b="1" dirty="0">
                <a:solidFill>
                  <a:schemeClr val="accent6">
                    <a:lumMod val="75000"/>
                  </a:schemeClr>
                </a:solidFill>
                <a:latin typeface="Candara" panose="020E0502030303020204" pitchFamily="34" charset="0"/>
              </a:rPr>
              <a:t>ADZ </a:t>
            </a:r>
            <a:r>
              <a:rPr lang="fr-FR" sz="2000" b="1" dirty="0" smtClean="0">
                <a:solidFill>
                  <a:schemeClr val="accent6">
                    <a:lumMod val="75000"/>
                  </a:schemeClr>
                </a:solidFill>
                <a:latin typeface="Candara" panose="020E0502030303020204" pitchFamily="34" charset="0"/>
              </a:rPr>
              <a:t>préparation réunion des constructeurs 22 avril 2023</a:t>
            </a:r>
            <a:endParaRPr lang="fr-FR" sz="2000" b="1" dirty="0">
              <a:solidFill>
                <a:schemeClr val="accent6">
                  <a:lumMod val="75000"/>
                </a:schemeClr>
              </a:solidFill>
              <a:latin typeface="Candara" panose="020E0502030303020204" pitchFamily="34" charset="0"/>
            </a:endParaRPr>
          </a:p>
          <a:p>
            <a:pPr lvl="0" algn="ctr"/>
            <a:r>
              <a:rPr lang="fr-FR" sz="2000" b="1" dirty="0">
                <a:solidFill>
                  <a:schemeClr val="accent6">
                    <a:lumMod val="75000"/>
                  </a:schemeClr>
                </a:solidFill>
                <a:latin typeface="Candara" panose="020E0502030303020204" pitchFamily="34" charset="0"/>
              </a:rPr>
              <a:t>Réunion ADZ samedi </a:t>
            </a:r>
            <a:r>
              <a:rPr lang="fr-FR" sz="2000" b="1" dirty="0" smtClean="0">
                <a:solidFill>
                  <a:schemeClr val="accent6">
                    <a:lumMod val="75000"/>
                  </a:schemeClr>
                </a:solidFill>
                <a:latin typeface="Candara" panose="020E0502030303020204" pitchFamily="34" charset="0"/>
              </a:rPr>
              <a:t>10 juin 2023</a:t>
            </a:r>
            <a:endParaRPr lang="fr-FR" sz="2000" b="1" dirty="0">
              <a:solidFill>
                <a:schemeClr val="accent6">
                  <a:lumMod val="75000"/>
                </a:schemeClr>
              </a:solidFill>
              <a:latin typeface="Candara" panose="020E0502030303020204" pitchFamily="34" charset="0"/>
            </a:endParaRPr>
          </a:p>
          <a:p>
            <a:pPr lvl="0" algn="ctr"/>
            <a:endParaRPr lang="fr-FR" sz="2000" b="1" dirty="0">
              <a:solidFill>
                <a:srgbClr val="000000"/>
              </a:solidFill>
              <a:latin typeface="Candara" panose="020E0502030303020204" pitchFamily="34" charset="0"/>
            </a:endParaRPr>
          </a:p>
          <a:p>
            <a:pPr lvl="0" algn="ctr"/>
            <a:r>
              <a:rPr lang="fr-FR" sz="2000" b="1" dirty="0">
                <a:solidFill>
                  <a:srgbClr val="FF0000"/>
                </a:solidFill>
                <a:latin typeface="Candara" panose="020E0502030303020204" pitchFamily="34" charset="0"/>
              </a:rPr>
              <a:t>Réunion des amateurs &amp; constructeurs </a:t>
            </a:r>
          </a:p>
          <a:p>
            <a:pPr marL="0" lvl="0" indent="0" algn="ctr">
              <a:buNone/>
            </a:pPr>
            <a:r>
              <a:rPr lang="fr-FR" sz="2000" b="1" dirty="0">
                <a:solidFill>
                  <a:srgbClr val="FF0000"/>
                </a:solidFill>
                <a:latin typeface="Candara" panose="020E0502030303020204" pitchFamily="34" charset="0"/>
              </a:rPr>
              <a:t>vendredi soir </a:t>
            </a:r>
            <a:r>
              <a:rPr lang="fr-FR" sz="2000" b="1" dirty="0" smtClean="0">
                <a:solidFill>
                  <a:srgbClr val="FF0000"/>
                </a:solidFill>
                <a:latin typeface="Candara" panose="020E0502030303020204" pitchFamily="34" charset="0"/>
              </a:rPr>
              <a:t>12 mai et samedi 13 mai 2023</a:t>
            </a:r>
            <a:endParaRPr lang="fr-FR" sz="2000" b="1" dirty="0">
              <a:solidFill>
                <a:srgbClr val="FF0000"/>
              </a:solidFill>
              <a:latin typeface="Candara"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3"/>
          <p:cNvSpPr/>
          <p:nvPr/>
        </p:nvSpPr>
        <p:spPr>
          <a:xfrm>
            <a:off x="1446279" y="97923"/>
            <a:ext cx="6719084" cy="178292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FF"/>
                </a:solidFill>
                <a:uFillTx/>
                <a:latin typeface="Candara" pitchFamily="34"/>
                <a:ea typeface="Microsoft YaHei" pitchFamily="2"/>
                <a:cs typeface="Arial" pitchFamily="34"/>
              </a:rPr>
              <a:t>Dates de nos réunions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0" i="0" u="none" strike="noStrike" kern="1200" cap="none" spc="0" baseline="0" dirty="0">
                <a:solidFill>
                  <a:srgbClr val="0000FF"/>
                </a:solidFill>
                <a:uFillTx/>
                <a:latin typeface="Candara" pitchFamily="34"/>
                <a:ea typeface="Microsoft YaHei" pitchFamily="2"/>
                <a:cs typeface="Arial" pitchFamily="34"/>
              </a:rPr>
              <a:t>saison </a:t>
            </a:r>
            <a:r>
              <a:rPr lang="fr-FR" sz="5400" b="0" i="0" u="none" strike="noStrike" kern="1200" cap="none" spc="0" baseline="0" dirty="0" smtClean="0">
                <a:solidFill>
                  <a:srgbClr val="0000FF"/>
                </a:solidFill>
                <a:uFillTx/>
                <a:latin typeface="Candara" pitchFamily="34"/>
                <a:ea typeface="Microsoft YaHei" pitchFamily="2"/>
                <a:cs typeface="Arial" pitchFamily="34"/>
              </a:rPr>
              <a:t>2022/202</a:t>
            </a:r>
            <a:endParaRPr lang="fr-FR" sz="5400" b="0" i="0" u="none" strike="noStrike" kern="1200" cap="none" spc="0" baseline="0" dirty="0">
              <a:solidFill>
                <a:srgbClr val="0000FF"/>
              </a:solidFill>
              <a:uFillTx/>
              <a:latin typeface="Candara" pitchFamily="34"/>
              <a:ea typeface="Microsoft YaHei" pitchFamily="2"/>
              <a:cs typeface="Arial" pitchFamily="34"/>
            </a:endParaRPr>
          </a:p>
        </p:txBody>
      </p:sp>
    </p:spTree>
    <p:extLst>
      <p:ext uri="{BB962C8B-B14F-4D97-AF65-F5344CB8AC3E}">
        <p14:creationId xmlns:p14="http://schemas.microsoft.com/office/powerpoint/2010/main" val="41547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40</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251520" y="1772816"/>
            <a:ext cx="8065496" cy="297140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algn="ctr"/>
            <a:r>
              <a:rPr lang="fr-FR" sz="3200" b="1" dirty="0">
                <a:solidFill>
                  <a:srgbClr val="FF0000"/>
                </a:solidFill>
                <a:latin typeface="Candara" pitchFamily="34"/>
                <a:cs typeface="Arial" pitchFamily="34"/>
              </a:rPr>
              <a:t>Question sur le montage des kits laitons </a:t>
            </a:r>
            <a:endParaRPr lang="fr-FR" sz="3200" b="1" dirty="0" smtClean="0">
              <a:solidFill>
                <a:srgbClr val="FF0000"/>
              </a:solidFill>
              <a:latin typeface="Candara" pitchFamily="34"/>
              <a:cs typeface="Arial" pitchFamily="34"/>
            </a:endParaRPr>
          </a:p>
          <a:p>
            <a:pPr algn="ctr"/>
            <a:endParaRPr lang="fr-FR" sz="3200" b="1" dirty="0">
              <a:solidFill>
                <a:srgbClr val="FF0000"/>
              </a:solidFill>
              <a:latin typeface="Candara" pitchFamily="34"/>
              <a:cs typeface="Arial" pitchFamily="34"/>
            </a:endParaRPr>
          </a:p>
          <a:p>
            <a:pPr algn="ctr"/>
            <a:r>
              <a:rPr lang="fr-FR" sz="3200" b="1" dirty="0" smtClean="0">
                <a:solidFill>
                  <a:srgbClr val="FF0000"/>
                </a:solidFill>
                <a:latin typeface="Candara" pitchFamily="34"/>
                <a:cs typeface="Arial" pitchFamily="34"/>
              </a:rPr>
              <a:t>Peintures pour nos modèles</a:t>
            </a:r>
            <a:endParaRPr lang="fr-FR" sz="3200" b="1" dirty="0">
              <a:solidFill>
                <a:srgbClr val="0000FF"/>
              </a:solidFill>
              <a:latin typeface="Candara" pitchFamily="34"/>
              <a:cs typeface="Arial" pitchFamily="34"/>
            </a:endParaRPr>
          </a:p>
          <a:p>
            <a:pPr marL="457200" indent="-457200" algn="ctr">
              <a:buFont typeface="Arial" panose="020B0604020202020204" pitchFamily="34" charset="0"/>
              <a:buChar char="•"/>
            </a:pPr>
            <a:r>
              <a:rPr lang="fr-FR" sz="2800" b="1" dirty="0" smtClean="0">
                <a:solidFill>
                  <a:srgbClr val="0000FF"/>
                </a:solidFill>
                <a:latin typeface="Candara" pitchFamily="34"/>
                <a:cs typeface="Arial" pitchFamily="34"/>
              </a:rPr>
              <a:t>Quelles sont les marques</a:t>
            </a:r>
          </a:p>
          <a:p>
            <a:pPr marL="457200" indent="-457200" algn="ctr">
              <a:buFont typeface="Arial" panose="020B0604020202020204" pitchFamily="34" charset="0"/>
              <a:buChar char="•"/>
            </a:pPr>
            <a:r>
              <a:rPr lang="fr-FR" sz="2800" b="1" dirty="0" smtClean="0">
                <a:solidFill>
                  <a:srgbClr val="0000FF"/>
                </a:solidFill>
                <a:latin typeface="Candara" pitchFamily="34"/>
                <a:cs typeface="Arial" pitchFamily="34"/>
              </a:rPr>
              <a:t>Quel RAL pour les teintes SNCF</a:t>
            </a:r>
            <a:endParaRPr lang="fr-FR" sz="2800" b="1" dirty="0" smtClean="0">
              <a:solidFill>
                <a:srgbClr val="FF0000"/>
              </a:solidFill>
            </a:endParaRPr>
          </a:p>
          <a:p>
            <a:pPr algn="ctr"/>
            <a:endParaRPr lang="fr-FR" sz="3200" dirty="0"/>
          </a:p>
        </p:txBody>
      </p:sp>
      <p:sp>
        <p:nvSpPr>
          <p:cNvPr id="8" name="Rectangle 7"/>
          <p:cNvSpPr/>
          <p:nvPr/>
        </p:nvSpPr>
        <p:spPr>
          <a:xfrm>
            <a:off x="1763688" y="160522"/>
            <a:ext cx="4572000" cy="1200329"/>
          </a:xfrm>
          <a:prstGeom prst="rect">
            <a:avLst/>
          </a:prstGeom>
        </p:spPr>
        <p:txBody>
          <a:bodyPr>
            <a:spAutoFit/>
          </a:bodyPr>
          <a:lstStyle/>
          <a:p>
            <a:pPr algn="ctr"/>
            <a:r>
              <a:rPr lang="fr-FR" sz="4000" b="1" dirty="0">
                <a:solidFill>
                  <a:srgbClr val="FF0000"/>
                </a:solidFill>
                <a:latin typeface="Candara" pitchFamily="34"/>
                <a:cs typeface="Arial" pitchFamily="34"/>
              </a:rPr>
              <a:t>D</a:t>
            </a:r>
            <a:r>
              <a:rPr lang="fr-FR" sz="4000" b="1" dirty="0" smtClean="0">
                <a:solidFill>
                  <a:srgbClr val="FF0000"/>
                </a:solidFill>
                <a:latin typeface="Candara" pitchFamily="34"/>
                <a:cs typeface="Arial" pitchFamily="34"/>
              </a:rPr>
              <a:t>ivers</a:t>
            </a:r>
            <a:endParaRPr lang="fr-FR" sz="4000" b="1" dirty="0">
              <a:solidFill>
                <a:srgbClr val="FF0000"/>
              </a:solidFill>
              <a:latin typeface="Candara" pitchFamily="34"/>
              <a:cs typeface="Arial" pitchFamily="34"/>
            </a:endParaRPr>
          </a:p>
          <a:p>
            <a:endParaRPr lang="fr-FR" sz="3200" b="1" dirty="0">
              <a:solidFill>
                <a:srgbClr val="0000FF"/>
              </a:solidFill>
              <a:latin typeface="Candara" pitchFamily="34"/>
              <a:cs typeface="Arial" pitchFamily="34"/>
            </a:endParaRPr>
          </a:p>
        </p:txBody>
      </p:sp>
    </p:spTree>
    <p:extLst>
      <p:ext uri="{BB962C8B-B14F-4D97-AF65-F5344CB8AC3E}">
        <p14:creationId xmlns:p14="http://schemas.microsoft.com/office/powerpoint/2010/main" val="236035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41</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8" name="Rectangle 7"/>
          <p:cNvSpPr/>
          <p:nvPr/>
        </p:nvSpPr>
        <p:spPr>
          <a:xfrm>
            <a:off x="-108520" y="1124744"/>
            <a:ext cx="8567936" cy="1446550"/>
          </a:xfrm>
          <a:prstGeom prst="rect">
            <a:avLst/>
          </a:prstGeom>
        </p:spPr>
        <p:txBody>
          <a:bodyPr wrap="square">
            <a:spAutoFit/>
          </a:bodyPr>
          <a:lstStyle/>
          <a:p>
            <a:pPr algn="ctr"/>
            <a:r>
              <a:rPr lang="fr-FR" sz="4000" b="1" dirty="0" smtClean="0">
                <a:solidFill>
                  <a:srgbClr val="FF0000"/>
                </a:solidFill>
              </a:rPr>
              <a:t>NOS MODULES</a:t>
            </a:r>
            <a:r>
              <a:rPr lang="fr-FR" sz="4000" b="1" dirty="0">
                <a:solidFill>
                  <a:srgbClr val="FF0000"/>
                </a:solidFill>
              </a:rPr>
              <a:t/>
            </a:r>
            <a:br>
              <a:rPr lang="fr-FR" sz="4000" b="1" dirty="0">
                <a:solidFill>
                  <a:srgbClr val="FF0000"/>
                </a:solidFill>
              </a:rPr>
            </a:br>
            <a:r>
              <a:rPr lang="fr-FR" sz="2400" b="1" dirty="0">
                <a:solidFill>
                  <a:srgbClr val="0000FF"/>
                </a:solidFill>
              </a:rPr>
              <a:t/>
            </a:r>
            <a:br>
              <a:rPr lang="fr-FR" sz="2400" b="1" dirty="0">
                <a:solidFill>
                  <a:srgbClr val="0000FF"/>
                </a:solidFill>
              </a:rPr>
            </a:br>
            <a:endParaRPr lang="fr-FR" sz="2400" dirty="0"/>
          </a:p>
        </p:txBody>
      </p:sp>
      <p:sp>
        <p:nvSpPr>
          <p:cNvPr id="6" name="ZoneTexte 5"/>
          <p:cNvSpPr txBox="1"/>
          <p:nvPr/>
        </p:nvSpPr>
        <p:spPr>
          <a:xfrm>
            <a:off x="611560" y="2852936"/>
            <a:ext cx="7847856" cy="1200329"/>
          </a:xfrm>
          <a:prstGeom prst="rect">
            <a:avLst/>
          </a:prstGeom>
          <a:noFill/>
        </p:spPr>
        <p:txBody>
          <a:bodyPr wrap="square" rtlCol="0">
            <a:spAutoFit/>
          </a:bodyPr>
          <a:lstStyle/>
          <a:p>
            <a:r>
              <a:rPr lang="fr-FR" sz="2400" b="1" dirty="0" smtClean="0">
                <a:solidFill>
                  <a:srgbClr val="0000FF"/>
                </a:solidFill>
              </a:rPr>
              <a:t>Point livraison</a:t>
            </a:r>
          </a:p>
          <a:p>
            <a:endParaRPr lang="fr-FR" sz="2400" b="1" dirty="0">
              <a:solidFill>
                <a:srgbClr val="0000FF"/>
              </a:solidFill>
            </a:endParaRPr>
          </a:p>
          <a:p>
            <a:r>
              <a:rPr lang="fr-FR" sz="2400" b="1" dirty="0" smtClean="0">
                <a:solidFill>
                  <a:srgbClr val="0000FF"/>
                </a:solidFill>
              </a:rPr>
              <a:t>Modules opérationnels pour la réunion des constructeurs ?</a:t>
            </a:r>
            <a:endParaRPr lang="fr-FR" sz="2400" b="1" dirty="0">
              <a:solidFill>
                <a:srgbClr val="0000FF"/>
              </a:solidFill>
            </a:endParaRPr>
          </a:p>
        </p:txBody>
      </p:sp>
    </p:spTree>
    <p:extLst>
      <p:ext uri="{BB962C8B-B14F-4D97-AF65-F5344CB8AC3E}">
        <p14:creationId xmlns:p14="http://schemas.microsoft.com/office/powerpoint/2010/main" val="206449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51520" y="1700808"/>
            <a:ext cx="8785225" cy="4895850"/>
          </a:xfrm>
        </p:spPr>
        <p:txBody>
          <a:bodyPr>
            <a:noAutofit/>
          </a:bodyPr>
          <a:lstStyle/>
          <a:p>
            <a:pPr marL="0" indent="0" algn="ctr">
              <a:buNone/>
            </a:pPr>
            <a:r>
              <a:rPr lang="fr-FR" sz="2400" b="1" dirty="0" smtClean="0">
                <a:solidFill>
                  <a:srgbClr val="0000FF"/>
                </a:solidFill>
              </a:rPr>
              <a:t>RENCONTRE </a:t>
            </a:r>
            <a:r>
              <a:rPr lang="fr-FR" sz="2400" b="1" dirty="0">
                <a:solidFill>
                  <a:srgbClr val="0000FF"/>
                </a:solidFill>
              </a:rPr>
              <a:t>2023  DES AMATEURS ET/OU CONSTRUCTEURS DU ZERO</a:t>
            </a:r>
            <a:endParaRPr lang="fr-FR" sz="2400" dirty="0">
              <a:solidFill>
                <a:srgbClr val="0000FF"/>
              </a:solidFill>
            </a:endParaRPr>
          </a:p>
          <a:p>
            <a:pPr marL="0" indent="0" algn="ctr">
              <a:buNone/>
            </a:pPr>
            <a:r>
              <a:rPr lang="fr-FR" sz="2400" b="1" dirty="0">
                <a:solidFill>
                  <a:srgbClr val="0000FF"/>
                </a:solidFill>
              </a:rPr>
              <a:t>Les vendredi 12 mai après-midi et samedi 13 mai à Nîmes (Gard)</a:t>
            </a:r>
            <a:endParaRPr lang="fr-FR" sz="2400" dirty="0">
              <a:solidFill>
                <a:srgbClr val="0000FF"/>
              </a:solidFill>
            </a:endParaRPr>
          </a:p>
          <a:p>
            <a:pPr algn="ctr"/>
            <a:endParaRPr lang="fr-FR" sz="1600" b="1" dirty="0" smtClean="0">
              <a:solidFill>
                <a:schemeClr val="accent6">
                  <a:lumMod val="50000"/>
                </a:schemeClr>
              </a:solidFill>
            </a:endParaRPr>
          </a:p>
          <a:p>
            <a:pPr algn="ctr"/>
            <a:r>
              <a:rPr lang="fr-FR" sz="1800" b="1" smtClean="0">
                <a:solidFill>
                  <a:srgbClr val="FF0000"/>
                </a:solidFill>
              </a:rPr>
              <a:t>MOLLARD / DESOEUVRE / LOUETTE </a:t>
            </a:r>
            <a:r>
              <a:rPr lang="fr-FR" sz="1800" b="1" dirty="0" smtClean="0">
                <a:solidFill>
                  <a:srgbClr val="FF0000"/>
                </a:solidFill>
              </a:rPr>
              <a:t>	4 MODULES</a:t>
            </a: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8512064" y="692696"/>
            <a:ext cx="535940" cy="657225"/>
          </a:xfrm>
          <a:prstGeom prst="rect">
            <a:avLst/>
          </a:prstGeom>
          <a:noFill/>
          <a:ln>
            <a:noFill/>
          </a:ln>
        </p:spPr>
      </p:pic>
    </p:spTree>
    <p:extLst>
      <p:ext uri="{BB962C8B-B14F-4D97-AF65-F5344CB8AC3E}">
        <p14:creationId xmlns:p14="http://schemas.microsoft.com/office/powerpoint/2010/main" val="2222233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79512" y="44624"/>
            <a:ext cx="8785225" cy="1080120"/>
          </a:xfrm>
        </p:spPr>
        <p:txBody>
          <a:bodyPr>
            <a:noAutofit/>
          </a:bodyPr>
          <a:lstStyle/>
          <a:p>
            <a:pPr marL="0" indent="0" algn="ctr">
              <a:buNone/>
            </a:pPr>
            <a:r>
              <a:rPr lang="fr-FR" sz="1600" b="1" dirty="0" smtClean="0">
                <a:solidFill>
                  <a:srgbClr val="0000FF"/>
                </a:solidFill>
              </a:rPr>
              <a:t>RENCONTRE </a:t>
            </a:r>
            <a:r>
              <a:rPr lang="fr-FR" sz="1600" b="1" dirty="0">
                <a:solidFill>
                  <a:srgbClr val="0000FF"/>
                </a:solidFill>
              </a:rPr>
              <a:t>2023  DES AMATEURS ET/OU CONSTRUCTEURS DU ZERO</a:t>
            </a:r>
            <a:endParaRPr lang="fr-FR" sz="1600" dirty="0">
              <a:solidFill>
                <a:srgbClr val="0000FF"/>
              </a:solidFill>
            </a:endParaRPr>
          </a:p>
          <a:p>
            <a:pPr marL="0" indent="0" algn="ctr">
              <a:buNone/>
            </a:pPr>
            <a:r>
              <a:rPr lang="fr-FR" sz="1600" b="1" dirty="0">
                <a:solidFill>
                  <a:srgbClr val="0000FF"/>
                </a:solidFill>
              </a:rPr>
              <a:t>Les vendredi 12 mai après-midi et samedi 13 mai à Nîmes (Gard</a:t>
            </a:r>
            <a:r>
              <a:rPr lang="fr-FR" sz="1600" b="1" dirty="0" smtClean="0">
                <a:solidFill>
                  <a:srgbClr val="0000FF"/>
                </a:solidFill>
              </a:rPr>
              <a:t>)</a:t>
            </a:r>
          </a:p>
          <a:p>
            <a:pPr marL="0" indent="0" algn="ctr">
              <a:buNone/>
            </a:pPr>
            <a:endParaRPr lang="fr-FR" sz="16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8512064" y="692696"/>
            <a:ext cx="535940" cy="657225"/>
          </a:xfrm>
          <a:prstGeom prst="rect">
            <a:avLst/>
          </a:prstGeom>
          <a:noFill/>
          <a:ln>
            <a:noFill/>
          </a:ln>
        </p:spPr>
      </p:pic>
      <p:sp>
        <p:nvSpPr>
          <p:cNvPr id="4" name="Rectangle 3"/>
          <p:cNvSpPr/>
          <p:nvPr/>
        </p:nvSpPr>
        <p:spPr>
          <a:xfrm>
            <a:off x="2286000" y="2551837"/>
            <a:ext cx="4572000" cy="3046988"/>
          </a:xfrm>
          <a:prstGeom prst="rect">
            <a:avLst/>
          </a:prstGeom>
        </p:spPr>
        <p:txBody>
          <a:bodyPr>
            <a:spAutoFit/>
          </a:bodyPr>
          <a:lstStyle/>
          <a:p>
            <a:r>
              <a:rPr lang="fr-FR" sz="2400" b="1" dirty="0" smtClean="0">
                <a:solidFill>
                  <a:srgbClr val="FF0000"/>
                </a:solidFill>
              </a:rPr>
              <a:t>72 inscrits à ce jour</a:t>
            </a:r>
          </a:p>
          <a:p>
            <a:r>
              <a:rPr lang="fr-FR" sz="2400" b="1" dirty="0" smtClean="0">
                <a:solidFill>
                  <a:srgbClr val="FF0000"/>
                </a:solidFill>
              </a:rPr>
              <a:t>90 participants en 2022</a:t>
            </a:r>
          </a:p>
          <a:p>
            <a:r>
              <a:rPr lang="fr-FR" sz="2400" b="1" dirty="0" smtClean="0">
                <a:solidFill>
                  <a:srgbClr val="FF0000"/>
                </a:solidFill>
              </a:rPr>
              <a:t>60 </a:t>
            </a:r>
            <a:r>
              <a:rPr lang="fr-FR" sz="2400" b="1" dirty="0">
                <a:solidFill>
                  <a:srgbClr val="FF0000"/>
                </a:solidFill>
              </a:rPr>
              <a:t>participants en 2021</a:t>
            </a:r>
          </a:p>
          <a:p>
            <a:r>
              <a:rPr lang="fr-FR" sz="2400" b="1" dirty="0">
                <a:solidFill>
                  <a:srgbClr val="FF0000"/>
                </a:solidFill>
              </a:rPr>
              <a:t>78 Inscrits en 2020</a:t>
            </a:r>
          </a:p>
          <a:p>
            <a:r>
              <a:rPr lang="fr-FR" sz="2400" b="1" dirty="0">
                <a:solidFill>
                  <a:srgbClr val="FF0000"/>
                </a:solidFill>
              </a:rPr>
              <a:t>77 participants en 2019</a:t>
            </a:r>
          </a:p>
          <a:p>
            <a:r>
              <a:rPr lang="fr-FR" sz="2400" b="1" dirty="0">
                <a:solidFill>
                  <a:srgbClr val="FF0000"/>
                </a:solidFill>
              </a:rPr>
              <a:t>61 participants en 2018</a:t>
            </a:r>
          </a:p>
          <a:p>
            <a:r>
              <a:rPr lang="fr-FR" sz="2400" b="1" dirty="0">
                <a:solidFill>
                  <a:srgbClr val="FF0000"/>
                </a:solidFill>
              </a:rPr>
              <a:t>64 participants en 2017</a:t>
            </a:r>
          </a:p>
          <a:p>
            <a:r>
              <a:rPr lang="fr-FR" sz="2400" b="1" dirty="0">
                <a:solidFill>
                  <a:srgbClr val="FF0000"/>
                </a:solidFill>
              </a:rPr>
              <a:t>63 participants en 2016</a:t>
            </a:r>
          </a:p>
        </p:txBody>
      </p:sp>
    </p:spTree>
    <p:extLst>
      <p:ext uri="{BB962C8B-B14F-4D97-AF65-F5344CB8AC3E}">
        <p14:creationId xmlns:p14="http://schemas.microsoft.com/office/powerpoint/2010/main" val="190584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79512" y="44624"/>
            <a:ext cx="8785225" cy="1080120"/>
          </a:xfrm>
        </p:spPr>
        <p:txBody>
          <a:bodyPr>
            <a:noAutofit/>
          </a:bodyPr>
          <a:lstStyle/>
          <a:p>
            <a:pPr marL="0" indent="0" algn="ctr">
              <a:buNone/>
            </a:pPr>
            <a:r>
              <a:rPr lang="fr-FR" sz="1600" b="1" dirty="0" smtClean="0">
                <a:solidFill>
                  <a:srgbClr val="0000FF"/>
                </a:solidFill>
              </a:rPr>
              <a:t>RENCONTRE </a:t>
            </a:r>
            <a:r>
              <a:rPr lang="fr-FR" sz="1600" b="1" dirty="0">
                <a:solidFill>
                  <a:srgbClr val="0000FF"/>
                </a:solidFill>
              </a:rPr>
              <a:t>2023  DES AMATEURS ET/OU CONSTRUCTEURS DU ZERO</a:t>
            </a:r>
            <a:endParaRPr lang="fr-FR" sz="1600" dirty="0">
              <a:solidFill>
                <a:srgbClr val="0000FF"/>
              </a:solidFill>
            </a:endParaRPr>
          </a:p>
          <a:p>
            <a:pPr marL="0" indent="0" algn="ctr">
              <a:buNone/>
            </a:pPr>
            <a:r>
              <a:rPr lang="fr-FR" sz="1600" b="1" dirty="0">
                <a:solidFill>
                  <a:srgbClr val="0000FF"/>
                </a:solidFill>
              </a:rPr>
              <a:t>Les vendredi 12 mai après-midi et samedi 13 mai à Nîmes (Gard</a:t>
            </a:r>
            <a:r>
              <a:rPr lang="fr-FR" sz="1600" b="1" dirty="0" smtClean="0">
                <a:solidFill>
                  <a:srgbClr val="0000FF"/>
                </a:solidFill>
              </a:rPr>
              <a:t>)</a:t>
            </a:r>
          </a:p>
          <a:p>
            <a:pPr marL="0" indent="0" algn="ctr">
              <a:buNone/>
            </a:pPr>
            <a:endParaRPr lang="fr-FR" sz="16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8512064" y="692696"/>
            <a:ext cx="535940" cy="657225"/>
          </a:xfrm>
          <a:prstGeom prst="rect">
            <a:avLst/>
          </a:prstGeom>
          <a:noFill/>
          <a:ln>
            <a:noFill/>
          </a:ln>
        </p:spPr>
      </p:pic>
      <p:sp>
        <p:nvSpPr>
          <p:cNvPr id="6" name="Rectangle 5"/>
          <p:cNvSpPr/>
          <p:nvPr/>
        </p:nvSpPr>
        <p:spPr>
          <a:xfrm>
            <a:off x="1691680" y="2817299"/>
            <a:ext cx="5904656" cy="1815882"/>
          </a:xfrm>
          <a:prstGeom prst="rect">
            <a:avLst/>
          </a:prstGeom>
        </p:spPr>
        <p:txBody>
          <a:bodyPr wrap="square">
            <a:spAutoFit/>
          </a:bodyPr>
          <a:lstStyle/>
          <a:p>
            <a:r>
              <a:rPr lang="fr-FR" sz="2800" b="1" dirty="0" smtClean="0">
                <a:solidFill>
                  <a:srgbClr val="0000FF"/>
                </a:solidFill>
              </a:rPr>
              <a:t>Inscrits			 	72</a:t>
            </a:r>
          </a:p>
          <a:p>
            <a:r>
              <a:rPr lang="fr-FR" sz="2800" b="1" dirty="0" smtClean="0">
                <a:solidFill>
                  <a:srgbClr val="0000FF"/>
                </a:solidFill>
              </a:rPr>
              <a:t>Dossiers Complets</a:t>
            </a:r>
            <a:r>
              <a:rPr lang="fr-FR" sz="2800" b="1" dirty="0">
                <a:solidFill>
                  <a:srgbClr val="0000FF"/>
                </a:solidFill>
              </a:rPr>
              <a:t>	 </a:t>
            </a:r>
            <a:r>
              <a:rPr lang="fr-FR" sz="2800" b="1" dirty="0" smtClean="0">
                <a:solidFill>
                  <a:srgbClr val="0000FF"/>
                </a:solidFill>
              </a:rPr>
              <a:t>	38</a:t>
            </a:r>
            <a:endParaRPr lang="fr-FR" sz="2800" b="1" dirty="0">
              <a:solidFill>
                <a:srgbClr val="0000FF"/>
              </a:solidFill>
            </a:endParaRPr>
          </a:p>
          <a:p>
            <a:r>
              <a:rPr lang="fr-FR" sz="2800" b="1" dirty="0" smtClean="0">
                <a:solidFill>
                  <a:srgbClr val="0000FF"/>
                </a:solidFill>
              </a:rPr>
              <a:t>Paiements </a:t>
            </a:r>
            <a:r>
              <a:rPr lang="fr-FR" sz="2800" b="1" dirty="0">
                <a:solidFill>
                  <a:srgbClr val="0000FF"/>
                </a:solidFill>
              </a:rPr>
              <a:t>à</a:t>
            </a:r>
            <a:r>
              <a:rPr lang="fr-FR" sz="2800" b="1" dirty="0" smtClean="0">
                <a:solidFill>
                  <a:srgbClr val="0000FF"/>
                </a:solidFill>
              </a:rPr>
              <a:t> </a:t>
            </a:r>
            <a:r>
              <a:rPr lang="fr-FR" sz="2800" b="1" dirty="0">
                <a:solidFill>
                  <a:srgbClr val="0000FF"/>
                </a:solidFill>
              </a:rPr>
              <a:t>jour	 	</a:t>
            </a:r>
            <a:r>
              <a:rPr lang="fr-FR" sz="2800" b="1" dirty="0" smtClean="0">
                <a:solidFill>
                  <a:srgbClr val="0000FF"/>
                </a:solidFill>
              </a:rPr>
              <a:t> 	37 </a:t>
            </a:r>
          </a:p>
          <a:p>
            <a:r>
              <a:rPr lang="fr-FR" sz="2800" b="1" dirty="0" smtClean="0">
                <a:solidFill>
                  <a:srgbClr val="0000FF"/>
                </a:solidFill>
              </a:rPr>
              <a:t>fiches de renseignements</a:t>
            </a:r>
            <a:r>
              <a:rPr lang="fr-FR" sz="2800" b="1" dirty="0">
                <a:solidFill>
                  <a:srgbClr val="0000FF"/>
                </a:solidFill>
              </a:rPr>
              <a:t>	</a:t>
            </a:r>
            <a:r>
              <a:rPr lang="fr-FR" sz="2800" b="1" dirty="0" smtClean="0">
                <a:solidFill>
                  <a:srgbClr val="0000FF"/>
                </a:solidFill>
              </a:rPr>
              <a:t>43 </a:t>
            </a:r>
            <a:endParaRPr lang="fr-FR" sz="2800" b="1" dirty="0">
              <a:solidFill>
                <a:srgbClr val="0000FF"/>
              </a:solidFill>
            </a:endParaRPr>
          </a:p>
        </p:txBody>
      </p:sp>
    </p:spTree>
    <p:extLst>
      <p:ext uri="{BB962C8B-B14F-4D97-AF65-F5344CB8AC3E}">
        <p14:creationId xmlns:p14="http://schemas.microsoft.com/office/powerpoint/2010/main" val="101497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79512" y="44624"/>
            <a:ext cx="8785225" cy="1080120"/>
          </a:xfrm>
        </p:spPr>
        <p:txBody>
          <a:bodyPr>
            <a:noAutofit/>
          </a:bodyPr>
          <a:lstStyle/>
          <a:p>
            <a:pPr marL="0" indent="0" algn="ctr">
              <a:buNone/>
            </a:pPr>
            <a:r>
              <a:rPr lang="fr-FR" sz="1600" b="1" dirty="0" smtClean="0">
                <a:solidFill>
                  <a:srgbClr val="0000FF"/>
                </a:solidFill>
              </a:rPr>
              <a:t>RENCONTRE </a:t>
            </a:r>
            <a:r>
              <a:rPr lang="fr-FR" sz="1600" b="1" dirty="0">
                <a:solidFill>
                  <a:srgbClr val="0000FF"/>
                </a:solidFill>
              </a:rPr>
              <a:t>2023  DES AMATEURS ET/OU CONSTRUCTEURS DU ZERO</a:t>
            </a:r>
            <a:endParaRPr lang="fr-FR" sz="1600" dirty="0">
              <a:solidFill>
                <a:srgbClr val="0000FF"/>
              </a:solidFill>
            </a:endParaRPr>
          </a:p>
          <a:p>
            <a:pPr marL="0" indent="0" algn="ctr">
              <a:buNone/>
            </a:pPr>
            <a:r>
              <a:rPr lang="fr-FR" sz="1600" b="1" dirty="0">
                <a:solidFill>
                  <a:srgbClr val="0000FF"/>
                </a:solidFill>
              </a:rPr>
              <a:t>Les vendredi 12 mai après-midi et samedi 13 mai à Nîmes (Gard</a:t>
            </a:r>
            <a:r>
              <a:rPr lang="fr-FR" sz="1600" b="1" dirty="0" smtClean="0">
                <a:solidFill>
                  <a:srgbClr val="0000FF"/>
                </a:solidFill>
              </a:rPr>
              <a:t>)</a:t>
            </a:r>
          </a:p>
          <a:p>
            <a:pPr marL="0" indent="0" algn="ctr">
              <a:buNone/>
            </a:pPr>
            <a:r>
              <a:rPr lang="fr-FR" sz="1600" dirty="0" smtClean="0">
                <a:solidFill>
                  <a:srgbClr val="0000FF"/>
                </a:solidFill>
              </a:rPr>
              <a:t>Liste des artisans inscrits à ce jour</a:t>
            </a:r>
            <a:endParaRPr lang="fr-FR" sz="1600" dirty="0">
              <a:solidFill>
                <a:srgbClr val="0000FF"/>
              </a:solidFill>
            </a:endParaRPr>
          </a:p>
          <a:p>
            <a:pPr algn="ctr"/>
            <a:endParaRPr lang="fr-FR" sz="1600" b="1" dirty="0" smtClean="0"/>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8512064" y="692696"/>
            <a:ext cx="535940" cy="657225"/>
          </a:xfrm>
          <a:prstGeom prst="rect">
            <a:avLst/>
          </a:prstGeom>
          <a:noFill/>
          <a:ln>
            <a:noFill/>
          </a:ln>
        </p:spPr>
      </p:pic>
      <p:sp>
        <p:nvSpPr>
          <p:cNvPr id="11" name="Rectangle 10"/>
          <p:cNvSpPr/>
          <p:nvPr/>
        </p:nvSpPr>
        <p:spPr>
          <a:xfrm>
            <a:off x="2195736" y="1700808"/>
            <a:ext cx="4572000" cy="4748544"/>
          </a:xfrm>
          <a:prstGeom prst="rect">
            <a:avLst/>
          </a:prstGeom>
        </p:spPr>
        <p:txBody>
          <a:bodyPr>
            <a:spAutoFit/>
          </a:bodyPr>
          <a:lstStyle/>
          <a:p>
            <a:pPr>
              <a:lnSpc>
                <a:spcPct val="107000"/>
              </a:lnSpc>
              <a:spcAft>
                <a:spcPts val="800"/>
              </a:spcAft>
            </a:pPr>
            <a:r>
              <a:rPr lang="fr-FR" sz="1600" b="1" dirty="0" smtClean="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AMJL</a:t>
            </a:r>
          </a:p>
          <a:p>
            <a:pPr>
              <a:lnSpc>
                <a:spcPct val="107000"/>
              </a:lnSpc>
              <a:spcAft>
                <a:spcPts val="800"/>
              </a:spcAft>
            </a:pPr>
            <a:r>
              <a:rPr lang="fr-FR" sz="1600" b="1" dirty="0" smtClean="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MINIATURES </a:t>
            </a: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JA</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BUZER</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MODELE FERROVIAIRE DE France DUT</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DJFR</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pk-321.com </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LOMBARDI</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smtClean="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PESOLILLO</a:t>
            </a:r>
          </a:p>
          <a:p>
            <a:pPr>
              <a:lnSpc>
                <a:spcPct val="107000"/>
              </a:lnSpc>
              <a:spcAft>
                <a:spcPts val="800"/>
              </a:spcAft>
            </a:pPr>
            <a:r>
              <a:rPr lang="fr-FR" sz="1600" b="1" dirty="0" smtClean="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MAGROU</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TRAIN MODELE</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ELLETREN</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CMF</a:t>
            </a:r>
            <a:endParaRPr lang="fr-FR"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b="1" dirty="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VERNAY</a:t>
            </a:r>
            <a:endParaRPr lang="fr-FR" sz="16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5407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274638"/>
            <a:ext cx="8229600" cy="1143000"/>
          </a:xfrm>
        </p:spPr>
        <p:txBody>
          <a:bodyPr>
            <a:normAutofit/>
          </a:bodyPr>
          <a:lstStyle/>
          <a:p>
            <a:pPr lvl="0" algn="ctr"/>
            <a:r>
              <a:rPr lang="fr-FR" sz="4000" b="1" dirty="0">
                <a:latin typeface="Candara" pitchFamily="34"/>
              </a:rPr>
              <a:t>Idée voyage en Italie </a:t>
            </a:r>
            <a:br>
              <a:rPr lang="fr-FR" sz="4000" b="1" dirty="0">
                <a:latin typeface="Candara" pitchFamily="34"/>
              </a:rPr>
            </a:br>
            <a:endParaRPr lang="fr-FR" sz="4000" b="1" dirty="0">
              <a:latin typeface="Candara" pitchFamily="34"/>
            </a:endParaRPr>
          </a:p>
        </p:txBody>
      </p:sp>
      <p:sp>
        <p:nvSpPr>
          <p:cNvPr id="3" name="Espace réservé du contenu 2"/>
          <p:cNvSpPr txBox="1">
            <a:spLocks noGrp="1"/>
          </p:cNvSpPr>
          <p:nvPr>
            <p:ph type="body" idx="4294967295"/>
          </p:nvPr>
        </p:nvSpPr>
        <p:spPr>
          <a:xfrm>
            <a:off x="756797" y="1982220"/>
            <a:ext cx="8353425" cy="4371975"/>
          </a:xfrm>
        </p:spPr>
        <p:txBody>
          <a:bodyPr/>
          <a:lstStyle/>
          <a:p>
            <a:pPr lvl="0" algn="ctr">
              <a:spcBef>
                <a:spcPts val="640"/>
              </a:spcBef>
              <a:buClr>
                <a:srgbClr val="E7E6E6"/>
              </a:buClr>
              <a:buFont typeface="Courier New" pitchFamily="49"/>
              <a:buChar char="o"/>
            </a:pPr>
            <a:r>
              <a:rPr lang="fr-FR" sz="2400" b="1" dirty="0">
                <a:solidFill>
                  <a:srgbClr val="FF0000"/>
                </a:solidFill>
                <a:latin typeface="Candara" pitchFamily="34"/>
              </a:rPr>
              <a:t>LOMBARDI à CUSAGO à la périphérie de Milan</a:t>
            </a:r>
          </a:p>
          <a:p>
            <a:pPr lvl="0" algn="ctr">
              <a:spcBef>
                <a:spcPts val="640"/>
              </a:spcBef>
              <a:buClr>
                <a:srgbClr val="E7E6E6"/>
              </a:buClr>
              <a:buFont typeface="Courier New" pitchFamily="49"/>
              <a:buChar char="o"/>
            </a:pPr>
            <a:r>
              <a:rPr lang="fr-FR" sz="2400" b="1" dirty="0">
                <a:solidFill>
                  <a:srgbClr val="FF0000"/>
                </a:solidFill>
                <a:latin typeface="Candara" pitchFamily="34"/>
              </a:rPr>
              <a:t>ELETTREN à MARNATE dans la province de Varèse en </a:t>
            </a:r>
            <a:r>
              <a:rPr lang="fr-FR" sz="2400" b="1" dirty="0" smtClean="0">
                <a:solidFill>
                  <a:srgbClr val="FF0000"/>
                </a:solidFill>
                <a:latin typeface="Candara" pitchFamily="34"/>
              </a:rPr>
              <a:t>Lombardie</a:t>
            </a:r>
          </a:p>
          <a:p>
            <a:pPr lvl="0" algn="ctr">
              <a:spcBef>
                <a:spcPts val="640"/>
              </a:spcBef>
              <a:buClr>
                <a:srgbClr val="E7E6E6"/>
              </a:buClr>
              <a:buFont typeface="Courier New" pitchFamily="49"/>
              <a:buChar char="o"/>
            </a:pPr>
            <a:endParaRPr lang="fr-FR" sz="2400" b="1" dirty="0">
              <a:solidFill>
                <a:srgbClr val="FF0000"/>
              </a:solidFill>
              <a:latin typeface="Candara" pitchFamily="34"/>
            </a:endParaRPr>
          </a:p>
          <a:p>
            <a:pPr lvl="0" algn="ctr">
              <a:spcBef>
                <a:spcPts val="640"/>
              </a:spcBef>
              <a:buClr>
                <a:srgbClr val="E7E6E6"/>
              </a:buClr>
              <a:buFont typeface="Courier New" pitchFamily="49"/>
              <a:buChar char="o"/>
            </a:pPr>
            <a:r>
              <a:rPr lang="fr-FR" sz="2400" b="1" dirty="0">
                <a:solidFill>
                  <a:srgbClr val="FF0000"/>
                </a:solidFill>
                <a:latin typeface="Candara" pitchFamily="34"/>
              </a:rPr>
              <a:t>Aldo musée de l’automobile à </a:t>
            </a:r>
            <a:r>
              <a:rPr lang="fr-FR" sz="2400" b="1" dirty="0" smtClean="0">
                <a:solidFill>
                  <a:srgbClr val="FF0000"/>
                </a:solidFill>
                <a:latin typeface="Candara" pitchFamily="34"/>
              </a:rPr>
              <a:t>TURIN  ?</a:t>
            </a:r>
            <a:endParaRPr lang="fr-FR" sz="2400" b="1" dirty="0">
              <a:solidFill>
                <a:srgbClr val="FF0000"/>
              </a:solidFill>
              <a:latin typeface="Candara" pitchFamily="34"/>
            </a:endParaRPr>
          </a:p>
          <a:p>
            <a:pPr lvl="0" algn="ctr">
              <a:spcBef>
                <a:spcPts val="640"/>
              </a:spcBef>
              <a:buNone/>
            </a:pPr>
            <a:r>
              <a:rPr lang="fr-FR" sz="2400" b="1" dirty="0">
                <a:solidFill>
                  <a:srgbClr val="FF0000"/>
                </a:solidFill>
                <a:latin typeface="Candara" pitchFamily="34"/>
              </a:rPr>
              <a:t>Comment se déplacer ?</a:t>
            </a:r>
          </a:p>
          <a:p>
            <a:pPr lvl="0" algn="ctr">
              <a:spcBef>
                <a:spcPts val="640"/>
              </a:spcBef>
              <a:buNone/>
            </a:pPr>
            <a:r>
              <a:rPr lang="fr-FR" sz="2400" b="1" dirty="0">
                <a:solidFill>
                  <a:srgbClr val="FF0000"/>
                </a:solidFill>
                <a:latin typeface="Candara" pitchFamily="34"/>
              </a:rPr>
              <a:t>Qui souhaite venir ?</a:t>
            </a:r>
          </a:p>
          <a:p>
            <a:pPr lvl="0" algn="ctr">
              <a:spcBef>
                <a:spcPts val="640"/>
              </a:spcBef>
              <a:buNone/>
            </a:pPr>
            <a:r>
              <a:rPr lang="fr-FR" sz="2400" b="1" dirty="0">
                <a:solidFill>
                  <a:srgbClr val="FF0000"/>
                </a:solidFill>
                <a:latin typeface="Candara" pitchFamily="34"/>
              </a:rPr>
              <a:t>Dates à définir : ?</a:t>
            </a:r>
          </a:p>
          <a:p>
            <a:pPr lvl="0" algn="ctr">
              <a:spcBef>
                <a:spcPts val="640"/>
              </a:spcBef>
              <a:buNone/>
            </a:pPr>
            <a:endParaRPr lang="fr-FR" dirty="0">
              <a:latin typeface="Segoe Print" pitchFamily="18"/>
            </a:endParaRPr>
          </a:p>
        </p:txBody>
      </p:sp>
      <p:sp>
        <p:nvSpPr>
          <p:cNvPr id="4" name="Espace réservé de la date 6"/>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70000A1-D958-4C8E-BD50-F27F646A0E4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5"/>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0C064E-7C04-4344-A070-8DE72BFB4B09}" type="slidenum">
              <a:t>46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626238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0" y="2133600"/>
            <a:ext cx="8856663" cy="3886200"/>
          </a:xfrm>
        </p:spPr>
        <p:txBody>
          <a:bodyPr/>
          <a:lstStyle/>
          <a:p>
            <a:pPr lvl="0" algn="ctr">
              <a:spcBef>
                <a:spcPts val="640"/>
              </a:spcBef>
              <a:buNone/>
            </a:pPr>
            <a:r>
              <a:rPr lang="fr-FR" sz="4400" b="1" dirty="0">
                <a:solidFill>
                  <a:srgbClr val="0000FF"/>
                </a:solidFill>
                <a:latin typeface="Candara" pitchFamily="34"/>
                <a:cs typeface="Arial" pitchFamily="34"/>
              </a:rPr>
              <a:t>Présentation</a:t>
            </a:r>
          </a:p>
          <a:p>
            <a:pPr lvl="0" algn="ctr">
              <a:spcBef>
                <a:spcPts val="640"/>
              </a:spcBef>
              <a:buNone/>
            </a:pPr>
            <a:r>
              <a:rPr lang="fr-FR" sz="4400" b="1" dirty="0">
                <a:solidFill>
                  <a:srgbClr val="0000FF"/>
                </a:solidFill>
                <a:latin typeface="Candara" pitchFamily="34"/>
                <a:cs typeface="Arial" pitchFamily="34"/>
              </a:rPr>
              <a:t>de votre matériel</a:t>
            </a:r>
          </a:p>
          <a:p>
            <a:pPr lvl="0">
              <a:spcBef>
                <a:spcPts val="640"/>
              </a:spcBef>
              <a:buNone/>
            </a:pPr>
            <a:endParaRPr lang="fr-FR" sz="4400" dirty="0">
              <a:solidFill>
                <a:srgbClr val="0000FF"/>
              </a:solidFill>
              <a:cs typeface="Arial" pitchFamily="34"/>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930889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5</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5"/>
          <p:cNvSpPr/>
          <p:nvPr/>
        </p:nvSpPr>
        <p:spPr>
          <a:xfrm>
            <a:off x="-250563" y="1989002"/>
            <a:ext cx="9143643" cy="183295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algn="ctr">
              <a:lnSpc>
                <a:spcPct val="107000"/>
              </a:lnSpc>
              <a:defRPr sz="1800" b="0" i="0" u="none" strike="noStrike" kern="0" cap="none" spc="0" baseline="0">
                <a:solidFill>
                  <a:srgbClr val="000000"/>
                </a:solidFill>
                <a:uFillTx/>
              </a:defRPr>
            </a:pPr>
            <a:r>
              <a:rPr lang="fr-FR" sz="4000" b="1" dirty="0" smtClean="0">
                <a:solidFill>
                  <a:srgbClr val="0000FF"/>
                </a:solidFill>
                <a:latin typeface="Candara" pitchFamily="34"/>
                <a:cs typeface="Arial" pitchFamily="34"/>
              </a:rPr>
              <a:t>Actualités</a:t>
            </a:r>
          </a:p>
          <a:p>
            <a:pPr algn="ctr">
              <a:lnSpc>
                <a:spcPct val="107000"/>
              </a:lnSpc>
              <a:defRPr sz="1800" b="0" i="0" u="none" strike="noStrike" kern="0" cap="none" spc="0" baseline="0">
                <a:solidFill>
                  <a:srgbClr val="000000"/>
                </a:solidFill>
                <a:uFillTx/>
              </a:defRPr>
            </a:pPr>
            <a:endParaRPr lang="fr-FR" sz="3200" b="1" dirty="0" smtClean="0">
              <a:latin typeface="Candara" pitchFamily="34"/>
              <a:cs typeface="Arial" pitchFamily="34"/>
            </a:endParaRPr>
          </a:p>
          <a:p>
            <a:pPr algn="ctr">
              <a:lnSpc>
                <a:spcPct val="107000"/>
              </a:lnSpc>
              <a:defRPr sz="1800" b="0" i="0" u="none" strike="noStrike" kern="0" cap="none" spc="0" baseline="0">
                <a:solidFill>
                  <a:srgbClr val="000000"/>
                </a:solidFill>
                <a:uFillTx/>
              </a:defRPr>
            </a:pPr>
            <a:endParaRPr lang="fr-FR" sz="3200" b="1" dirty="0">
              <a:latin typeface="Candara" pitchFamily="34"/>
              <a:cs typeface="Arial" pitchFamily="34"/>
            </a:endParaRPr>
          </a:p>
        </p:txBody>
      </p:sp>
    </p:spTree>
    <p:extLst>
      <p:ext uri="{BB962C8B-B14F-4D97-AF65-F5344CB8AC3E}">
        <p14:creationId xmlns:p14="http://schemas.microsoft.com/office/powerpoint/2010/main" val="400324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6</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2924944"/>
            <a:ext cx="2413736" cy="1080120"/>
          </a:xfrm>
          <a:prstGeom prst="rect">
            <a:avLst/>
          </a:prstGeom>
        </p:spPr>
      </p:pic>
    </p:spTree>
    <p:extLst>
      <p:ext uri="{BB962C8B-B14F-4D97-AF65-F5344CB8AC3E}">
        <p14:creationId xmlns:p14="http://schemas.microsoft.com/office/powerpoint/2010/main" val="307334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7</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43" y="59399"/>
            <a:ext cx="1126410" cy="504056"/>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7713" r="13775" b="32180"/>
          <a:stretch/>
        </p:blipFill>
        <p:spPr>
          <a:xfrm>
            <a:off x="1763688" y="0"/>
            <a:ext cx="6264696" cy="3014588"/>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10237" t="15970" r="19675" b="12741"/>
          <a:stretch/>
        </p:blipFill>
        <p:spPr>
          <a:xfrm>
            <a:off x="102013" y="3075418"/>
            <a:ext cx="6408712" cy="3168784"/>
          </a:xfrm>
          <a:prstGeom prst="rect">
            <a:avLst/>
          </a:prstGeom>
        </p:spPr>
      </p:pic>
    </p:spTree>
    <p:extLst>
      <p:ext uri="{BB962C8B-B14F-4D97-AF65-F5344CB8AC3E}">
        <p14:creationId xmlns:p14="http://schemas.microsoft.com/office/powerpoint/2010/main" val="984010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504" y="1484784"/>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8</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 y="-3047"/>
            <a:ext cx="1254002" cy="561152"/>
          </a:xfrm>
          <a:prstGeom prst="rect">
            <a:avLst/>
          </a:prstGeom>
        </p:spPr>
      </p:pic>
      <p:sp>
        <p:nvSpPr>
          <p:cNvPr id="9" name="Rectangle 8"/>
          <p:cNvSpPr/>
          <p:nvPr/>
        </p:nvSpPr>
        <p:spPr>
          <a:xfrm>
            <a:off x="3635896" y="476672"/>
            <a:ext cx="4572000" cy="3416320"/>
          </a:xfrm>
          <a:prstGeom prst="rect">
            <a:avLst/>
          </a:prstGeom>
        </p:spPr>
        <p:txBody>
          <a:bodyPr>
            <a:spAutoFit/>
          </a:bodyPr>
          <a:lstStyle/>
          <a:p>
            <a:pPr fontAlgn="base"/>
            <a:r>
              <a:rPr lang="fr-FR" b="1" dirty="0">
                <a:solidFill>
                  <a:srgbClr val="FF0000"/>
                </a:solidFill>
                <a:latin typeface="Montserrat"/>
              </a:rPr>
              <a:t>Locomotives</a:t>
            </a:r>
            <a:br>
              <a:rPr lang="fr-FR" b="1" dirty="0">
                <a:solidFill>
                  <a:srgbClr val="FF0000"/>
                </a:solidFill>
                <a:latin typeface="Montserrat"/>
              </a:rPr>
            </a:br>
            <a:r>
              <a:rPr lang="fr-FR" b="1" dirty="0">
                <a:solidFill>
                  <a:srgbClr val="FF0000"/>
                </a:solidFill>
                <a:latin typeface="Montserrat"/>
              </a:rPr>
              <a:t>BB 8500 – BB 17000</a:t>
            </a:r>
            <a:br>
              <a:rPr lang="fr-FR" b="1" dirty="0">
                <a:solidFill>
                  <a:srgbClr val="FF0000"/>
                </a:solidFill>
                <a:latin typeface="Montserrat"/>
              </a:rPr>
            </a:br>
            <a:r>
              <a:rPr lang="fr-FR" b="1" dirty="0">
                <a:solidFill>
                  <a:srgbClr val="FF0000"/>
                </a:solidFill>
                <a:latin typeface="Montserrat"/>
              </a:rPr>
              <a:t>BB 20200 – BB 25500</a:t>
            </a:r>
          </a:p>
          <a:p>
            <a:pPr fontAlgn="base"/>
            <a:r>
              <a:rPr lang="fr-FR" b="1" dirty="0">
                <a:solidFill>
                  <a:srgbClr val="FF0000"/>
                </a:solidFill>
                <a:latin typeface="Montserrat"/>
              </a:rPr>
              <a:t>Echelle 0  (1/43.5</a:t>
            </a:r>
            <a:r>
              <a:rPr lang="fr-FR" b="1" baseline="30000" dirty="0">
                <a:solidFill>
                  <a:srgbClr val="FF0000"/>
                </a:solidFill>
                <a:latin typeface="Montserrat"/>
              </a:rPr>
              <a:t>e</a:t>
            </a:r>
            <a:r>
              <a:rPr lang="fr-FR" b="1" dirty="0" smtClean="0">
                <a:solidFill>
                  <a:srgbClr val="FF0000"/>
                </a:solidFill>
                <a:latin typeface="Montserrat"/>
              </a:rPr>
              <a:t>)</a:t>
            </a:r>
          </a:p>
          <a:p>
            <a:pPr fontAlgn="base"/>
            <a:endParaRPr lang="fr-FR" b="1" dirty="0">
              <a:solidFill>
                <a:srgbClr val="FF0000"/>
              </a:solidFill>
              <a:latin typeface="Montserrat"/>
            </a:endParaRPr>
          </a:p>
          <a:p>
            <a:pPr fontAlgn="base"/>
            <a:r>
              <a:rPr lang="fr-FR" b="1" dirty="0">
                <a:solidFill>
                  <a:srgbClr val="FF0000"/>
                </a:solidFill>
                <a:latin typeface="Source Sans Pro" panose="020B0503030403020204" pitchFamily="34" charset="0"/>
              </a:rPr>
              <a:t>Construction intégralement en laiton, motorisation moteur MAXON, transmission réversible.</a:t>
            </a:r>
            <a:br>
              <a:rPr lang="fr-FR" b="1" dirty="0">
                <a:solidFill>
                  <a:srgbClr val="FF0000"/>
                </a:solidFill>
                <a:latin typeface="Source Sans Pro" panose="020B0503030403020204" pitchFamily="34" charset="0"/>
              </a:rPr>
            </a:br>
            <a:r>
              <a:rPr lang="fr-FR" b="1" dirty="0">
                <a:solidFill>
                  <a:srgbClr val="FF0000"/>
                </a:solidFill>
                <a:latin typeface="Source Sans Pro" panose="020B0503030403020204" pitchFamily="34" charset="0"/>
              </a:rPr>
              <a:t>Livrés pour fonctionner en analogique, les modèles seront aisément </a:t>
            </a:r>
            <a:r>
              <a:rPr lang="fr-FR" b="1" dirty="0" err="1">
                <a:solidFill>
                  <a:srgbClr val="FF0000"/>
                </a:solidFill>
                <a:latin typeface="Source Sans Pro" panose="020B0503030403020204" pitchFamily="34" charset="0"/>
              </a:rPr>
              <a:t>digitalisables</a:t>
            </a:r>
            <a:r>
              <a:rPr lang="fr-FR" b="1" dirty="0">
                <a:solidFill>
                  <a:srgbClr val="FF0000"/>
                </a:solidFill>
                <a:latin typeface="Source Sans Pro" panose="020B0503030403020204" pitchFamily="34" charset="0"/>
              </a:rPr>
              <a:t>.</a:t>
            </a:r>
          </a:p>
          <a:p>
            <a:r>
              <a:rPr lang="fr-FR" b="1" dirty="0">
                <a:solidFill>
                  <a:srgbClr val="FF0000"/>
                </a:solidFill>
              </a:rPr>
              <a:t/>
            </a:r>
            <a:br>
              <a:rPr lang="fr-FR" b="1" dirty="0">
                <a:solidFill>
                  <a:srgbClr val="FF0000"/>
                </a:solidFill>
              </a:rPr>
            </a:br>
            <a:endParaRPr lang="fr-FR" b="1" dirty="0">
              <a:solidFill>
                <a:srgbClr val="FF0000"/>
              </a:solidFill>
            </a:endParaRPr>
          </a:p>
        </p:txBody>
      </p:sp>
      <p:pic>
        <p:nvPicPr>
          <p:cNvPr id="2050" name="Picture 2" descr="https://www.amjl.com/wp-content/uploads/2022/12/8525-2-e16721682731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74" y="1340773"/>
            <a:ext cx="3166253" cy="1939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amjl.com/wp-content/uploads/2022/12/8525-4-e16721682445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3459250"/>
            <a:ext cx="3997986" cy="28718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amjl.com/wp-content/uploads/2022/12/8525-8-e16721682102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974" y="3925948"/>
            <a:ext cx="4358026" cy="236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10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a:off x="107504" y="1484784"/>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Arial" pitchFamily="18"/>
              <a:ea typeface="Microsoft YaHei" pitchFamily="2"/>
              <a:cs typeface="Lucida Sans" pitchFamily="2"/>
            </a:endParaRP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03/02/2023</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9</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 y="-3047"/>
            <a:ext cx="1254002" cy="561152"/>
          </a:xfrm>
          <a:prstGeom prst="rect">
            <a:avLst/>
          </a:prstGeom>
        </p:spPr>
      </p:pic>
      <p:pic>
        <p:nvPicPr>
          <p:cNvPr id="3" name="Image 2"/>
          <p:cNvPicPr>
            <a:picLocks noChangeAspect="1"/>
          </p:cNvPicPr>
          <p:nvPr/>
        </p:nvPicPr>
        <p:blipFill>
          <a:blip r:embed="rId4"/>
          <a:stretch>
            <a:fillRect/>
          </a:stretch>
        </p:blipFill>
        <p:spPr>
          <a:xfrm>
            <a:off x="2195736" y="-19866"/>
            <a:ext cx="4916522" cy="6877865"/>
          </a:xfrm>
          <a:prstGeom prst="rect">
            <a:avLst/>
          </a:prstGeom>
        </p:spPr>
      </p:pic>
    </p:spTree>
    <p:extLst>
      <p:ext uri="{BB962C8B-B14F-4D97-AF65-F5344CB8AC3E}">
        <p14:creationId xmlns:p14="http://schemas.microsoft.com/office/powerpoint/2010/main" val="1390585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À bandes">
  <a:themeElements>
    <a:clrScheme name="À bandes">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À bande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À bande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11376</TotalTime>
  <Words>1241</Words>
  <Application>Microsoft Office PowerPoint</Application>
  <PresentationFormat>Affichage à l'écran (4:3)</PresentationFormat>
  <Paragraphs>345</Paragraphs>
  <Slides>47</Slides>
  <Notes>47</Notes>
  <HiddenSlides>0</HiddenSlides>
  <MMClips>0</MMClips>
  <ScaleCrop>false</ScaleCrop>
  <HeadingPairs>
    <vt:vector size="8" baseType="variant">
      <vt:variant>
        <vt:lpstr>Polices utilisées</vt:lpstr>
      </vt:variant>
      <vt:variant>
        <vt:i4>19</vt:i4>
      </vt:variant>
      <vt:variant>
        <vt:lpstr>Thème</vt:lpstr>
      </vt:variant>
      <vt:variant>
        <vt:i4>2</vt:i4>
      </vt:variant>
      <vt:variant>
        <vt:lpstr>Serveurs OLE incorporés</vt:lpstr>
      </vt:variant>
      <vt:variant>
        <vt:i4>1</vt:i4>
      </vt:variant>
      <vt:variant>
        <vt:lpstr>Titres des diapositives</vt:lpstr>
      </vt:variant>
      <vt:variant>
        <vt:i4>47</vt:i4>
      </vt:variant>
    </vt:vector>
  </HeadingPairs>
  <TitlesOfParts>
    <vt:vector size="69" baseType="lpstr">
      <vt:lpstr>Arial Unicode MS</vt:lpstr>
      <vt:lpstr>Microsoft YaHei</vt:lpstr>
      <vt:lpstr>Arial</vt:lpstr>
      <vt:lpstr>BalooChettan</vt:lpstr>
      <vt:lpstr>Calibri</vt:lpstr>
      <vt:lpstr>Candara</vt:lpstr>
      <vt:lpstr>Corbel</vt:lpstr>
      <vt:lpstr>Courier New</vt:lpstr>
      <vt:lpstr>Dubai Medium</vt:lpstr>
      <vt:lpstr>Lucida Sans</vt:lpstr>
      <vt:lpstr>Montserrat</vt:lpstr>
      <vt:lpstr>Segoe Print</vt:lpstr>
      <vt:lpstr>Source Sans Pro</vt:lpstr>
      <vt:lpstr>SourceSerifPro</vt:lpstr>
      <vt:lpstr>Symbol</vt:lpstr>
      <vt:lpstr>Tahoma</vt:lpstr>
      <vt:lpstr>Times New Roman</vt:lpstr>
      <vt:lpstr>trend-sans-w00-four</vt:lpstr>
      <vt:lpstr>Wingdings</vt:lpstr>
      <vt:lpstr>Conception personnalisée</vt:lpstr>
      <vt:lpstr>À bandes</vt:lpstr>
      <vt:lpstr>Feuille de calcul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Idée voyage en Italie  </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lenovo</cp:lastModifiedBy>
  <cp:revision>1578</cp:revision>
  <dcterms:created xsi:type="dcterms:W3CDTF">2015-09-29T08:51:39Z</dcterms:created>
  <dcterms:modified xsi:type="dcterms:W3CDTF">2023-02-03T12:07:30Z</dcterms:modified>
</cp:coreProperties>
</file>